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8" r:id="rId1"/>
  </p:sldMasterIdLst>
  <p:notesMasterIdLst>
    <p:notesMasterId r:id="rId5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5" r:id="rId5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67E36BDA-E913-4DED-B35D-F24DF269E075}">
  <a:tblStyle styleId="{67E36BDA-E913-4DED-B35D-F24DF269E075}"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showGuides="1">
      <p:cViewPr varScale="1">
        <p:scale>
          <a:sx n="90" d="100"/>
          <a:sy n="90" d="100"/>
        </p:scale>
        <p:origin x="-1160" y="-104"/>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notesMaster" Target="notesMasters/notesMaster1.xml"/><Relationship Id="rId52" Type="http://schemas.openxmlformats.org/officeDocument/2006/relationships/printerSettings" Target="printerSettings/printerSettings1.bin"/><Relationship Id="rId53" Type="http://schemas.openxmlformats.org/officeDocument/2006/relationships/presProps" Target="presProps.xml"/><Relationship Id="rId54" Type="http://schemas.openxmlformats.org/officeDocument/2006/relationships/viewProps" Target="viewProps.xml"/><Relationship Id="rId55" Type="http://schemas.openxmlformats.org/officeDocument/2006/relationships/theme" Target="theme/theme1.xml"/><Relationship Id="rId56"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5679909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 Id="rId3" Type="http://schemas.openxmlformats.org/officeDocument/2006/relationships/hyperlink" Target="http://www.marketing-interactive.com/prudential-faces-unhappy-agents-as-it-pushes-digital-transformation-agenda/"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 Id="rId3" Type="http://schemas.openxmlformats.org/officeDocument/2006/relationships/hyperlink" Target="https://www.inc.com/jeff-haden/the-1-principle-jeff-bezos-and-amazon-follow-to-fuel-incredible-growth.html" TargetMode="Externa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 Id="rId3" Type="http://schemas.openxmlformats.org/officeDocument/2006/relationships/hyperlink" Target="https://youtu.be/AZ5ePL36BbU"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hbr.org/2018/03/why-so-many-high-profile-digital-transformations-fail" TargetMode="External"/><Relationship Id="rId4" Type="http://schemas.openxmlformats.org/officeDocument/2006/relationships/hyperlink" Target="https://hbr.org/1977/09/double-loop-learning-in-organizations" TargetMode="External"/><Relationship Id="rId5" Type="http://schemas.openxmlformats.org/officeDocument/2006/relationships/hyperlink" Target="https://www.imd.org/dbt/insights/digital-orchestra/" TargetMode="External"/><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mckinsey.com/featured-insights/future-of-organizations-and-work/skill-shift-automation-and-the-future-of-the-workforce" TargetMode="External"/><Relationship Id="rId4" Type="http://schemas.openxmlformats.org/officeDocument/2006/relationships/hyperlink" Target="https://www.tech.gov.sg/Digital-Government-Transformation/Digital-Government-Blueprint" TargetMode="External"/><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g1a9cd4b5f0_1_0: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 name="Google Shape;53;g1a9cd4b5f0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3e36475689_0_203: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9" name="Google Shape;119;g3e36475689_0_2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Is this another management fad in the genealogy from Business Process Transformation to Knowledge Management to Digital Business Transformation?</a:t>
            </a:r>
          </a:p>
          <a:p>
            <a:pPr marL="0" lvl="0" indent="0" rtl="0">
              <a:spcBef>
                <a:spcPts val="0"/>
              </a:spcBef>
              <a:spcAft>
                <a:spcPts val="0"/>
              </a:spcAft>
              <a:buNone/>
            </a:pP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e36475689_0_290: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Google Shape;126;g3e36475689_0_2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3e36475689_0_297: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5" name="Google Shape;135;g3e36475689_0_2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Reference: Digital Lipstick on a Legacy Pig by </a:t>
            </a:r>
            <a:r>
              <a:rPr lang="en-US" dirty="0" err="1" smtClean="0"/>
              <a:t>Vaasu</a:t>
            </a:r>
            <a:r>
              <a:rPr lang="en-US" baseline="0" dirty="0" smtClean="0"/>
              <a:t> </a:t>
            </a:r>
            <a:r>
              <a:rPr lang="en-US" baseline="0" dirty="0" err="1" smtClean="0"/>
              <a:t>Gavarasana</a:t>
            </a:r>
            <a:r>
              <a:rPr lang="en-US" baseline="0" dirty="0" smtClean="0"/>
              <a:t> https://</a:t>
            </a:r>
            <a:r>
              <a:rPr lang="en-US" baseline="0" dirty="0" err="1" smtClean="0"/>
              <a:t>www.amazon.com</a:t>
            </a:r>
            <a:r>
              <a:rPr lang="en-US" baseline="0" dirty="0" smtClean="0"/>
              <a:t>/Digital-Lipstick-Legacy-Practitioners-Transformation/</a:t>
            </a:r>
            <a:r>
              <a:rPr lang="en-US" baseline="0" dirty="0" err="1" smtClean="0"/>
              <a:t>dp</a:t>
            </a:r>
            <a:r>
              <a:rPr lang="en-US" baseline="0" dirty="0" smtClean="0"/>
              <a:t>/1537636421</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3e36475689_0_246: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4" name="Google Shape;144;g3e36475689_0_2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Examples of new business models: platform businesses, </a:t>
            </a:r>
            <a:r>
              <a:rPr lang="en-US" dirty="0" err="1" smtClean="0"/>
              <a:t>Uber</a:t>
            </a:r>
            <a:r>
              <a:rPr lang="en-US" dirty="0" smtClean="0"/>
              <a:t>, </a:t>
            </a:r>
            <a:r>
              <a:rPr lang="en-US" dirty="0" err="1" smtClean="0"/>
              <a:t>blockchain</a:t>
            </a:r>
            <a:r>
              <a:rPr lang="en-US" dirty="0" smtClean="0"/>
              <a:t> financial services.</a:t>
            </a:r>
          </a:p>
          <a:p>
            <a:pPr marL="0" lvl="0" indent="0">
              <a:spcBef>
                <a:spcPts val="0"/>
              </a:spcBef>
              <a:spcAft>
                <a:spcPts val="0"/>
              </a:spcAft>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3e36475689_0_253: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Google Shape;153;g3e36475689_0_25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3e36475689_0_261: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1" name="Google Shape;161;g3e36475689_0_2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e36475689_0_270: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Google Shape;169;g3e36475689_0_2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3e36475689_0_348: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7" name="Google Shape;177;g3e36475689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This is an exemplar slide showing where a lot of DT projects are currently focused. There is no reason why other strategic drivers could not be the focus for DT - for example, organisation effectiveness, risk avoidance, scaling operations (see slide 23). Must not forget that for operational efficiency improvements it’s not just data from and about the customer that counts, but also data, information and knowledge on how internal processes are connected and transact with each other.</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dad1a3155_0_8: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8" name="Google Shape;198;g3dad1a3155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http://www.marketing-interactive.com/prudential-faces-unhappy-agents-as-it-pushes-digital-transformation-agenda/</a:t>
            </a:r>
            <a:endParaRPr>
              <a:solidFill>
                <a:schemeClr val="dk2"/>
              </a:solidFill>
            </a:endParaRPr>
          </a:p>
          <a:p>
            <a:pPr marL="0" lvl="0" indent="0">
              <a:spcBef>
                <a:spcPts val="0"/>
              </a:spcBef>
              <a:spcAft>
                <a:spcPts val="0"/>
              </a:spcAft>
              <a:buClr>
                <a:schemeClr val="dk2"/>
              </a:buClr>
              <a:buSzPts val="1100"/>
              <a:buFont typeface="Arial"/>
              <a:buNone/>
            </a:pPr>
            <a:endParaRPr>
              <a:solidFill>
                <a:schemeClr val="dk2"/>
              </a:solidFill>
            </a:endParaRPr>
          </a:p>
          <a:p>
            <a:pPr marL="0" lvl="0" indent="0"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3e36475689_0_227: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8" name="Google Shape;208;g3e36475689_0_2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a9cd4b5f0_1_4: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Google Shape;62;g1a9cd4b5f0_1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g3e36475689_0_224: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6" name="Google Shape;216;g3e36475689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Reference:</a:t>
            </a:r>
            <a:r>
              <a:rPr lang="en-US" baseline="0" dirty="0" smtClean="0"/>
              <a:t> Jim Collins Good to Great, originated the flywheel idea. https://</a:t>
            </a:r>
            <a:r>
              <a:rPr lang="en-US" baseline="0" dirty="0" err="1" smtClean="0"/>
              <a:t>www.amazon.com</a:t>
            </a:r>
            <a:r>
              <a:rPr lang="en-US" baseline="0" dirty="0" smtClean="0"/>
              <a:t>/Good-Great-Some-Companies-Others/</a:t>
            </a:r>
            <a:r>
              <a:rPr lang="en-US" baseline="0" dirty="0" err="1" smtClean="0"/>
              <a:t>dp</a:t>
            </a:r>
            <a:r>
              <a:rPr lang="en-US" baseline="0" dirty="0" smtClean="0"/>
              <a:t>/0066620996/ref=sr_1_1?s=</a:t>
            </a:r>
            <a:r>
              <a:rPr lang="en-US" baseline="0" dirty="0" err="1" smtClean="0"/>
              <a:t>books&amp;ie</a:t>
            </a:r>
            <a:r>
              <a:rPr lang="en-US" baseline="0" dirty="0" smtClean="0"/>
              <a:t>=UTF8&amp;qid=1532932956&amp;sr=1-1&amp;keywords=</a:t>
            </a:r>
            <a:r>
              <a:rPr lang="en-US" baseline="0" dirty="0" err="1" smtClean="0"/>
              <a:t>good+to+great</a:t>
            </a:r>
            <a:endParaRPr lang="en-US" dirty="0" smtClean="0"/>
          </a:p>
          <a:p>
            <a:pPr marL="0" lvl="0" indent="0">
              <a:spcBef>
                <a:spcPts val="0"/>
              </a:spcBef>
              <a:spcAft>
                <a:spcPts val="0"/>
              </a:spcAft>
              <a:buNone/>
            </a:pPr>
            <a:endParaRPr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3e36475689_0_238: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8" name="Google Shape;228;g3e36475689_0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u="sng">
                <a:solidFill>
                  <a:schemeClr val="hlink"/>
                </a:solidFill>
                <a:hlinkClick r:id="rId3"/>
              </a:rPr>
              <a:t>https://www.inc.com/jeff-haden/the-1-principle-jeff-bezos-and-amazon-follow-to-fuel-incredible-growth.html</a:t>
            </a:r>
            <a:endParaRPr/>
          </a:p>
          <a:p>
            <a:pPr marL="0" lvl="0" indent="0" rtl="0">
              <a:spcBef>
                <a:spcPts val="0"/>
              </a:spcBef>
              <a:spcAft>
                <a:spcPts val="0"/>
              </a:spcAft>
              <a:buNone/>
            </a:pPr>
            <a:endParaRPr/>
          </a:p>
          <a:p>
            <a:pPr marL="0" lvl="0" indent="0" rtl="0">
              <a:spcBef>
                <a:spcPts val="0"/>
              </a:spcBef>
              <a:spcAft>
                <a:spcPts val="0"/>
              </a:spcAft>
              <a:buNone/>
            </a:pPr>
            <a:r>
              <a:rPr lang="en"/>
              <a:t>Flywheel projects pay off on a larger, longer-term scale when they become keystone elements in the organisational ecosystem, spawning new benefits beyond the scope of the original project goal.</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e36475689_0_280: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9" name="Google Shape;239;g3e36475689_0_2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Reference: Gary Hamel</a:t>
            </a:r>
            <a:r>
              <a:rPr lang="en-US" baseline="0" dirty="0" smtClean="0"/>
              <a:t> Harvard Business Review 2000 – Waking up IBM https://</a:t>
            </a:r>
            <a:r>
              <a:rPr lang="en-US" baseline="0" dirty="0" err="1" smtClean="0"/>
              <a:t>hbr.org</a:t>
            </a:r>
            <a:r>
              <a:rPr lang="en-US" baseline="0" dirty="0" smtClean="0"/>
              <a:t>/2000/07/waking-up-ibm-how-a-gang-of-unlikely-rebels-transformed-big-blue</a:t>
            </a:r>
            <a:endParaRPr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3dad1a3155_0_108: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7" name="Google Shape;247;g3dad1a3155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g3dad1a3155_0_11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Google Shape;255;g3dad1a3155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dad1a3155_0_132: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3" name="Google Shape;263;g3dad1a3155_0_1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3dad1a3155_0_166: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1" name="Google Shape;271;g3dad1a3155_0_1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g3e36475689_0_286: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Google Shape;281;g3e36475689_0_2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mtClean="0"/>
              <a:t>Agility is not just about speed, but the ability to respond nimbly to events, working together, ability</a:t>
            </a:r>
            <a:r>
              <a:rPr lang="en-US" baseline="0" smtClean="0"/>
              <a:t> to coordinate and organise in new ways.</a:t>
            </a:r>
            <a:endParaRPr lang="en-US" smtClean="0"/>
          </a:p>
          <a:p>
            <a:pPr marL="0" lvl="0" indent="0"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g3e36475689_0_410: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Google Shape;287;g3e36475689_0_4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Mechanistic is heavy on planning, and does not easily accommodate unexpected events. New destinations have to be re-planned and the original plan itself can get in the way of reaching it. Agility gives you the capacity to change direction quickly as you learn. Learning and reassessing is built into the agile mindset.</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g3e36475689_0_421: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Google Shape;303;g3e36475689_0_4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1a9cd4b5f0_1_8: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Google Shape;68;g1a9cd4b5f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3dad1a3155_0_18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Google Shape;316;g3dad1a3155_0_1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dad1a3155_0_4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Google Shape;331;g3dad1a3155_0_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Chris </a:t>
            </a:r>
            <a:r>
              <a:rPr lang="en-US" dirty="0" err="1" smtClean="0"/>
              <a:t>Argyris</a:t>
            </a:r>
            <a:r>
              <a:rPr lang="en-US" dirty="0" smtClean="0"/>
              <a:t> ‘Teaching Smart People How To Learn’ Harvard Business</a:t>
            </a:r>
            <a:r>
              <a:rPr lang="en-US" baseline="0" dirty="0" smtClean="0"/>
              <a:t> Review May-June 1991</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aseline="0" dirty="0" smtClean="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https://</a:t>
            </a:r>
            <a:r>
              <a:rPr lang="en-US" dirty="0" err="1" smtClean="0"/>
              <a:t>hbr.org</a:t>
            </a:r>
            <a:r>
              <a:rPr lang="en-US" dirty="0" smtClean="0"/>
              <a:t>/1991/05/teaching-smart-people-how-to-learn</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3e36475689_0_431: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0" name="Google Shape;340;g3e36475689_0_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e36475689_0_462: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5" name="Google Shape;365;g3e36475689_0_4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indent="0">
              <a:buNone/>
            </a:pPr>
            <a:r>
              <a:rPr lang="en-SG" sz="1100" b="0" i="0" u="none" strike="noStrike" cap="none" dirty="0" smtClean="0">
                <a:solidFill>
                  <a:srgbClr val="000000"/>
                </a:solidFill>
                <a:effectLst/>
                <a:latin typeface="Arial"/>
                <a:ea typeface="Arial"/>
                <a:cs typeface="Arial"/>
                <a:sym typeface="Arial"/>
              </a:rPr>
              <a:t>https://hbr.org/2000/07/waking-up-ibm-how-a-gang-of-unlikely-rebels-transformed-big-blue</a:t>
            </a:r>
          </a:p>
          <a:p>
            <a:pPr marL="139700" indent="0">
              <a:buNone/>
            </a:pPr>
            <a:endParaRPr lang="en-SG" sz="1100" b="0" i="0" u="none" strike="noStrike" cap="none" dirty="0" smtClean="0">
              <a:solidFill>
                <a:srgbClr val="000000"/>
              </a:solidFill>
              <a:effectLst/>
              <a:latin typeface="Arial"/>
              <a:ea typeface="Arial"/>
              <a:cs typeface="Arial"/>
              <a:sym typeface="Arial"/>
            </a:endParaRPr>
          </a:p>
          <a:p>
            <a:pPr marL="139700" indent="0">
              <a:buNone/>
            </a:pPr>
            <a:r>
              <a:rPr lang="en-SG" sz="1100" b="0" i="0" u="none" strike="noStrike" cap="none" dirty="0" smtClean="0">
                <a:solidFill>
                  <a:srgbClr val="000000"/>
                </a:solidFill>
                <a:effectLst/>
                <a:latin typeface="Arial"/>
                <a:ea typeface="Arial"/>
                <a:cs typeface="Arial"/>
                <a:sym typeface="Arial"/>
              </a:rPr>
              <a:t>Gary Hamel ‘Waking Up IBM: How a Gang of Unlikely Rebels Transformed Big Blue’, Harvard Business Review July-Aug 2000</a:t>
            </a:r>
          </a:p>
          <a:p>
            <a:pPr marL="0" lvl="0" indent="0" rtl="0">
              <a:spcBef>
                <a:spcPts val="0"/>
              </a:spcBef>
              <a:spcAft>
                <a:spcPts val="0"/>
              </a:spcAft>
              <a:buNone/>
            </a:pPr>
            <a:endParaRPr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dad1a3155_0_138: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0" name="Google Shape;390;g3dad1a3155_0_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3e36475689_0_529: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8" name="Google Shape;398;g3e36475689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
        <p:cNvGrpSpPr/>
        <p:nvPr/>
      </p:nvGrpSpPr>
      <p:grpSpPr>
        <a:xfrm>
          <a:off x="0" y="0"/>
          <a:ext cx="0" cy="0"/>
          <a:chOff x="0" y="0"/>
          <a:chExt cx="0" cy="0"/>
        </a:xfrm>
      </p:grpSpPr>
      <p:sp>
        <p:nvSpPr>
          <p:cNvPr id="403" name="Google Shape;403;g3e36475689_0_576: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4" name="Google Shape;404;g3e36475689_0_5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9"/>
        <p:cNvGrpSpPr/>
        <p:nvPr/>
      </p:nvGrpSpPr>
      <p:grpSpPr>
        <a:xfrm>
          <a:off x="0" y="0"/>
          <a:ext cx="0" cy="0"/>
          <a:chOff x="0" y="0"/>
          <a:chExt cx="0" cy="0"/>
        </a:xfrm>
      </p:grpSpPr>
      <p:sp>
        <p:nvSpPr>
          <p:cNvPr id="410" name="Google Shape;410;g3e36475689_0_581: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1" name="Google Shape;411;g3e36475689_0_58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dad1a3155_0_96: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7" name="Google Shape;417;g3dad1a3155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g3dad1a3155_0_144: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Google Shape;429;g3dad1a3155_0_1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e36475689_0_1: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4" name="Google Shape;74;g3e36475689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Cyber</a:t>
            </a:r>
            <a:r>
              <a:rPr lang="en-US" baseline="0" dirty="0" smtClean="0"/>
              <a:t> physical social systems may be a better description for the 4</a:t>
            </a:r>
            <a:r>
              <a:rPr lang="en-US" baseline="30000" dirty="0" smtClean="0"/>
              <a:t>th</a:t>
            </a:r>
            <a:r>
              <a:rPr lang="en-US" baseline="0" dirty="0" smtClean="0"/>
              <a:t> generation.</a:t>
            </a:r>
            <a:endParaRPr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e36475689_0_585: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8" name="Google Shape;438;g3e36475689_0_5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2"/>
        <p:cNvGrpSpPr/>
        <p:nvPr/>
      </p:nvGrpSpPr>
      <p:grpSpPr>
        <a:xfrm>
          <a:off x="0" y="0"/>
          <a:ext cx="0" cy="0"/>
          <a:chOff x="0" y="0"/>
          <a:chExt cx="0" cy="0"/>
        </a:xfrm>
      </p:grpSpPr>
      <p:sp>
        <p:nvSpPr>
          <p:cNvPr id="443" name="Google Shape;443;g3dad1a3155_0_199: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4" name="Google Shape;444;g3dad1a3155_0_1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g3dad1a3155_0_176: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5" name="Google Shape;455;g3dad1a3155_0_1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g3dad1a3155_0_221: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5" name="Google Shape;465;g3dad1a3155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e36475689_0_5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Google Shape;471;g3e36475689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u="sng">
                <a:solidFill>
                  <a:schemeClr val="hlink"/>
                </a:solidFill>
                <a:hlinkClick r:id="rId3"/>
              </a:rPr>
              <a:t>https://youtu.be/AZ5ePL36BbU</a:t>
            </a:r>
            <a:r>
              <a:rPr lang="en"/>
              <a:t> - use this as closing reflection. Are WE going to get our heads cut off once the extent of change is realised?</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5"/>
        <p:cNvGrpSpPr/>
        <p:nvPr/>
      </p:nvGrpSpPr>
      <p:grpSpPr>
        <a:xfrm>
          <a:off x="0" y="0"/>
          <a:ext cx="0" cy="0"/>
          <a:chOff x="0" y="0"/>
          <a:chExt cx="0" cy="0"/>
        </a:xfrm>
      </p:grpSpPr>
      <p:sp>
        <p:nvSpPr>
          <p:cNvPr id="476" name="Google Shape;476;g3dad1a3155_0_272: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7" name="Google Shape;477;g3dad1a3155_0_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3dad1a3155_0_239: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4" name="Google Shape;484;g3dad1a3155_0_2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dad1a3155_0_250: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Google Shape;494;g3dad1a3155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u="sng">
                <a:solidFill>
                  <a:schemeClr val="hlink"/>
                </a:solidFill>
                <a:hlinkClick r:id="rId3"/>
              </a:rPr>
              <a:t>https://hbr.org/2018/03/why-so-many-high-profile-digital-transformations-fail</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4"/>
              </a:rPr>
              <a:t>https://hbr.org/1977/09/double-loop-learning-in-organizations</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5"/>
              </a:rPr>
              <a:t>https://www.imd.org/dbt/insights/digital-orchestra/</a:t>
            </a:r>
            <a:endParaRPr/>
          </a:p>
          <a:p>
            <a:pPr marL="0" lvl="0" indent="0">
              <a:spcBef>
                <a:spcPts val="0"/>
              </a:spcBef>
              <a:spcAft>
                <a:spcPts val="0"/>
              </a:spcAft>
              <a:buNone/>
            </a:pPr>
            <a:endParaRPr/>
          </a:p>
          <a:p>
            <a:pPr marL="0" lvl="0" indent="0"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3dad1a3155_0_2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6" name="Google Shape;506;g3dad1a3155_0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3dad1a3155_0_25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4" name="Google Shape;494;g3dad1a3155_0_2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dirty="0"/>
          </a:p>
          <a:p>
            <a:pPr marL="0" lvl="0" indent="0" rtl="0">
              <a:spcBef>
                <a:spcPts val="0"/>
              </a:spcBef>
              <a:spcAft>
                <a:spcPts val="0"/>
              </a:spcAft>
              <a:buNone/>
            </a:pP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e36475689_0_210: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Google Shape;81;g3e36475689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https://www.imd.org/dbt/articles/digital-vortex-in-2017/</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
        <p:cNvGrpSpPr/>
        <p:nvPr/>
      </p:nvGrpSpPr>
      <p:grpSpPr>
        <a:xfrm>
          <a:off x="0" y="0"/>
          <a:ext cx="0" cy="0"/>
          <a:chOff x="0" y="0"/>
          <a:chExt cx="0" cy="0"/>
        </a:xfrm>
      </p:grpSpPr>
      <p:sp>
        <p:nvSpPr>
          <p:cNvPr id="87" name="Google Shape;87;g3e36475689_0_218: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8" name="Google Shape;88;g3e36475689_0_2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3e36475689_0_148: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4" name="Google Shape;94;g3e36475689_0_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t>McKinsey Global Institute discussion paper May 2018: </a:t>
            </a:r>
            <a:r>
              <a:rPr lang="en" u="sng">
                <a:solidFill>
                  <a:schemeClr val="hlink"/>
                </a:solidFill>
                <a:hlinkClick r:id="rId3"/>
              </a:rPr>
              <a:t>https://www.mckinsey.com/featured-insights/future-of-organizations-and-work/skill-shift-automation-and-the-future-of-the-workforce</a:t>
            </a:r>
            <a:endParaRPr/>
          </a:p>
          <a:p>
            <a:pPr marL="0" lvl="0" indent="0">
              <a:spcBef>
                <a:spcPts val="0"/>
              </a:spcBef>
              <a:spcAft>
                <a:spcPts val="0"/>
              </a:spcAft>
              <a:buNone/>
            </a:pPr>
            <a:endParaRPr/>
          </a:p>
          <a:p>
            <a:pPr marL="0" lvl="0" indent="0">
              <a:spcBef>
                <a:spcPts val="0"/>
              </a:spcBef>
              <a:spcAft>
                <a:spcPts val="0"/>
              </a:spcAft>
              <a:buNone/>
            </a:pPr>
            <a:r>
              <a:rPr lang="en" u="sng">
                <a:solidFill>
                  <a:schemeClr val="hlink"/>
                </a:solidFill>
                <a:hlinkClick r:id="rId4"/>
              </a:rPr>
              <a:t>https://www.tech.gov.sg/Digital-Government-Transformation/Digital-Government-Blueprint</a:t>
            </a:r>
            <a:endParaRPr/>
          </a:p>
          <a:p>
            <a:pPr marL="0" lvl="0" indent="0">
              <a:spcBef>
                <a:spcPts val="0"/>
              </a:spcBef>
              <a:spcAft>
                <a:spcPts val="0"/>
              </a:spcAft>
              <a:buNone/>
            </a:pPr>
            <a:endParaRPr/>
          </a:p>
          <a:p>
            <a:pPr marL="0" lvl="0" indent="0"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270a6d7de6_0_5: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4" name="Google Shape;104;g270a6d7de6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g1a9cd4b5f0_1_12:notes"/>
          <p:cNvSpPr>
            <a:spLocks noGrp="1" noRot="1" noChangeAspect="1"/>
          </p:cNvSpPr>
          <p:nvPr>
            <p:ph type="sldImg" idx="2"/>
          </p:nvPr>
        </p:nvSpPr>
        <p:spPr>
          <a:xfrm>
            <a:off x="381188" y="685800"/>
            <a:ext cx="60963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2" name="Google Shape;112;g1a9cd4b5f0_1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smtClean="0"/>
              <a:t>Bill </a:t>
            </a:r>
            <a:r>
              <a:rPr lang="en-US" dirty="0" err="1" smtClean="0"/>
              <a:t>Proudfit</a:t>
            </a:r>
            <a:r>
              <a:rPr lang="en-US" dirty="0" smtClean="0"/>
              <a:t>: Can we</a:t>
            </a:r>
            <a:r>
              <a:rPr lang="en-US" baseline="0" dirty="0" smtClean="0"/>
              <a:t> be clearer about what these new business models look like and how similar or different they are? I wonder if we are making too much of a big deal about the degree of change. People can become frightened of too much change.</a:t>
            </a:r>
            <a:endParaRPr lang="en-US" dirty="0" smtClean="0"/>
          </a:p>
          <a:p>
            <a:pPr marL="0" lvl="0" indent="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FFFFFF"/>
        </a:solidFill>
        <a:effectLst/>
      </p:bgPr>
    </p:bg>
    <p:spTree>
      <p:nvGrpSpPr>
        <p:cNvPr id="1" name="Shape 9"/>
        <p:cNvGrpSpPr/>
        <p:nvPr/>
      </p:nvGrpSpPr>
      <p:grpSpPr>
        <a:xfrm>
          <a:off x="0" y="0"/>
          <a:ext cx="0" cy="0"/>
          <a:chOff x="0" y="0"/>
          <a:chExt cx="0" cy="0"/>
        </a:xfrm>
      </p:grpSpPr>
      <p:cxnSp>
        <p:nvCxnSpPr>
          <p:cNvPr id="10" name="Google Shape;10;p2"/>
          <p:cNvCxnSpPr/>
          <p:nvPr/>
        </p:nvCxnSpPr>
        <p:spPr>
          <a:xfrm>
            <a:off x="2477724" y="415650"/>
            <a:ext cx="6244200" cy="0"/>
          </a:xfrm>
          <a:prstGeom prst="straightConnector1">
            <a:avLst/>
          </a:prstGeom>
          <a:noFill/>
          <a:ln w="38100" cap="flat" cmpd="sng">
            <a:solidFill>
              <a:srgbClr val="F46524"/>
            </a:solidFill>
            <a:prstDash val="solid"/>
            <a:round/>
            <a:headEnd type="none" w="sm" len="sm"/>
            <a:tailEnd type="none" w="sm" len="sm"/>
          </a:ln>
        </p:spPr>
      </p:cxnSp>
      <p:cxnSp>
        <p:nvCxnSpPr>
          <p:cNvPr id="11" name="Google Shape;11;p2"/>
          <p:cNvCxnSpPr/>
          <p:nvPr/>
        </p:nvCxnSpPr>
        <p:spPr>
          <a:xfrm>
            <a:off x="2477724" y="4740000"/>
            <a:ext cx="6244200" cy="0"/>
          </a:xfrm>
          <a:prstGeom prst="straightConnector1">
            <a:avLst/>
          </a:prstGeom>
          <a:noFill/>
          <a:ln w="19050" cap="flat" cmpd="sng">
            <a:solidFill>
              <a:srgbClr val="F46524"/>
            </a:solidFill>
            <a:prstDash val="solid"/>
            <a:round/>
            <a:headEnd type="none" w="sm" len="sm"/>
            <a:tailEnd type="none" w="sm" len="sm"/>
          </a:ln>
        </p:spPr>
      </p:cxnSp>
      <p:sp>
        <p:nvSpPr>
          <p:cNvPr id="12" name="Google Shape;12;p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lstStyle>
            <a:lvl1pPr lvl="0" rtl="0">
              <a:spcBef>
                <a:spcPts val="0"/>
              </a:spcBef>
              <a:spcAft>
                <a:spcPts val="0"/>
              </a:spcAft>
              <a:buClr>
                <a:srgbClr val="F46524"/>
              </a:buClr>
              <a:buSzPts val="4800"/>
              <a:buFont typeface="Montserrat"/>
              <a:buNone/>
              <a:defRPr sz="4800">
                <a:solidFill>
                  <a:srgbClr val="F46524"/>
                </a:solidFill>
                <a:latin typeface="Montserrat"/>
                <a:ea typeface="Montserrat"/>
                <a:cs typeface="Montserrat"/>
                <a:sym typeface="Montserrat"/>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
        <p:nvSpPr>
          <p:cNvPr id="13" name="Google Shape;13;p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pic>
        <p:nvPicPr>
          <p:cNvPr id="14" name="Google Shape;14;p2"/>
          <p:cNvPicPr preferRelativeResize="0"/>
          <p:nvPr/>
        </p:nvPicPr>
        <p:blipFill>
          <a:blip r:embed="rId2">
            <a:alphaModFix/>
          </a:blip>
          <a:stretch>
            <a:fillRect/>
          </a:stretch>
        </p:blipFill>
        <p:spPr>
          <a:xfrm>
            <a:off x="2490549" y="3952238"/>
            <a:ext cx="1211553" cy="393600"/>
          </a:xfrm>
          <a:prstGeom prst="rect">
            <a:avLst/>
          </a:prstGeom>
          <a:noFill/>
          <a:ln>
            <a:noFill/>
          </a:ln>
        </p:spPr>
      </p:pic>
      <p:sp>
        <p:nvSpPr>
          <p:cNvPr id="15" name="Google Shape;15;p2"/>
          <p:cNvSpPr txBox="1">
            <a:spLocks noGrp="1"/>
          </p:cNvSpPr>
          <p:nvPr>
            <p:ph type="subTitle" idx="1"/>
          </p:nvPr>
        </p:nvSpPr>
        <p:spPr>
          <a:xfrm>
            <a:off x="2413750" y="2356075"/>
            <a:ext cx="4650300" cy="518400"/>
          </a:xfrm>
          <a:prstGeom prst="rect">
            <a:avLst/>
          </a:prstGeom>
        </p:spPr>
        <p:txBody>
          <a:bodyPr spcFirstLastPara="1" wrap="square" lIns="91425" tIns="91425" rIns="91425" bIns="91425" anchor="t" anchorCtr="0"/>
          <a:lstStyle>
            <a:lvl1pPr lvl="0">
              <a:spcBef>
                <a:spcPts val="0"/>
              </a:spcBef>
              <a:spcAft>
                <a:spcPts val="0"/>
              </a:spcAft>
              <a:buNone/>
              <a:defRPr sz="1400">
                <a:solidFill>
                  <a:srgbClr val="F46524"/>
                </a:solidFill>
              </a:defRPr>
            </a:lvl1pPr>
            <a:lvl2pPr lvl="1">
              <a:spcBef>
                <a:spcPts val="1600"/>
              </a:spcBef>
              <a:spcAft>
                <a:spcPts val="0"/>
              </a:spcAft>
              <a:buNone/>
              <a:defRPr/>
            </a:lvl2pPr>
            <a:lvl3pPr lvl="2">
              <a:spcBef>
                <a:spcPts val="1600"/>
              </a:spcBef>
              <a:spcAft>
                <a:spcPts val="0"/>
              </a:spcAft>
              <a:buNone/>
              <a:defRPr/>
            </a:lvl3pPr>
            <a:lvl4pPr lvl="3">
              <a:spcBef>
                <a:spcPts val="1600"/>
              </a:spcBef>
              <a:spcAft>
                <a:spcPts val="0"/>
              </a:spcAft>
              <a:buNone/>
              <a:defRPr/>
            </a:lvl4pPr>
            <a:lvl5pPr lvl="4">
              <a:spcBef>
                <a:spcPts val="1600"/>
              </a:spcBef>
              <a:spcAft>
                <a:spcPts val="0"/>
              </a:spcAft>
              <a:buNone/>
              <a:defRPr/>
            </a:lvl5pPr>
            <a:lvl6pPr lvl="5">
              <a:spcBef>
                <a:spcPts val="1600"/>
              </a:spcBef>
              <a:spcAft>
                <a:spcPts val="0"/>
              </a:spcAft>
              <a:buNone/>
              <a:defRPr/>
            </a:lvl6pPr>
            <a:lvl7pPr lvl="6">
              <a:spcBef>
                <a:spcPts val="1600"/>
              </a:spcBef>
              <a:spcAft>
                <a:spcPts val="0"/>
              </a:spcAft>
              <a:buNone/>
              <a:defRPr/>
            </a:lvl7pPr>
            <a:lvl8pPr lvl="7">
              <a:spcBef>
                <a:spcPts val="1600"/>
              </a:spcBef>
              <a:spcAft>
                <a:spcPts val="0"/>
              </a:spcAft>
              <a:buNone/>
              <a:defRPr/>
            </a:lvl8pPr>
            <a:lvl9pPr lvl="8">
              <a:spcBef>
                <a:spcPts val="1600"/>
              </a:spcBef>
              <a:spcAft>
                <a:spcPts val="1600"/>
              </a:spcAft>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1">
  <p:cSld name="TITLE_AND_BODY_1_1">
    <p:spTree>
      <p:nvGrpSpPr>
        <p:cNvPr id="1" name="Shape 49"/>
        <p:cNvGrpSpPr/>
        <p:nvPr/>
      </p:nvGrpSpPr>
      <p:grpSpPr>
        <a:xfrm>
          <a:off x="0" y="0"/>
          <a:ext cx="0" cy="0"/>
          <a:chOff x="0" y="0"/>
          <a:chExt cx="0" cy="0"/>
        </a:xfrm>
      </p:grpSpPr>
      <p:sp>
        <p:nvSpPr>
          <p:cNvPr id="50" name="Google Shape;50;p11"/>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434343"/>
                </a:solidFill>
              </a:defRPr>
            </a:lvl1pPr>
            <a:lvl2pPr lvl="1">
              <a:buNone/>
              <a:defRPr sz="1300">
                <a:solidFill>
                  <a:srgbClr val="434343"/>
                </a:solidFill>
              </a:defRPr>
            </a:lvl2pPr>
            <a:lvl3pPr lvl="2">
              <a:buNone/>
              <a:defRPr sz="1300">
                <a:solidFill>
                  <a:srgbClr val="434343"/>
                </a:solidFill>
              </a:defRPr>
            </a:lvl3pPr>
            <a:lvl4pPr lvl="3">
              <a:buNone/>
              <a:defRPr sz="1300">
                <a:solidFill>
                  <a:srgbClr val="434343"/>
                </a:solidFill>
              </a:defRPr>
            </a:lvl4pPr>
            <a:lvl5pPr lvl="4">
              <a:buNone/>
              <a:defRPr sz="1300">
                <a:solidFill>
                  <a:srgbClr val="434343"/>
                </a:solidFill>
              </a:defRPr>
            </a:lvl5pPr>
            <a:lvl6pPr lvl="5">
              <a:buNone/>
              <a:defRPr sz="1300">
                <a:solidFill>
                  <a:srgbClr val="434343"/>
                </a:solidFill>
              </a:defRPr>
            </a:lvl6pPr>
            <a:lvl7pPr lvl="6">
              <a:buNone/>
              <a:defRPr sz="1300">
                <a:solidFill>
                  <a:srgbClr val="434343"/>
                </a:solidFill>
              </a:defRPr>
            </a:lvl7pPr>
            <a:lvl8pPr lvl="7">
              <a:buNone/>
              <a:defRPr sz="1300">
                <a:solidFill>
                  <a:srgbClr val="434343"/>
                </a:solidFill>
              </a:defRPr>
            </a:lvl8pPr>
            <a:lvl9pPr lvl="8">
              <a:buNone/>
              <a:defRPr sz="1300">
                <a:solidFill>
                  <a:srgbClr val="434343"/>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Agenda">
  <p:cSld name="TITLE_1">
    <p:bg>
      <p:bgPr>
        <a:solidFill>
          <a:srgbClr val="FFFFFF"/>
        </a:solidFill>
        <a:effectLst/>
      </p:bgPr>
    </p:bg>
    <p:spTree>
      <p:nvGrpSpPr>
        <p:cNvPr id="1" name="Shape 16"/>
        <p:cNvGrpSpPr/>
        <p:nvPr/>
      </p:nvGrpSpPr>
      <p:grpSpPr>
        <a:xfrm>
          <a:off x="0" y="0"/>
          <a:ext cx="0" cy="0"/>
          <a:chOff x="0" y="0"/>
          <a:chExt cx="0" cy="0"/>
        </a:xfrm>
      </p:grpSpPr>
      <p:cxnSp>
        <p:nvCxnSpPr>
          <p:cNvPr id="17" name="Google Shape;17;p3"/>
          <p:cNvCxnSpPr/>
          <p:nvPr/>
        </p:nvCxnSpPr>
        <p:spPr>
          <a:xfrm>
            <a:off x="2477724" y="415650"/>
            <a:ext cx="6244200" cy="0"/>
          </a:xfrm>
          <a:prstGeom prst="straightConnector1">
            <a:avLst/>
          </a:prstGeom>
          <a:noFill/>
          <a:ln w="38100" cap="flat" cmpd="sng">
            <a:solidFill>
              <a:srgbClr val="434342"/>
            </a:solidFill>
            <a:prstDash val="solid"/>
            <a:round/>
            <a:headEnd type="none" w="sm" len="sm"/>
            <a:tailEnd type="none" w="sm" len="sm"/>
          </a:ln>
        </p:spPr>
      </p:cxnSp>
      <p:sp>
        <p:nvSpPr>
          <p:cNvPr id="18" name="Google Shape;18;p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19" name="Google Shape;19;p3"/>
          <p:cNvSpPr txBox="1"/>
          <p:nvPr/>
        </p:nvSpPr>
        <p:spPr>
          <a:xfrm>
            <a:off x="2392100" y="1831000"/>
            <a:ext cx="4324200" cy="22371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endParaRPr sz="1800" b="1">
              <a:solidFill>
                <a:srgbClr val="434343"/>
              </a:solidFill>
              <a:latin typeface="Lato"/>
              <a:ea typeface="Lato"/>
              <a:cs typeface="Lato"/>
              <a:sym typeface="Lato"/>
            </a:endParaRPr>
          </a:p>
        </p:txBody>
      </p:sp>
      <p:cxnSp>
        <p:nvCxnSpPr>
          <p:cNvPr id="20" name="Google Shape;20;p3"/>
          <p:cNvCxnSpPr/>
          <p:nvPr/>
        </p:nvCxnSpPr>
        <p:spPr>
          <a:xfrm>
            <a:off x="2477724" y="4740000"/>
            <a:ext cx="6244200" cy="0"/>
          </a:xfrm>
          <a:prstGeom prst="straightConnector1">
            <a:avLst/>
          </a:prstGeom>
          <a:noFill/>
          <a:ln w="19050" cap="flat" cmpd="sng">
            <a:solidFill>
              <a:srgbClr val="434342"/>
            </a:solidFill>
            <a:prstDash val="solid"/>
            <a:round/>
            <a:headEnd type="none" w="sm" len="sm"/>
            <a:tailEnd type="none" w="sm" len="sm"/>
          </a:ln>
        </p:spPr>
      </p:cxnSp>
      <p:sp>
        <p:nvSpPr>
          <p:cNvPr id="21" name="Google Shape;21;p3"/>
          <p:cNvSpPr txBox="1">
            <a:spLocks noGrp="1"/>
          </p:cNvSpPr>
          <p:nvPr>
            <p:ph type="body" idx="1"/>
          </p:nvPr>
        </p:nvSpPr>
        <p:spPr>
          <a:xfrm>
            <a:off x="2495250" y="1861650"/>
            <a:ext cx="6226800" cy="2878500"/>
          </a:xfrm>
          <a:prstGeom prst="rect">
            <a:avLst/>
          </a:prstGeom>
        </p:spPr>
        <p:txBody>
          <a:bodyPr spcFirstLastPara="1" wrap="square" lIns="91425" tIns="91425" rIns="91425" bIns="91425" anchor="t" anchorCtr="0"/>
          <a:lstStyle>
            <a:lvl1pPr marL="457200" lvl="0" indent="-342900" rtl="0">
              <a:spcBef>
                <a:spcPts val="0"/>
              </a:spcBef>
              <a:spcAft>
                <a:spcPts val="0"/>
              </a:spcAft>
              <a:buSzPts val="1800"/>
              <a:buChar char="●"/>
              <a:defRPr/>
            </a:lvl1pPr>
            <a:lvl2pPr marL="914400" lvl="1" indent="-317500" rtl="0">
              <a:spcBef>
                <a:spcPts val="1600"/>
              </a:spcBef>
              <a:spcAft>
                <a:spcPts val="0"/>
              </a:spcAft>
              <a:buSzPts val="1400"/>
              <a:buChar char="○"/>
              <a:defRPr/>
            </a:lvl2pPr>
            <a:lvl3pPr marL="1371600" lvl="2" indent="-317500" rtl="0">
              <a:spcBef>
                <a:spcPts val="1600"/>
              </a:spcBef>
              <a:spcAft>
                <a:spcPts val="0"/>
              </a:spcAft>
              <a:buSzPts val="1400"/>
              <a:buChar char="■"/>
              <a:defRPr/>
            </a:lvl3pPr>
            <a:lvl4pPr marL="1828800" lvl="3" indent="-317500" rtl="0">
              <a:spcBef>
                <a:spcPts val="1600"/>
              </a:spcBef>
              <a:spcAft>
                <a:spcPts val="0"/>
              </a:spcAft>
              <a:buSzPts val="1400"/>
              <a:buChar char="●"/>
              <a:defRPr/>
            </a:lvl4pPr>
            <a:lvl5pPr marL="2286000" lvl="4" indent="-317500" rtl="0">
              <a:spcBef>
                <a:spcPts val="1600"/>
              </a:spcBef>
              <a:spcAft>
                <a:spcPts val="0"/>
              </a:spcAft>
              <a:buSzPts val="1400"/>
              <a:buChar char="○"/>
              <a:defRPr/>
            </a:lvl5pPr>
            <a:lvl6pPr marL="2743200" lvl="5" indent="-317500" rtl="0">
              <a:spcBef>
                <a:spcPts val="1600"/>
              </a:spcBef>
              <a:spcAft>
                <a:spcPts val="0"/>
              </a:spcAft>
              <a:buSzPts val="1400"/>
              <a:buChar char="■"/>
              <a:defRPr/>
            </a:lvl6pPr>
            <a:lvl7pPr marL="3200400" lvl="6" indent="-317500" rtl="0">
              <a:spcBef>
                <a:spcPts val="1600"/>
              </a:spcBef>
              <a:spcAft>
                <a:spcPts val="0"/>
              </a:spcAft>
              <a:buSzPts val="1400"/>
              <a:buChar char="●"/>
              <a:defRPr/>
            </a:lvl7pPr>
            <a:lvl8pPr marL="3657600" lvl="7" indent="-317500" rtl="0">
              <a:spcBef>
                <a:spcPts val="1600"/>
              </a:spcBef>
              <a:spcAft>
                <a:spcPts val="0"/>
              </a:spcAft>
              <a:buSzPts val="1400"/>
              <a:buChar char="○"/>
              <a:defRPr/>
            </a:lvl8pPr>
            <a:lvl9pPr marL="4114800" lvl="8" indent="-317500" rtl="0">
              <a:spcBef>
                <a:spcPts val="1600"/>
              </a:spcBef>
              <a:spcAft>
                <a:spcPts val="1600"/>
              </a:spcAft>
              <a:buSzPts val="1400"/>
              <a:buChar char="■"/>
              <a:defRPr/>
            </a:lvl9pPr>
          </a:lstStyle>
          <a:p>
            <a:endParaRPr/>
          </a:p>
        </p:txBody>
      </p:sp>
      <p:sp>
        <p:nvSpPr>
          <p:cNvPr id="22" name="Google Shape;22;p3"/>
          <p:cNvSpPr txBox="1"/>
          <p:nvPr/>
        </p:nvSpPr>
        <p:spPr>
          <a:xfrm>
            <a:off x="2495250" y="633989"/>
            <a:ext cx="6244200" cy="696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3600" b="1">
                <a:solidFill>
                  <a:schemeClr val="dk1"/>
                </a:solidFill>
                <a:latin typeface="Montserrat"/>
                <a:ea typeface="Montserrat"/>
                <a:cs typeface="Montserrat"/>
                <a:sym typeface="Montserrat"/>
              </a:rPr>
              <a:t>Agenda</a:t>
            </a:r>
            <a:endParaRPr sz="3600" b="1">
              <a:solidFill>
                <a:schemeClr val="dk1"/>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type="secHead">
  <p:cSld name="SECTION_HEADER">
    <p:bg>
      <p:bgPr>
        <a:solidFill>
          <a:srgbClr val="B9C7DC"/>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25" name="Google Shape;25;p4"/>
          <p:cNvSpPr txBox="1">
            <a:spLocks noGrp="1"/>
          </p:cNvSpPr>
          <p:nvPr>
            <p:ph type="title"/>
          </p:nvPr>
        </p:nvSpPr>
        <p:spPr>
          <a:xfrm>
            <a:off x="283103" y="630216"/>
            <a:ext cx="6244200" cy="3835500"/>
          </a:xfrm>
          <a:prstGeom prst="rect">
            <a:avLst/>
          </a:prstGeom>
        </p:spPr>
        <p:txBody>
          <a:bodyPr spcFirstLastPara="1" wrap="square" lIns="91425" tIns="91425" rIns="91425" bIns="91425" anchor="ctr" anchorCtr="0"/>
          <a:lstStyle>
            <a:lvl1pPr lvl="0" rtl="0">
              <a:spcBef>
                <a:spcPts val="0"/>
              </a:spcBef>
              <a:spcAft>
                <a:spcPts val="0"/>
              </a:spcAft>
              <a:buClr>
                <a:schemeClr val="lt1"/>
              </a:buClr>
              <a:buSzPts val="4800"/>
              <a:buFont typeface="Montserrat"/>
              <a:buNone/>
              <a:defRPr sz="4800">
                <a:solidFill>
                  <a:schemeClr val="lt1"/>
                </a:solidFill>
                <a:latin typeface="Montserrat"/>
                <a:ea typeface="Montserrat"/>
                <a:cs typeface="Montserrat"/>
                <a:sym typeface="Montserrat"/>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with body" type="titleOnly">
  <p:cSld name="TITLE_ONLY">
    <p:spTree>
      <p:nvGrpSpPr>
        <p:cNvPr id="1" name="Shape 26"/>
        <p:cNvGrpSpPr/>
        <p:nvPr/>
      </p:nvGrpSpPr>
      <p:grpSpPr>
        <a:xfrm>
          <a:off x="0" y="0"/>
          <a:ext cx="0" cy="0"/>
          <a:chOff x="0" y="0"/>
          <a:chExt cx="0" cy="0"/>
        </a:xfrm>
      </p:grpSpPr>
      <p:sp>
        <p:nvSpPr>
          <p:cNvPr id="27" name="Google Shape;27;p5"/>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SzPts val="3000"/>
              <a:buFont typeface="Montserrat"/>
              <a:buNone/>
              <a:defRPr>
                <a:latin typeface="Montserrat"/>
                <a:ea typeface="Montserrat"/>
                <a:cs typeface="Montserrat"/>
                <a:sym typeface="Montserra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28" name="Google Shape;28;p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sp>
        <p:nvSpPr>
          <p:cNvPr id="29" name="Google Shape;29;p5"/>
          <p:cNvSpPr txBox="1">
            <a:spLocks noGrp="1"/>
          </p:cNvSpPr>
          <p:nvPr>
            <p:ph type="body" idx="1"/>
          </p:nvPr>
        </p:nvSpPr>
        <p:spPr>
          <a:xfrm>
            <a:off x="356200" y="1678600"/>
            <a:ext cx="7064100" cy="3110400"/>
          </a:xfrm>
          <a:prstGeom prst="rect">
            <a:avLst/>
          </a:prstGeom>
        </p:spPr>
        <p:txBody>
          <a:bodyPr spcFirstLastPara="1" wrap="square" lIns="91425" tIns="91425" rIns="91425" bIns="91425" anchor="t" anchorCtr="0"/>
          <a:lstStyle>
            <a:lvl1pPr marL="457200" lvl="0" indent="-342900" rtl="0">
              <a:spcBef>
                <a:spcPts val="0"/>
              </a:spcBef>
              <a:spcAft>
                <a:spcPts val="0"/>
              </a:spcAft>
              <a:buClr>
                <a:srgbClr val="434342"/>
              </a:buClr>
              <a:buSzPts val="1800"/>
              <a:buFont typeface="Lato"/>
              <a:buChar char="●"/>
              <a:defRPr>
                <a:solidFill>
                  <a:srgbClr val="434342"/>
                </a:solidFill>
                <a:latin typeface="Lato"/>
                <a:ea typeface="Lato"/>
                <a:cs typeface="Lato"/>
                <a:sym typeface="Lato"/>
              </a:defRPr>
            </a:lvl1pPr>
            <a:lvl2pPr marL="914400" lvl="1" indent="-317500" rtl="0">
              <a:spcBef>
                <a:spcPts val="1600"/>
              </a:spcBef>
              <a:spcAft>
                <a:spcPts val="0"/>
              </a:spcAft>
              <a:buClr>
                <a:srgbClr val="434342"/>
              </a:buClr>
              <a:buSzPts val="1400"/>
              <a:buFont typeface="Lato"/>
              <a:buChar char="○"/>
              <a:defRPr>
                <a:solidFill>
                  <a:srgbClr val="434342"/>
                </a:solidFill>
                <a:latin typeface="Lato"/>
                <a:ea typeface="Lato"/>
                <a:cs typeface="Lato"/>
                <a:sym typeface="Lato"/>
              </a:defRPr>
            </a:lvl2pPr>
            <a:lvl3pPr marL="1371600" lvl="2" indent="-317500" rtl="0">
              <a:spcBef>
                <a:spcPts val="1600"/>
              </a:spcBef>
              <a:spcAft>
                <a:spcPts val="0"/>
              </a:spcAft>
              <a:buClr>
                <a:srgbClr val="434342"/>
              </a:buClr>
              <a:buSzPts val="1400"/>
              <a:buFont typeface="Lato"/>
              <a:buChar char="■"/>
              <a:defRPr>
                <a:solidFill>
                  <a:srgbClr val="434342"/>
                </a:solidFill>
                <a:latin typeface="Lato"/>
                <a:ea typeface="Lato"/>
                <a:cs typeface="Lato"/>
                <a:sym typeface="Lato"/>
              </a:defRPr>
            </a:lvl3pPr>
            <a:lvl4pPr marL="1828800" lvl="3" indent="-317500" rtl="0">
              <a:spcBef>
                <a:spcPts val="1600"/>
              </a:spcBef>
              <a:spcAft>
                <a:spcPts val="0"/>
              </a:spcAft>
              <a:buClr>
                <a:srgbClr val="434342"/>
              </a:buClr>
              <a:buSzPts val="1400"/>
              <a:buFont typeface="Lato"/>
              <a:buChar char="●"/>
              <a:defRPr>
                <a:solidFill>
                  <a:srgbClr val="434342"/>
                </a:solidFill>
                <a:latin typeface="Lato"/>
                <a:ea typeface="Lato"/>
                <a:cs typeface="Lato"/>
                <a:sym typeface="Lato"/>
              </a:defRPr>
            </a:lvl4pPr>
            <a:lvl5pPr marL="2286000" lvl="4" indent="-317500" rtl="0">
              <a:spcBef>
                <a:spcPts val="1600"/>
              </a:spcBef>
              <a:spcAft>
                <a:spcPts val="0"/>
              </a:spcAft>
              <a:buClr>
                <a:srgbClr val="434342"/>
              </a:buClr>
              <a:buSzPts val="1400"/>
              <a:buFont typeface="Lato"/>
              <a:buChar char="○"/>
              <a:defRPr>
                <a:solidFill>
                  <a:srgbClr val="434342"/>
                </a:solidFill>
                <a:latin typeface="Lato"/>
                <a:ea typeface="Lato"/>
                <a:cs typeface="Lato"/>
                <a:sym typeface="Lato"/>
              </a:defRPr>
            </a:lvl5pPr>
            <a:lvl6pPr marL="2743200" lvl="5" indent="-317500" rtl="0">
              <a:spcBef>
                <a:spcPts val="1600"/>
              </a:spcBef>
              <a:spcAft>
                <a:spcPts val="0"/>
              </a:spcAft>
              <a:buClr>
                <a:srgbClr val="434342"/>
              </a:buClr>
              <a:buSzPts val="1400"/>
              <a:buFont typeface="Lato"/>
              <a:buChar char="■"/>
              <a:defRPr>
                <a:solidFill>
                  <a:srgbClr val="434342"/>
                </a:solidFill>
                <a:latin typeface="Lato"/>
                <a:ea typeface="Lato"/>
                <a:cs typeface="Lato"/>
                <a:sym typeface="Lato"/>
              </a:defRPr>
            </a:lvl6pPr>
            <a:lvl7pPr marL="3200400" lvl="6" indent="-317500" rtl="0">
              <a:spcBef>
                <a:spcPts val="1600"/>
              </a:spcBef>
              <a:spcAft>
                <a:spcPts val="0"/>
              </a:spcAft>
              <a:buClr>
                <a:srgbClr val="434342"/>
              </a:buClr>
              <a:buSzPts val="1400"/>
              <a:buFont typeface="Lato"/>
              <a:buChar char="●"/>
              <a:defRPr>
                <a:solidFill>
                  <a:srgbClr val="434342"/>
                </a:solidFill>
                <a:latin typeface="Lato"/>
                <a:ea typeface="Lato"/>
                <a:cs typeface="Lato"/>
                <a:sym typeface="Lato"/>
              </a:defRPr>
            </a:lvl7pPr>
            <a:lvl8pPr marL="3657600" lvl="7" indent="-317500" rtl="0">
              <a:spcBef>
                <a:spcPts val="1600"/>
              </a:spcBef>
              <a:spcAft>
                <a:spcPts val="0"/>
              </a:spcAft>
              <a:buClr>
                <a:srgbClr val="434342"/>
              </a:buClr>
              <a:buSzPts val="1400"/>
              <a:buFont typeface="Lato"/>
              <a:buChar char="○"/>
              <a:defRPr>
                <a:solidFill>
                  <a:srgbClr val="434342"/>
                </a:solidFill>
                <a:latin typeface="Lato"/>
                <a:ea typeface="Lato"/>
                <a:cs typeface="Lato"/>
                <a:sym typeface="Lato"/>
              </a:defRPr>
            </a:lvl8pPr>
            <a:lvl9pPr marL="4114800" lvl="8" indent="-317500" rtl="0">
              <a:spcBef>
                <a:spcPts val="1600"/>
              </a:spcBef>
              <a:spcAft>
                <a:spcPts val="1600"/>
              </a:spcAft>
              <a:buClr>
                <a:srgbClr val="434342"/>
              </a:buClr>
              <a:buSzPts val="1400"/>
              <a:buFont typeface="Lato"/>
              <a:buChar char="■"/>
              <a:defRPr>
                <a:solidFill>
                  <a:srgbClr val="434342"/>
                </a:solidFill>
                <a:latin typeface="Lato"/>
                <a:ea typeface="Lato"/>
                <a:cs typeface="Lato"/>
                <a:sym typeface="Lato"/>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Website">
  <p:cSld name="TITLE_ONLY_1">
    <p:spTree>
      <p:nvGrpSpPr>
        <p:cNvPr id="1" name="Shape 30"/>
        <p:cNvGrpSpPr/>
        <p:nvPr/>
      </p:nvGrpSpPr>
      <p:grpSpPr>
        <a:xfrm>
          <a:off x="0" y="0"/>
          <a:ext cx="0" cy="0"/>
          <a:chOff x="0" y="0"/>
          <a:chExt cx="0" cy="0"/>
        </a:xfrm>
      </p:grpSpPr>
      <p:sp>
        <p:nvSpPr>
          <p:cNvPr id="31" name="Google Shape;31;p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pic>
        <p:nvPicPr>
          <p:cNvPr id="32" name="Google Shape;32;p6"/>
          <p:cNvPicPr preferRelativeResize="0"/>
          <p:nvPr/>
        </p:nvPicPr>
        <p:blipFill rotWithShape="1">
          <a:blip r:embed="rId2">
            <a:alphaModFix/>
          </a:blip>
          <a:srcRect r="24425" b="14288"/>
          <a:stretch/>
        </p:blipFill>
        <p:spPr>
          <a:xfrm>
            <a:off x="3130850" y="0"/>
            <a:ext cx="6013148" cy="5143500"/>
          </a:xfrm>
          <a:prstGeom prst="rect">
            <a:avLst/>
          </a:prstGeom>
          <a:noFill/>
          <a:ln>
            <a:noFill/>
          </a:ln>
        </p:spPr>
      </p:pic>
      <p:sp>
        <p:nvSpPr>
          <p:cNvPr id="33" name="Google Shape;33;p6"/>
          <p:cNvSpPr txBox="1">
            <a:spLocks noGrp="1"/>
          </p:cNvSpPr>
          <p:nvPr>
            <p:ph type="title"/>
          </p:nvPr>
        </p:nvSpPr>
        <p:spPr>
          <a:xfrm>
            <a:off x="303300" y="411575"/>
            <a:ext cx="2689800" cy="1020000"/>
          </a:xfrm>
          <a:prstGeom prst="rect">
            <a:avLst/>
          </a:prstGeom>
        </p:spPr>
        <p:txBody>
          <a:bodyPr spcFirstLastPara="1" wrap="square" lIns="91425" tIns="91425" rIns="91425" bIns="91425" anchor="t" anchorCtr="0"/>
          <a:lstStyle>
            <a:lvl1pPr lvl="0" rtl="0">
              <a:spcBef>
                <a:spcPts val="0"/>
              </a:spcBef>
              <a:spcAft>
                <a:spcPts val="0"/>
              </a:spcAft>
              <a:buNone/>
              <a:defRPr>
                <a:solidFill>
                  <a:srgbClr val="434343"/>
                </a:solidFill>
                <a:latin typeface="Montserrat"/>
                <a:ea typeface="Montserrat"/>
                <a:cs typeface="Montserrat"/>
                <a:sym typeface="Montserrat"/>
              </a:defRPr>
            </a:lvl1pPr>
            <a:lvl2pPr lvl="1" rtl="0">
              <a:spcBef>
                <a:spcPts val="0"/>
              </a:spcBef>
              <a:spcAft>
                <a:spcPts val="0"/>
              </a:spcAft>
              <a:buNone/>
              <a:defRPr/>
            </a:lvl2pPr>
            <a:lvl3pPr lvl="2" rtl="0">
              <a:spcBef>
                <a:spcPts val="0"/>
              </a:spcBef>
              <a:spcAft>
                <a:spcPts val="0"/>
              </a:spcAft>
              <a:buNone/>
              <a:defRPr/>
            </a:lvl3pPr>
            <a:lvl4pPr lvl="3" rtl="0">
              <a:spcBef>
                <a:spcPts val="0"/>
              </a:spcBef>
              <a:spcAft>
                <a:spcPts val="0"/>
              </a:spcAft>
              <a:buNone/>
              <a:defRPr/>
            </a:lvl4pPr>
            <a:lvl5pPr lvl="4" rtl="0">
              <a:spcBef>
                <a:spcPts val="0"/>
              </a:spcBef>
              <a:spcAft>
                <a:spcPts val="0"/>
              </a:spcAft>
              <a:buNone/>
              <a:defRPr/>
            </a:lvl5pPr>
            <a:lvl6pPr lvl="5" rtl="0">
              <a:spcBef>
                <a:spcPts val="0"/>
              </a:spcBef>
              <a:spcAft>
                <a:spcPts val="0"/>
              </a:spcAft>
              <a:buNone/>
              <a:defRPr/>
            </a:lvl6pPr>
            <a:lvl7pPr lvl="6" rtl="0">
              <a:spcBef>
                <a:spcPts val="0"/>
              </a:spcBef>
              <a:spcAft>
                <a:spcPts val="0"/>
              </a:spcAft>
              <a:buNone/>
              <a:defRPr/>
            </a:lvl7pPr>
            <a:lvl8pPr lvl="7" rtl="0">
              <a:spcBef>
                <a:spcPts val="0"/>
              </a:spcBef>
              <a:spcAft>
                <a:spcPts val="0"/>
              </a:spcAft>
              <a:buNone/>
              <a:defRPr/>
            </a:lvl8pPr>
            <a:lvl9pPr lvl="8" rtl="0">
              <a:spcBef>
                <a:spcPts val="0"/>
              </a:spcBef>
              <a:spcAft>
                <a:spcPts val="0"/>
              </a:spcAft>
              <a:buNone/>
              <a:defRPr/>
            </a:lvl9pPr>
          </a:lstStyle>
          <a:p>
            <a:endParaRPr/>
          </a:p>
        </p:txBody>
      </p:sp>
      <p:sp>
        <p:nvSpPr>
          <p:cNvPr id="34" name="Google Shape;34;p6"/>
          <p:cNvSpPr txBox="1">
            <a:spLocks noGrp="1"/>
          </p:cNvSpPr>
          <p:nvPr>
            <p:ph type="body" idx="1"/>
          </p:nvPr>
        </p:nvSpPr>
        <p:spPr>
          <a:xfrm>
            <a:off x="293450" y="1678600"/>
            <a:ext cx="2699700" cy="3049500"/>
          </a:xfrm>
          <a:prstGeom prst="rect">
            <a:avLst/>
          </a:prstGeom>
        </p:spPr>
        <p:txBody>
          <a:bodyPr spcFirstLastPara="1" wrap="square" lIns="91425" tIns="91425" rIns="91425" bIns="91425" anchor="t" anchorCtr="0"/>
          <a:lstStyle>
            <a:lvl1pPr marL="457200" lvl="0" indent="-292100" rtl="0">
              <a:spcBef>
                <a:spcPts val="0"/>
              </a:spcBef>
              <a:spcAft>
                <a:spcPts val="0"/>
              </a:spcAft>
              <a:buClr>
                <a:srgbClr val="434343"/>
              </a:buClr>
              <a:buSzPts val="1000"/>
              <a:buFont typeface="Lato"/>
              <a:buChar char="●"/>
              <a:defRPr sz="1000">
                <a:solidFill>
                  <a:srgbClr val="434343"/>
                </a:solidFill>
                <a:latin typeface="Lato"/>
                <a:ea typeface="Lato"/>
                <a:cs typeface="Lato"/>
                <a:sym typeface="Lato"/>
              </a:defRPr>
            </a:lvl1pPr>
            <a:lvl2pPr marL="914400" lvl="1"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2pPr>
            <a:lvl3pPr marL="1371600" lvl="2"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3pPr>
            <a:lvl4pPr marL="1828800" lvl="3"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4pPr>
            <a:lvl5pPr marL="2286000" lvl="4"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5pPr>
            <a:lvl6pPr marL="2743200" lvl="5"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6pPr>
            <a:lvl7pPr marL="3200400" lvl="6"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7pPr>
            <a:lvl8pPr marL="3657600" lvl="7"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8pPr>
            <a:lvl9pPr marL="4114800" lvl="8" indent="-292100" rtl="0">
              <a:spcBef>
                <a:spcPts val="1600"/>
              </a:spcBef>
              <a:spcAft>
                <a:spcPts val="1600"/>
              </a:spcAft>
              <a:buClr>
                <a:srgbClr val="434343"/>
              </a:buClr>
              <a:buSzPts val="1000"/>
              <a:buFont typeface="Lato"/>
              <a:buChar char="■"/>
              <a:defRPr sz="1000">
                <a:solidFill>
                  <a:srgbClr val="434343"/>
                </a:solidFill>
                <a:latin typeface="Lato"/>
                <a:ea typeface="Lato"/>
                <a:cs typeface="Lato"/>
                <a:sym typeface="Lato"/>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obile">
  <p:cSld name="CUSTOM_3">
    <p:spTree>
      <p:nvGrpSpPr>
        <p:cNvPr id="1" name="Shape 35"/>
        <p:cNvGrpSpPr/>
        <p:nvPr/>
      </p:nvGrpSpPr>
      <p:grpSpPr>
        <a:xfrm>
          <a:off x="0" y="0"/>
          <a:ext cx="0" cy="0"/>
          <a:chOff x="0" y="0"/>
          <a:chExt cx="0" cy="0"/>
        </a:xfrm>
      </p:grpSpPr>
      <p:pic>
        <p:nvPicPr>
          <p:cNvPr id="36" name="Google Shape;36;p7" descr="phone.jpg"/>
          <p:cNvPicPr preferRelativeResize="0"/>
          <p:nvPr/>
        </p:nvPicPr>
        <p:blipFill rotWithShape="1">
          <a:blip r:embed="rId2">
            <a:alphaModFix/>
          </a:blip>
          <a:srcRect t="3740" b="5679"/>
          <a:stretch/>
        </p:blipFill>
        <p:spPr>
          <a:xfrm>
            <a:off x="5801125" y="0"/>
            <a:ext cx="2763800" cy="5143500"/>
          </a:xfrm>
          <a:prstGeom prst="rect">
            <a:avLst/>
          </a:prstGeom>
          <a:noFill/>
          <a:ln>
            <a:noFill/>
          </a:ln>
        </p:spPr>
      </p:pic>
      <p:sp>
        <p:nvSpPr>
          <p:cNvPr id="37" name="Google Shape;37;p7"/>
          <p:cNvSpPr txBox="1">
            <a:spLocks noGrp="1"/>
          </p:cNvSpPr>
          <p:nvPr>
            <p:ph type="title"/>
          </p:nvPr>
        </p:nvSpPr>
        <p:spPr>
          <a:xfrm>
            <a:off x="303300" y="411575"/>
            <a:ext cx="5223600" cy="639600"/>
          </a:xfrm>
          <a:prstGeom prst="rect">
            <a:avLst/>
          </a:prstGeom>
        </p:spPr>
        <p:txBody>
          <a:bodyPr spcFirstLastPara="1" wrap="square" lIns="91425" tIns="91425" rIns="91425" bIns="91425" anchor="t" anchorCtr="0"/>
          <a:lstStyle>
            <a:lvl1pPr lvl="0" rtl="0">
              <a:spcBef>
                <a:spcPts val="0"/>
              </a:spcBef>
              <a:spcAft>
                <a:spcPts val="0"/>
              </a:spcAft>
              <a:buClr>
                <a:srgbClr val="434343"/>
              </a:buClr>
              <a:buSzPts val="3000"/>
              <a:buFont typeface="Montserrat"/>
              <a:buNone/>
              <a:defRPr>
                <a:solidFill>
                  <a:srgbClr val="434343"/>
                </a:solidFill>
                <a:latin typeface="Montserrat"/>
                <a:ea typeface="Montserrat"/>
                <a:cs typeface="Montserrat"/>
                <a:sym typeface="Montserra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8" name="Google Shape;38;p7"/>
          <p:cNvSpPr txBox="1">
            <a:spLocks noGrp="1"/>
          </p:cNvSpPr>
          <p:nvPr>
            <p:ph type="body" idx="1"/>
          </p:nvPr>
        </p:nvSpPr>
        <p:spPr>
          <a:xfrm>
            <a:off x="293450" y="1678600"/>
            <a:ext cx="4737000" cy="3049500"/>
          </a:xfrm>
          <a:prstGeom prst="rect">
            <a:avLst/>
          </a:prstGeom>
        </p:spPr>
        <p:txBody>
          <a:bodyPr spcFirstLastPara="1" wrap="square" lIns="91425" tIns="91425" rIns="91425" bIns="91425" anchor="t" anchorCtr="0"/>
          <a:lstStyle>
            <a:lvl1pPr marL="457200" lvl="0" indent="-292100" rtl="0">
              <a:spcBef>
                <a:spcPts val="0"/>
              </a:spcBef>
              <a:spcAft>
                <a:spcPts val="0"/>
              </a:spcAft>
              <a:buClr>
                <a:srgbClr val="434343"/>
              </a:buClr>
              <a:buSzPts val="1000"/>
              <a:buFont typeface="Lato"/>
              <a:buChar char="●"/>
              <a:defRPr sz="1000">
                <a:solidFill>
                  <a:srgbClr val="434343"/>
                </a:solidFill>
                <a:latin typeface="Lato"/>
                <a:ea typeface="Lato"/>
                <a:cs typeface="Lato"/>
                <a:sym typeface="Lato"/>
              </a:defRPr>
            </a:lvl1pPr>
            <a:lvl2pPr marL="914400" lvl="1"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2pPr>
            <a:lvl3pPr marL="1371600" lvl="2"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3pPr>
            <a:lvl4pPr marL="1828800" lvl="3"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4pPr>
            <a:lvl5pPr marL="2286000" lvl="4"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5pPr>
            <a:lvl6pPr marL="2743200" lvl="5"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6pPr>
            <a:lvl7pPr marL="3200400" lvl="6"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7pPr>
            <a:lvl8pPr marL="3657600" lvl="7" indent="-292100" rtl="0">
              <a:spcBef>
                <a:spcPts val="1600"/>
              </a:spcBef>
              <a:spcAft>
                <a:spcPts val="0"/>
              </a:spcAft>
              <a:buClr>
                <a:srgbClr val="434343"/>
              </a:buClr>
              <a:buSzPts val="1000"/>
              <a:buFont typeface="Lato"/>
              <a:buChar char="○"/>
              <a:defRPr sz="1000">
                <a:solidFill>
                  <a:srgbClr val="434343"/>
                </a:solidFill>
                <a:latin typeface="Lato"/>
                <a:ea typeface="Lato"/>
                <a:cs typeface="Lato"/>
                <a:sym typeface="Lato"/>
              </a:defRPr>
            </a:lvl8pPr>
            <a:lvl9pPr marL="4114800" lvl="8" indent="-292100" rtl="0">
              <a:spcBef>
                <a:spcPts val="1600"/>
              </a:spcBef>
              <a:spcAft>
                <a:spcPts val="1600"/>
              </a:spcAft>
              <a:buClr>
                <a:srgbClr val="434343"/>
              </a:buClr>
              <a:buSzPts val="1000"/>
              <a:buFont typeface="Lato"/>
              <a:buChar char="■"/>
              <a:defRPr sz="1000">
                <a:solidFill>
                  <a:srgbClr val="434343"/>
                </a:solidFill>
                <a:latin typeface="Lato"/>
                <a:ea typeface="Lato"/>
                <a:cs typeface="Lato"/>
                <a:sym typeface="Lato"/>
              </a:defRPr>
            </a:lvl9pPr>
          </a:lstStyle>
          <a:p>
            <a:endParaRPr/>
          </a:p>
        </p:txBody>
      </p:sp>
      <p:sp>
        <p:nvSpPr>
          <p:cNvPr id="39" name="Google Shape;39;p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lvl1pPr lvl="0">
              <a:buNone/>
              <a:defRPr sz="1300">
                <a:solidFill>
                  <a:srgbClr val="434343"/>
                </a:solidFill>
              </a:defRPr>
            </a:lvl1pPr>
            <a:lvl2pPr lvl="1">
              <a:buNone/>
              <a:defRPr sz="1300">
                <a:solidFill>
                  <a:srgbClr val="434343"/>
                </a:solidFill>
              </a:defRPr>
            </a:lvl2pPr>
            <a:lvl3pPr lvl="2">
              <a:buNone/>
              <a:defRPr sz="1300">
                <a:solidFill>
                  <a:srgbClr val="434343"/>
                </a:solidFill>
              </a:defRPr>
            </a:lvl3pPr>
            <a:lvl4pPr lvl="3">
              <a:buNone/>
              <a:defRPr sz="1300">
                <a:solidFill>
                  <a:srgbClr val="434343"/>
                </a:solidFill>
              </a:defRPr>
            </a:lvl4pPr>
            <a:lvl5pPr lvl="4">
              <a:buNone/>
              <a:defRPr sz="1300">
                <a:solidFill>
                  <a:srgbClr val="434343"/>
                </a:solidFill>
              </a:defRPr>
            </a:lvl5pPr>
            <a:lvl6pPr lvl="5">
              <a:buNone/>
              <a:defRPr sz="1300">
                <a:solidFill>
                  <a:srgbClr val="434343"/>
                </a:solidFill>
              </a:defRPr>
            </a:lvl6pPr>
            <a:lvl7pPr lvl="6">
              <a:buNone/>
              <a:defRPr sz="1300">
                <a:solidFill>
                  <a:srgbClr val="434343"/>
                </a:solidFill>
              </a:defRPr>
            </a:lvl7pPr>
            <a:lvl8pPr lvl="7">
              <a:buNone/>
              <a:defRPr sz="1300">
                <a:solidFill>
                  <a:srgbClr val="434343"/>
                </a:solidFill>
              </a:defRPr>
            </a:lvl8pPr>
            <a:lvl9pPr lvl="8">
              <a:buNone/>
              <a:defRPr sz="1300">
                <a:solidFill>
                  <a:srgbClr val="434343"/>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p:cSld name="MAIN_POINT">
    <p:bg>
      <p:bgPr>
        <a:solidFill>
          <a:srgbClr val="FFFFFF"/>
        </a:solidFill>
        <a:effectLst/>
      </p:bgPr>
    </p:bg>
    <p:spTree>
      <p:nvGrpSpPr>
        <p:cNvPr id="1" name="Shape 40"/>
        <p:cNvGrpSpPr/>
        <p:nvPr/>
      </p:nvGrpSpPr>
      <p:grpSpPr>
        <a:xfrm>
          <a:off x="0" y="0"/>
          <a:ext cx="0" cy="0"/>
          <a:chOff x="0" y="0"/>
          <a:chExt cx="0" cy="0"/>
        </a:xfrm>
      </p:grpSpPr>
      <p:sp>
        <p:nvSpPr>
          <p:cNvPr id="41" name="Google Shape;41;p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
        <p:nvSpPr>
          <p:cNvPr id="42" name="Google Shape;42;p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lstStyle>
            <a:lvl1pPr lvl="0" rtl="0">
              <a:spcBef>
                <a:spcPts val="0"/>
              </a:spcBef>
              <a:spcAft>
                <a:spcPts val="0"/>
              </a:spcAft>
              <a:buClr>
                <a:srgbClr val="434343"/>
              </a:buClr>
              <a:buSzPts val="3000"/>
              <a:buFont typeface="Montserrat"/>
              <a:buNone/>
              <a:defRPr>
                <a:solidFill>
                  <a:srgbClr val="434343"/>
                </a:solidFill>
                <a:latin typeface="Montserrat"/>
                <a:ea typeface="Montserrat"/>
                <a:cs typeface="Montserrat"/>
                <a:sym typeface="Montserrat"/>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p:cSld name="MAIN_POINT_1">
    <p:bg>
      <p:bgPr>
        <a:solidFill>
          <a:srgbClr val="FFFFFF"/>
        </a:solidFill>
        <a:effectLst/>
      </p:bgPr>
    </p:bg>
    <p:spTree>
      <p:nvGrpSpPr>
        <p:cNvPr id="1" name="Shape 43"/>
        <p:cNvGrpSpPr/>
        <p:nvPr/>
      </p:nvGrpSpPr>
      <p:grpSpPr>
        <a:xfrm>
          <a:off x="0" y="0"/>
          <a:ext cx="0" cy="0"/>
          <a:chOff x="0" y="0"/>
          <a:chExt cx="0" cy="0"/>
        </a:xfrm>
      </p:grpSpPr>
      <p:sp>
        <p:nvSpPr>
          <p:cNvPr id="44" name="Google Shape;44;p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hank you">
  <p:cSld name="CAPTION_ONLY_1">
    <p:bg>
      <p:bgPr>
        <a:solidFill>
          <a:srgbClr val="FFFFFF"/>
        </a:solidFill>
        <a:effectLst/>
      </p:bgPr>
    </p:bg>
    <p:spTree>
      <p:nvGrpSpPr>
        <p:cNvPr id="1" name="Shape 45"/>
        <p:cNvGrpSpPr/>
        <p:nvPr/>
      </p:nvGrpSpPr>
      <p:grpSpPr>
        <a:xfrm>
          <a:off x="0" y="0"/>
          <a:ext cx="0" cy="0"/>
          <a:chOff x="0" y="0"/>
          <a:chExt cx="0" cy="0"/>
        </a:xfrm>
      </p:grpSpPr>
      <p:sp>
        <p:nvSpPr>
          <p:cNvPr id="46" name="Google Shape;46;p1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spcBef>
                <a:spcPts val="0"/>
              </a:spcBef>
              <a:spcAft>
                <a:spcPts val="0"/>
              </a:spcAft>
              <a:buNone/>
            </a:pPr>
            <a:fld id="{00000000-1234-1234-1234-123412341234}" type="slidenum">
              <a:rPr lang="en"/>
              <a:t>‹#›</a:t>
            </a:fld>
            <a:endParaRPr/>
          </a:p>
        </p:txBody>
      </p:sp>
      <p:pic>
        <p:nvPicPr>
          <p:cNvPr id="47" name="Google Shape;47;p10"/>
          <p:cNvPicPr preferRelativeResize="0"/>
          <p:nvPr/>
        </p:nvPicPr>
        <p:blipFill>
          <a:blip r:embed="rId2">
            <a:alphaModFix/>
          </a:blip>
          <a:stretch>
            <a:fillRect/>
          </a:stretch>
        </p:blipFill>
        <p:spPr>
          <a:xfrm>
            <a:off x="4003399" y="4116219"/>
            <a:ext cx="959452" cy="311700"/>
          </a:xfrm>
          <a:prstGeom prst="rect">
            <a:avLst/>
          </a:prstGeom>
          <a:noFill/>
          <a:ln>
            <a:noFill/>
          </a:ln>
        </p:spPr>
      </p:pic>
      <p:sp>
        <p:nvSpPr>
          <p:cNvPr id="48" name="Google Shape;48;p10"/>
          <p:cNvSpPr txBox="1"/>
          <p:nvPr/>
        </p:nvSpPr>
        <p:spPr>
          <a:xfrm>
            <a:off x="1317375" y="1316025"/>
            <a:ext cx="6331500" cy="1542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46524"/>
                </a:solidFill>
                <a:latin typeface="Montserrat"/>
                <a:ea typeface="Montserrat"/>
                <a:cs typeface="Montserrat"/>
                <a:sym typeface="Montserrat"/>
              </a:rPr>
              <a:t>Thank you</a:t>
            </a:r>
            <a:endParaRPr sz="4800" b="1">
              <a:solidFill>
                <a:srgbClr val="F46524"/>
              </a:solidFill>
              <a:latin typeface="Montserrat"/>
              <a:ea typeface="Montserrat"/>
              <a:cs typeface="Montserrat"/>
              <a:sym typeface="Montserrat"/>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wiss-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400250" y="575950"/>
            <a:ext cx="6321600" cy="635400"/>
          </a:xfrm>
          <a:prstGeom prst="rect">
            <a:avLst/>
          </a:prstGeom>
          <a:noFill/>
          <a:ln>
            <a:noFill/>
          </a:ln>
        </p:spPr>
        <p:txBody>
          <a:bodyPr spcFirstLastPara="1" wrap="square" lIns="91425" tIns="91425" rIns="91425" bIns="91425" anchor="t" anchorCtr="0"/>
          <a:lstStyle>
            <a:lvl1pPr lvl="0" rtl="0">
              <a:spcBef>
                <a:spcPts val="0"/>
              </a:spcBef>
              <a:spcAft>
                <a:spcPts val="0"/>
              </a:spcAft>
              <a:buClr>
                <a:srgbClr val="434342"/>
              </a:buClr>
              <a:buSzPts val="3000"/>
              <a:buFont typeface="Montserrat"/>
              <a:buNone/>
              <a:defRPr sz="3000" b="1">
                <a:solidFill>
                  <a:srgbClr val="434342"/>
                </a:solidFill>
                <a:latin typeface="Montserrat"/>
                <a:ea typeface="Montserrat"/>
                <a:cs typeface="Montserrat"/>
                <a:sym typeface="Montserrat"/>
              </a:defRPr>
            </a:lvl1pPr>
            <a:lvl2pPr lvl="1"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2pPr>
            <a:lvl3pPr lvl="2"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3pPr>
            <a:lvl4pPr lvl="3"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4pPr>
            <a:lvl5pPr lvl="4"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5pPr>
            <a:lvl6pPr lvl="5"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6pPr>
            <a:lvl7pPr lvl="6"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7pPr>
            <a:lvl8pPr lvl="7"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8pPr>
            <a:lvl9pPr lvl="8" rtl="0">
              <a:spcBef>
                <a:spcPts val="0"/>
              </a:spcBef>
              <a:spcAft>
                <a:spcPts val="0"/>
              </a:spcAft>
              <a:buClr>
                <a:schemeClr val="dk2"/>
              </a:buClr>
              <a:buSzPts val="3000"/>
              <a:buFont typeface="Raleway"/>
              <a:buNone/>
              <a:defRPr sz="3000" b="1">
                <a:solidFill>
                  <a:schemeClr val="dk2"/>
                </a:solidFill>
                <a:latin typeface="Raleway"/>
                <a:ea typeface="Raleway"/>
                <a:cs typeface="Raleway"/>
                <a:sym typeface="Raleway"/>
              </a:defRPr>
            </a:lvl9pPr>
          </a:lstStyle>
          <a:p>
            <a:endParaRPr/>
          </a:p>
        </p:txBody>
      </p:sp>
      <p:sp>
        <p:nvSpPr>
          <p:cNvPr id="7" name="Google Shape;7;p1"/>
          <p:cNvSpPr txBox="1">
            <a:spLocks noGrp="1"/>
          </p:cNvSpPr>
          <p:nvPr>
            <p:ph type="body" idx="1"/>
          </p:nvPr>
        </p:nvSpPr>
        <p:spPr>
          <a:xfrm>
            <a:off x="2410112" y="1595776"/>
            <a:ext cx="6321600" cy="3002400"/>
          </a:xfrm>
          <a:prstGeom prst="rect">
            <a:avLst/>
          </a:prstGeom>
          <a:noFill/>
          <a:ln>
            <a:noFill/>
          </a:ln>
        </p:spPr>
        <p:txBody>
          <a:bodyPr spcFirstLastPara="1" wrap="square" lIns="91425" tIns="91425" rIns="91425" bIns="91425" anchor="t" anchorCtr="0"/>
          <a:lstStyle>
            <a:lvl1pPr marL="457200" lvl="0" indent="-342900" rtl="0">
              <a:lnSpc>
                <a:spcPct val="115000"/>
              </a:lnSpc>
              <a:spcBef>
                <a:spcPts val="0"/>
              </a:spcBef>
              <a:spcAft>
                <a:spcPts val="0"/>
              </a:spcAft>
              <a:buClr>
                <a:srgbClr val="434343"/>
              </a:buClr>
              <a:buSzPts val="1800"/>
              <a:buFont typeface="Lato"/>
              <a:buChar char="●"/>
              <a:defRPr sz="1800">
                <a:solidFill>
                  <a:srgbClr val="434343"/>
                </a:solidFill>
                <a:latin typeface="Lato"/>
                <a:ea typeface="Lato"/>
                <a:cs typeface="Lato"/>
                <a:sym typeface="Lato"/>
              </a:defRPr>
            </a:lvl1pPr>
            <a:lvl2pPr marL="914400" lvl="1" indent="-317500" rtl="0">
              <a:lnSpc>
                <a:spcPct val="115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2pPr>
            <a:lvl3pPr marL="1371600" lvl="2" indent="-317500" rtl="0">
              <a:lnSpc>
                <a:spcPct val="115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3pPr>
            <a:lvl4pPr marL="1828800" lvl="3" indent="-317500" rtl="0">
              <a:lnSpc>
                <a:spcPct val="115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4pPr>
            <a:lvl5pPr marL="2286000" lvl="4" indent="-317500" rtl="0">
              <a:lnSpc>
                <a:spcPct val="115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5pPr>
            <a:lvl6pPr marL="2743200" lvl="5" indent="-317500" rtl="0">
              <a:lnSpc>
                <a:spcPct val="115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6pPr>
            <a:lvl7pPr marL="3200400" lvl="6" indent="-317500" rtl="0">
              <a:lnSpc>
                <a:spcPct val="115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7pPr>
            <a:lvl8pPr marL="3657600" lvl="7" indent="-317500" rtl="0">
              <a:lnSpc>
                <a:spcPct val="115000"/>
              </a:lnSpc>
              <a:spcBef>
                <a:spcPts val="1600"/>
              </a:spcBef>
              <a:spcAft>
                <a:spcPts val="0"/>
              </a:spcAft>
              <a:buClr>
                <a:srgbClr val="434343"/>
              </a:buClr>
              <a:buSzPts val="1400"/>
              <a:buFont typeface="Lato"/>
              <a:buChar char="○"/>
              <a:defRPr>
                <a:solidFill>
                  <a:srgbClr val="434343"/>
                </a:solidFill>
                <a:latin typeface="Lato"/>
                <a:ea typeface="Lato"/>
                <a:cs typeface="Lato"/>
                <a:sym typeface="Lato"/>
              </a:defRPr>
            </a:lvl8pPr>
            <a:lvl9pPr marL="4114800" lvl="8" indent="-317500" rtl="0">
              <a:lnSpc>
                <a:spcPct val="115000"/>
              </a:lnSpc>
              <a:spcBef>
                <a:spcPts val="1600"/>
              </a:spcBef>
              <a:spcAft>
                <a:spcPts val="1600"/>
              </a:spcAft>
              <a:buClr>
                <a:srgbClr val="434343"/>
              </a:buClr>
              <a:buSzPts val="1400"/>
              <a:buFont typeface="Lato"/>
              <a:buChar char="■"/>
              <a:defRPr>
                <a:solidFill>
                  <a:srgbClr val="434343"/>
                </a:solidFill>
                <a:latin typeface="Lato"/>
                <a:ea typeface="Lato"/>
                <a:cs typeface="Lato"/>
                <a:sym typeface="Lato"/>
              </a:defRPr>
            </a:lvl9pPr>
          </a:lstStyle>
          <a:p>
            <a:endParaRPr/>
          </a:p>
        </p:txBody>
      </p:sp>
      <p:sp>
        <p:nvSpPr>
          <p:cNvPr id="8" name="Google Shape;8;p1"/>
          <p:cNvSpPr txBox="1">
            <a:spLocks noGrp="1"/>
          </p:cNvSpPr>
          <p:nvPr>
            <p:ph type="sldNum" idx="12"/>
          </p:nvPr>
        </p:nvSpPr>
        <p:spPr>
          <a:xfrm>
            <a:off x="8497999" y="4688759"/>
            <a:ext cx="548700" cy="393600"/>
          </a:xfrm>
          <a:prstGeom prst="rect">
            <a:avLst/>
          </a:prstGeom>
          <a:noFill/>
          <a:ln>
            <a:noFill/>
          </a:ln>
        </p:spPr>
        <p:txBody>
          <a:bodyPr spcFirstLastPara="1" wrap="square" lIns="91425" tIns="91425" rIns="91425" bIns="91425" anchor="ctr" anchorCtr="0">
            <a:noAutofit/>
          </a:bodyPr>
          <a:lstStyle>
            <a:lvl1pPr lvl="0" algn="r" rtl="0">
              <a:buNone/>
              <a:defRPr sz="1000">
                <a:solidFill>
                  <a:schemeClr val="dk2"/>
                </a:solidFill>
                <a:latin typeface="Lato"/>
                <a:ea typeface="Lato"/>
                <a:cs typeface="Lato"/>
                <a:sym typeface="Lato"/>
              </a:defRPr>
            </a:lvl1pPr>
            <a:lvl2pPr lvl="1" algn="r" rtl="0">
              <a:buNone/>
              <a:defRPr sz="1000">
                <a:solidFill>
                  <a:schemeClr val="dk2"/>
                </a:solidFill>
                <a:latin typeface="Lato"/>
                <a:ea typeface="Lato"/>
                <a:cs typeface="Lato"/>
                <a:sym typeface="Lato"/>
              </a:defRPr>
            </a:lvl2pPr>
            <a:lvl3pPr lvl="2" algn="r" rtl="0">
              <a:buNone/>
              <a:defRPr sz="1000">
                <a:solidFill>
                  <a:schemeClr val="dk2"/>
                </a:solidFill>
                <a:latin typeface="Lato"/>
                <a:ea typeface="Lato"/>
                <a:cs typeface="Lato"/>
                <a:sym typeface="Lato"/>
              </a:defRPr>
            </a:lvl3pPr>
            <a:lvl4pPr lvl="3" algn="r" rtl="0">
              <a:buNone/>
              <a:defRPr sz="1000">
                <a:solidFill>
                  <a:schemeClr val="dk2"/>
                </a:solidFill>
                <a:latin typeface="Lato"/>
                <a:ea typeface="Lato"/>
                <a:cs typeface="Lato"/>
                <a:sym typeface="Lato"/>
              </a:defRPr>
            </a:lvl4pPr>
            <a:lvl5pPr lvl="4" algn="r" rtl="0">
              <a:buNone/>
              <a:defRPr sz="1000">
                <a:solidFill>
                  <a:schemeClr val="dk2"/>
                </a:solidFill>
                <a:latin typeface="Lato"/>
                <a:ea typeface="Lato"/>
                <a:cs typeface="Lato"/>
                <a:sym typeface="Lato"/>
              </a:defRPr>
            </a:lvl5pPr>
            <a:lvl6pPr lvl="5" algn="r" rtl="0">
              <a:buNone/>
              <a:defRPr sz="1000">
                <a:solidFill>
                  <a:schemeClr val="dk2"/>
                </a:solidFill>
                <a:latin typeface="Lato"/>
                <a:ea typeface="Lato"/>
                <a:cs typeface="Lato"/>
                <a:sym typeface="Lato"/>
              </a:defRPr>
            </a:lvl6pPr>
            <a:lvl7pPr lvl="6" algn="r" rtl="0">
              <a:buNone/>
              <a:defRPr sz="1000">
                <a:solidFill>
                  <a:schemeClr val="dk2"/>
                </a:solidFill>
                <a:latin typeface="Lato"/>
                <a:ea typeface="Lato"/>
                <a:cs typeface="Lato"/>
                <a:sym typeface="Lato"/>
              </a:defRPr>
            </a:lvl7pPr>
            <a:lvl8pPr lvl="7" algn="r" rtl="0">
              <a:buNone/>
              <a:defRPr sz="1000">
                <a:solidFill>
                  <a:schemeClr val="dk2"/>
                </a:solidFill>
                <a:latin typeface="Lato"/>
                <a:ea typeface="Lato"/>
                <a:cs typeface="Lato"/>
                <a:sym typeface="Lato"/>
              </a:defRPr>
            </a:lvl8pPr>
            <a:lvl9pPr lvl="8" algn="r" rtl="0">
              <a:buNone/>
              <a:defRPr sz="1000">
                <a:solidFill>
                  <a:schemeClr val="dk2"/>
                </a:solidFill>
                <a:latin typeface="Lato"/>
                <a:ea typeface="Lato"/>
                <a:cs typeface="Lato"/>
                <a:sym typeface="Lato"/>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mc:AlternateContent xmlns:mc="http://schemas.openxmlformats.org/markup-compatibility/2006" xmlns:p14="http://schemas.microsoft.com/office/powerpoint/2010/main">
    <mc:Choice Requires="p14">
      <p:transition spd="slow">
        <p:fade thruBlk="1"/>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hbr.org/2018/03/why-so-many-high-profile-digital-transformations-fail" TargetMode="External"/><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4.jpg"/><Relationship Id="rId5" Type="http://schemas.openxmlformats.org/officeDocument/2006/relationships/image" Target="../media/image25.jp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2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4" Type="http://schemas.openxmlformats.org/officeDocument/2006/relationships/image" Target="../media/image28.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29.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30.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3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5.xml"/><Relationship Id="rId3"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9.xml"/><Relationship Id="rId3" Type="http://schemas.openxmlformats.org/officeDocument/2006/relationships/image" Target="../media/image3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15.png"/><Relationship Id="rId1" Type="http://schemas.openxmlformats.org/officeDocument/2006/relationships/slideLayout" Target="../slideLayouts/slideLayout4.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7.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4.xml"/><Relationship Id="rId3"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9.xml"/><Relationship Id="rId3"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8.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1.xml"/><Relationship Id="rId3" Type="http://schemas.openxmlformats.org/officeDocument/2006/relationships/image" Target="../media/image32.jpg"/></Relationships>
</file>

<file path=ppt/slides/_rels/slide42.xml.rels><?xml version="1.0" encoding="UTF-8" standalone="yes"?>
<Relationships xmlns="http://schemas.openxmlformats.org/package/2006/relationships"><Relationship Id="rId3" Type="http://schemas.openxmlformats.org/officeDocument/2006/relationships/image" Target="../media/image32.jpg"/><Relationship Id="rId4" Type="http://schemas.openxmlformats.org/officeDocument/2006/relationships/image" Target="../media/image33.png"/><Relationship Id="rId1" Type="http://schemas.openxmlformats.org/officeDocument/2006/relationships/slideLayout" Target="../slideLayouts/slideLayout7.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3" Type="http://schemas.openxmlformats.org/officeDocument/2006/relationships/hyperlink" Target="file://localhost/Users/patricklambe/Desktop/Digital%20Transformation%20--%20We%20Havent%20Seen%20Anything%20Yet.mp4" TargetMode="External"/><Relationship Id="rId4" Type="http://schemas.openxmlformats.org/officeDocument/2006/relationships/image" Target="../media/image42.jpg"/><Relationship Id="rId1" Type="http://schemas.openxmlformats.org/officeDocument/2006/relationships/slideLayout" Target="../slideLayouts/slideLayout8.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3" Type="http://schemas.openxmlformats.org/officeDocument/2006/relationships/hyperlink" Target="https://hbr.org/2018/03/why-so-many-high-profile-digital-transformations-fail" TargetMode="External"/><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3.jpg"/><Relationship Id="rId5" Type="http://schemas.openxmlformats.org/officeDocument/2006/relationships/image" Target="../media/image44.jpg"/><Relationship Id="rId1" Type="http://schemas.openxmlformats.org/officeDocument/2006/relationships/slideLayout" Target="../slideLayouts/slideLayout4.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3" Type="http://schemas.openxmlformats.org/officeDocument/2006/relationships/hyperlink" Target="https://hbr.org/2018/03/why-so-many-high-profile-digital-transformations-fail" TargetMode="External"/><Relationship Id="rId4" Type="http://schemas.openxmlformats.org/officeDocument/2006/relationships/hyperlink" Target="https://hbr.org/1977/09/double-loop-learning-in-organizations" TargetMode="External"/><Relationship Id="rId5" Type="http://schemas.openxmlformats.org/officeDocument/2006/relationships/hyperlink" Target="https://www.imd.org/dbt/insights/digital-orchestra/" TargetMode="External"/><Relationship Id="rId6" Type="http://schemas.openxmlformats.org/officeDocument/2006/relationships/image" Target="../media/image45.jpg"/><Relationship Id="rId7" Type="http://schemas.openxmlformats.org/officeDocument/2006/relationships/image" Target="../media/image46.jpg"/><Relationship Id="rId8" Type="http://schemas.openxmlformats.org/officeDocument/2006/relationships/image" Target="../media/image47.jpg"/><Relationship Id="rId9" Type="http://schemas.openxmlformats.org/officeDocument/2006/relationships/image" Target="../media/image48.jpg"/><Relationship Id="rId1" Type="http://schemas.openxmlformats.org/officeDocument/2006/relationships/slideLayout" Target="../slideLayouts/slideLayout4.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3" Type="http://schemas.openxmlformats.org/officeDocument/2006/relationships/hyperlink" Target="mailto:maish@pebbleroad.com" TargetMode="External"/><Relationship Id="rId4" Type="http://schemas.openxmlformats.org/officeDocument/2006/relationships/hyperlink" Target="mailto:plambe@straitsknowledge.com" TargetMode="External"/><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6.xml"/><Relationship Id="rId3"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jpg"/><Relationship Id="rId1" Type="http://schemas.openxmlformats.org/officeDocument/2006/relationships/slideLayout" Target="../slideLayouts/slideLayout8.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xml"/><Relationship Id="rId3"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hyperlink" Target="https://www.imd.org/research/insightsimd/DigitalbusinesstransformationGettingitright/" TargetMode="External"/><Relationship Id="rId4" Type="http://schemas.openxmlformats.org/officeDocument/2006/relationships/image" Target="../media/image15.png"/><Relationship Id="rId1" Type="http://schemas.openxmlformats.org/officeDocument/2006/relationships/slideLayout" Target="../slideLayouts/slideLayout8.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
        <p:cNvGrpSpPr/>
        <p:nvPr/>
      </p:nvGrpSpPr>
      <p:grpSpPr>
        <a:xfrm>
          <a:off x="0" y="0"/>
          <a:ext cx="0" cy="0"/>
          <a:chOff x="0" y="0"/>
          <a:chExt cx="0" cy="0"/>
        </a:xfrm>
      </p:grpSpPr>
      <p:sp>
        <p:nvSpPr>
          <p:cNvPr id="55" name="Google Shape;55;p12"/>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a:t>Two horizons for digital transformation</a:t>
            </a:r>
            <a:endParaRPr sz="3600"/>
          </a:p>
        </p:txBody>
      </p:sp>
      <p:sp>
        <p:nvSpPr>
          <p:cNvPr id="56" name="Google Shape;56;p12"/>
          <p:cNvSpPr txBox="1">
            <a:spLocks noGrp="1"/>
          </p:cNvSpPr>
          <p:nvPr>
            <p:ph type="subTitle" idx="1"/>
          </p:nvPr>
        </p:nvSpPr>
        <p:spPr>
          <a:xfrm>
            <a:off x="2413750" y="2356075"/>
            <a:ext cx="4650300" cy="518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dirty="0">
                <a:solidFill>
                  <a:srgbClr val="666666"/>
                </a:solidFill>
              </a:rPr>
              <a:t>Patrick Lambe, Straits Knowledge</a:t>
            </a:r>
            <a:br>
              <a:rPr lang="en" dirty="0">
                <a:solidFill>
                  <a:srgbClr val="666666"/>
                </a:solidFill>
              </a:rPr>
            </a:br>
            <a:r>
              <a:rPr lang="en" dirty="0">
                <a:solidFill>
                  <a:srgbClr val="666666"/>
                </a:solidFill>
              </a:rPr>
              <a:t>Maish Nichani, PebbleRoad</a:t>
            </a:r>
            <a:endParaRPr dirty="0">
              <a:solidFill>
                <a:srgbClr val="666666"/>
              </a:solidFill>
            </a:endParaRPr>
          </a:p>
          <a:p>
            <a:pPr marL="0" lvl="0" indent="0">
              <a:spcBef>
                <a:spcPts val="1600"/>
              </a:spcBef>
              <a:spcAft>
                <a:spcPts val="1600"/>
              </a:spcAft>
              <a:buNone/>
            </a:pPr>
            <a:r>
              <a:rPr lang="en" i="1" dirty="0">
                <a:solidFill>
                  <a:srgbClr val="666666"/>
                </a:solidFill>
              </a:rPr>
              <a:t>ISKO Singapore Workshop 27 July 2018</a:t>
            </a:r>
            <a:endParaRPr i="1" dirty="0">
              <a:solidFill>
                <a:srgbClr val="666666"/>
              </a:solidFill>
            </a:endParaRPr>
          </a:p>
        </p:txBody>
      </p:sp>
      <p:pic>
        <p:nvPicPr>
          <p:cNvPr id="57" name="Google Shape;57;p12"/>
          <p:cNvPicPr preferRelativeResize="0"/>
          <p:nvPr/>
        </p:nvPicPr>
        <p:blipFill>
          <a:blip r:embed="rId3">
            <a:alphaModFix/>
          </a:blip>
          <a:stretch>
            <a:fillRect/>
          </a:stretch>
        </p:blipFill>
        <p:spPr>
          <a:xfrm>
            <a:off x="6396321" y="3931375"/>
            <a:ext cx="2250929" cy="518400"/>
          </a:xfrm>
          <a:prstGeom prst="rect">
            <a:avLst/>
          </a:prstGeom>
          <a:noFill/>
          <a:ln>
            <a:noFill/>
          </a:ln>
        </p:spPr>
      </p:pic>
      <p:sp>
        <p:nvSpPr>
          <p:cNvPr id="58" name="Google Shape;58;p1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a:t>
            </a:fld>
            <a:endParaRPr/>
          </a:p>
        </p:txBody>
      </p:sp>
      <p:pic>
        <p:nvPicPr>
          <p:cNvPr id="59" name="Google Shape;59;p12"/>
          <p:cNvPicPr preferRelativeResize="0"/>
          <p:nvPr/>
        </p:nvPicPr>
        <p:blipFill>
          <a:blip r:embed="rId4">
            <a:alphaModFix/>
          </a:blip>
          <a:stretch>
            <a:fillRect/>
          </a:stretch>
        </p:blipFill>
        <p:spPr>
          <a:xfrm>
            <a:off x="140650" y="3931375"/>
            <a:ext cx="1080625" cy="10806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21"/>
          <p:cNvSpPr txBox="1">
            <a:spLocks noGrp="1"/>
          </p:cNvSpPr>
          <p:nvPr>
            <p:ph type="body" idx="4294967295"/>
          </p:nvPr>
        </p:nvSpPr>
        <p:spPr>
          <a:xfrm>
            <a:off x="365850" y="192650"/>
            <a:ext cx="6366900" cy="47580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a:t>“Digital is not just a thing that you can you can buy and plug into the organization. It is multi-faceted and diffuse, and doesn’t just involve technology. </a:t>
            </a:r>
            <a:r>
              <a:rPr lang="en" b="1"/>
              <a:t>Digital transformation is an ongoing process of changing the way you do business.</a:t>
            </a:r>
            <a:r>
              <a:rPr lang="en"/>
              <a:t> It requires </a:t>
            </a:r>
            <a:r>
              <a:rPr lang="en" b="1">
                <a:solidFill>
                  <a:schemeClr val="dk1"/>
                </a:solidFill>
              </a:rPr>
              <a:t>foundational investments</a:t>
            </a:r>
            <a:r>
              <a:rPr lang="en"/>
              <a:t> in skills, projects, infrastructure, and, often, </a:t>
            </a:r>
            <a:r>
              <a:rPr lang="en" b="1">
                <a:solidFill>
                  <a:schemeClr val="dk1"/>
                </a:solidFill>
              </a:rPr>
              <a:t>in cleaning up IT systems</a:t>
            </a:r>
            <a:r>
              <a:rPr lang="en"/>
              <a:t>. It requires mixing people, machines, and business processes, with all of the </a:t>
            </a:r>
            <a:r>
              <a:rPr lang="en" b="1">
                <a:solidFill>
                  <a:schemeClr val="dk1"/>
                </a:solidFill>
              </a:rPr>
              <a:t>messiness</a:t>
            </a:r>
            <a:r>
              <a:rPr lang="en"/>
              <a:t> that entails. It also requires </a:t>
            </a:r>
            <a:r>
              <a:rPr lang="en" b="1">
                <a:solidFill>
                  <a:schemeClr val="dk1"/>
                </a:solidFill>
              </a:rPr>
              <a:t>continuous monitoring and intervention</a:t>
            </a:r>
            <a:r>
              <a:rPr lang="en"/>
              <a:t>, from the top, to ensure that both digital leaders and non-digital leaders are making good decisions about their transformation efforts.”</a:t>
            </a:r>
            <a:endParaRPr/>
          </a:p>
          <a:p>
            <a:pPr marL="0" lvl="0" indent="0" rtl="0">
              <a:spcBef>
                <a:spcPts val="1600"/>
              </a:spcBef>
              <a:spcAft>
                <a:spcPts val="1600"/>
              </a:spcAft>
              <a:buNone/>
            </a:pPr>
            <a:r>
              <a:rPr lang="en" i="1"/>
              <a:t>Why So Many High-Profile Digital Transformations Fail</a:t>
            </a:r>
            <a:br>
              <a:rPr lang="en" i="1"/>
            </a:br>
            <a:r>
              <a:rPr lang="en" i="1"/>
              <a:t>Harvard Business Review</a:t>
            </a:r>
            <a:br>
              <a:rPr lang="en" i="1"/>
            </a:br>
            <a:r>
              <a:rPr lang="en" sz="1200" i="1" u="sng">
                <a:solidFill>
                  <a:schemeClr val="hlink"/>
                </a:solidFill>
                <a:hlinkClick r:id="rId3"/>
              </a:rPr>
              <a:t>https://hbr.org/2018/03/why-so-many-high-profile-digital-transformations-fail</a:t>
            </a:r>
            <a:r>
              <a:rPr lang="en" sz="1200" i="1"/>
              <a:t> </a:t>
            </a:r>
            <a:endParaRPr sz="1200" i="1"/>
          </a:p>
        </p:txBody>
      </p:sp>
      <p:sp>
        <p:nvSpPr>
          <p:cNvPr id="122" name="Google Shape;122;p2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10</a:t>
            </a:fld>
            <a:endParaRPr>
              <a:solidFill>
                <a:srgbClr val="000000"/>
              </a:solidFill>
            </a:endParaRPr>
          </a:p>
        </p:txBody>
      </p:sp>
      <p:pic>
        <p:nvPicPr>
          <p:cNvPr id="123" name="Google Shape;123;p21"/>
          <p:cNvPicPr preferRelativeResize="0"/>
          <p:nvPr/>
        </p:nvPicPr>
        <p:blipFill>
          <a:blip r:embed="rId4">
            <a:alphaModFix/>
          </a:blip>
          <a:stretch>
            <a:fillRect/>
          </a:stretch>
        </p:blipFill>
        <p:spPr>
          <a:xfrm>
            <a:off x="6931381" y="459750"/>
            <a:ext cx="1891174" cy="12450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pic>
        <p:nvPicPr>
          <p:cNvPr id="128" name="Google Shape;128;p22"/>
          <p:cNvPicPr preferRelativeResize="0"/>
          <p:nvPr/>
        </p:nvPicPr>
        <p:blipFill rotWithShape="1">
          <a:blip r:embed="rId3">
            <a:alphaModFix/>
          </a:blip>
          <a:srcRect t="19309" r="36608"/>
          <a:stretch/>
        </p:blipFill>
        <p:spPr>
          <a:xfrm>
            <a:off x="1376625" y="2425925"/>
            <a:ext cx="5603227" cy="1767101"/>
          </a:xfrm>
          <a:prstGeom prst="rect">
            <a:avLst/>
          </a:prstGeom>
          <a:noFill/>
          <a:ln>
            <a:noFill/>
          </a:ln>
        </p:spPr>
      </p:pic>
      <p:sp>
        <p:nvSpPr>
          <p:cNvPr id="129" name="Google Shape;129;p22"/>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NOT like this</a:t>
            </a:r>
            <a:endParaRPr/>
          </a:p>
        </p:txBody>
      </p:sp>
      <p:sp>
        <p:nvSpPr>
          <p:cNvPr id="130" name="Google Shape;130;p22"/>
          <p:cNvSpPr txBox="1"/>
          <p:nvPr/>
        </p:nvSpPr>
        <p:spPr>
          <a:xfrm>
            <a:off x="1376625" y="1547925"/>
            <a:ext cx="4153200" cy="525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rgbClr val="434342"/>
                </a:solidFill>
                <a:latin typeface="Lato"/>
                <a:ea typeface="Lato"/>
                <a:cs typeface="Lato"/>
                <a:sym typeface="Lato"/>
              </a:rPr>
              <a:t>How to redirect mail to new address</a:t>
            </a:r>
            <a:endParaRPr sz="1800">
              <a:solidFill>
                <a:srgbClr val="434342"/>
              </a:solidFill>
              <a:latin typeface="Lato"/>
              <a:ea typeface="Lato"/>
              <a:cs typeface="Lato"/>
              <a:sym typeface="Lato"/>
            </a:endParaRPr>
          </a:p>
        </p:txBody>
      </p:sp>
      <p:pic>
        <p:nvPicPr>
          <p:cNvPr id="131" name="Google Shape;131;p22"/>
          <p:cNvPicPr preferRelativeResize="0"/>
          <p:nvPr/>
        </p:nvPicPr>
        <p:blipFill>
          <a:blip r:embed="rId4">
            <a:alphaModFix/>
          </a:blip>
          <a:stretch>
            <a:fillRect/>
          </a:stretch>
        </p:blipFill>
        <p:spPr>
          <a:xfrm>
            <a:off x="362548" y="1364550"/>
            <a:ext cx="892650" cy="892650"/>
          </a:xfrm>
          <a:prstGeom prst="rect">
            <a:avLst/>
          </a:prstGeom>
          <a:noFill/>
          <a:ln>
            <a:noFill/>
          </a:ln>
        </p:spPr>
      </p:pic>
      <p:sp>
        <p:nvSpPr>
          <p:cNvPr id="132" name="Google Shape;132;p2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11</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NOT like this</a:t>
            </a:r>
            <a:endParaRPr/>
          </a:p>
        </p:txBody>
      </p:sp>
      <p:sp>
        <p:nvSpPr>
          <p:cNvPr id="138" name="Google Shape;138;p23"/>
          <p:cNvSpPr txBox="1"/>
          <p:nvPr/>
        </p:nvSpPr>
        <p:spPr>
          <a:xfrm>
            <a:off x="1376625" y="1547925"/>
            <a:ext cx="4153200" cy="525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rgbClr val="434342"/>
                </a:solidFill>
                <a:latin typeface="Lato"/>
                <a:ea typeface="Lato"/>
                <a:cs typeface="Lato"/>
                <a:sym typeface="Lato"/>
              </a:rPr>
              <a:t>How to go paperless</a:t>
            </a:r>
            <a:endParaRPr sz="1800">
              <a:solidFill>
                <a:srgbClr val="434342"/>
              </a:solidFill>
              <a:latin typeface="Lato"/>
              <a:ea typeface="Lato"/>
              <a:cs typeface="Lato"/>
              <a:sym typeface="Lato"/>
            </a:endParaRPr>
          </a:p>
        </p:txBody>
      </p:sp>
      <p:pic>
        <p:nvPicPr>
          <p:cNvPr id="139" name="Google Shape;139;p23"/>
          <p:cNvPicPr preferRelativeResize="0"/>
          <p:nvPr/>
        </p:nvPicPr>
        <p:blipFill>
          <a:blip r:embed="rId3">
            <a:alphaModFix/>
          </a:blip>
          <a:stretch>
            <a:fillRect/>
          </a:stretch>
        </p:blipFill>
        <p:spPr>
          <a:xfrm>
            <a:off x="362548" y="1364550"/>
            <a:ext cx="892650" cy="892650"/>
          </a:xfrm>
          <a:prstGeom prst="rect">
            <a:avLst/>
          </a:prstGeom>
          <a:noFill/>
          <a:ln>
            <a:noFill/>
          </a:ln>
        </p:spPr>
      </p:pic>
      <p:pic>
        <p:nvPicPr>
          <p:cNvPr id="140" name="Google Shape;140;p23"/>
          <p:cNvPicPr preferRelativeResize="0"/>
          <p:nvPr/>
        </p:nvPicPr>
        <p:blipFill>
          <a:blip r:embed="rId4">
            <a:alphaModFix/>
          </a:blip>
          <a:stretch>
            <a:fillRect/>
          </a:stretch>
        </p:blipFill>
        <p:spPr>
          <a:xfrm>
            <a:off x="1407598" y="2226225"/>
            <a:ext cx="5811454" cy="2764875"/>
          </a:xfrm>
          <a:prstGeom prst="rect">
            <a:avLst/>
          </a:prstGeom>
          <a:noFill/>
          <a:ln>
            <a:noFill/>
          </a:ln>
        </p:spPr>
      </p:pic>
      <p:sp>
        <p:nvSpPr>
          <p:cNvPr id="141" name="Google Shape;141;p2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12</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24"/>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3 current focus areas of digital transformation</a:t>
            </a:r>
            <a:endParaRPr/>
          </a:p>
        </p:txBody>
      </p:sp>
      <p:sp>
        <p:nvSpPr>
          <p:cNvPr id="147" name="Google Shape;147;p24"/>
          <p:cNvSpPr/>
          <p:nvPr/>
        </p:nvSpPr>
        <p:spPr>
          <a:xfrm>
            <a:off x="1377375" y="1731475"/>
            <a:ext cx="2088000" cy="2362200"/>
          </a:xfrm>
          <a:prstGeom prst="rect">
            <a:avLst/>
          </a:prstGeom>
          <a:solidFill>
            <a:srgbClr val="B9C7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800">
                <a:latin typeface="Lato"/>
                <a:ea typeface="Lato"/>
                <a:cs typeface="Lato"/>
                <a:sym typeface="Lato"/>
              </a:rPr>
              <a:t>Customer experience</a:t>
            </a:r>
            <a:endParaRPr sz="1800">
              <a:latin typeface="Lato"/>
              <a:ea typeface="Lato"/>
              <a:cs typeface="Lato"/>
              <a:sym typeface="Lato"/>
            </a:endParaRPr>
          </a:p>
        </p:txBody>
      </p:sp>
      <p:sp>
        <p:nvSpPr>
          <p:cNvPr id="148" name="Google Shape;148;p24"/>
          <p:cNvSpPr/>
          <p:nvPr/>
        </p:nvSpPr>
        <p:spPr>
          <a:xfrm>
            <a:off x="3519509" y="1731475"/>
            <a:ext cx="2088000" cy="2362200"/>
          </a:xfrm>
          <a:prstGeom prst="rect">
            <a:avLst/>
          </a:prstGeom>
          <a:solidFill>
            <a:srgbClr val="FCE5C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800">
                <a:latin typeface="Lato"/>
                <a:ea typeface="Lato"/>
                <a:cs typeface="Lato"/>
                <a:sym typeface="Lato"/>
              </a:rPr>
              <a:t>Operational efficiency</a:t>
            </a:r>
            <a:endParaRPr sz="1800">
              <a:latin typeface="Lato"/>
              <a:ea typeface="Lato"/>
              <a:cs typeface="Lato"/>
              <a:sym typeface="Lato"/>
            </a:endParaRPr>
          </a:p>
        </p:txBody>
      </p:sp>
      <p:sp>
        <p:nvSpPr>
          <p:cNvPr id="149" name="Google Shape;149;p24"/>
          <p:cNvSpPr/>
          <p:nvPr/>
        </p:nvSpPr>
        <p:spPr>
          <a:xfrm>
            <a:off x="5661643" y="1731475"/>
            <a:ext cx="2088000" cy="2362200"/>
          </a:xfrm>
          <a:prstGeom prst="rect">
            <a:avLst/>
          </a:prstGeom>
          <a:solidFill>
            <a:srgbClr val="D9EAD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a:spcBef>
                <a:spcPts val="0"/>
              </a:spcBef>
              <a:spcAft>
                <a:spcPts val="0"/>
              </a:spcAft>
              <a:buNone/>
            </a:pPr>
            <a:r>
              <a:rPr lang="en" sz="1800">
                <a:latin typeface="Lato"/>
                <a:ea typeface="Lato"/>
                <a:cs typeface="Lato"/>
                <a:sym typeface="Lato"/>
              </a:rPr>
              <a:t>New business models</a:t>
            </a:r>
            <a:endParaRPr sz="1800">
              <a:latin typeface="Lato"/>
              <a:ea typeface="Lato"/>
              <a:cs typeface="Lato"/>
              <a:sym typeface="Lato"/>
            </a:endParaRPr>
          </a:p>
        </p:txBody>
      </p:sp>
      <p:sp>
        <p:nvSpPr>
          <p:cNvPr id="150" name="Google Shape;150;p2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13</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25"/>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Changi T4</a:t>
            </a:r>
            <a:endParaRPr/>
          </a:p>
        </p:txBody>
      </p:sp>
      <p:sp>
        <p:nvSpPr>
          <p:cNvPr id="156" name="Google Shape;156;p25"/>
          <p:cNvSpPr/>
          <p:nvPr/>
        </p:nvSpPr>
        <p:spPr>
          <a:xfrm>
            <a:off x="577925" y="1731475"/>
            <a:ext cx="2088000" cy="2362200"/>
          </a:xfrm>
          <a:prstGeom prst="rect">
            <a:avLst/>
          </a:prstGeom>
          <a:solidFill>
            <a:srgbClr val="B9C7DC"/>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Customer experience</a:t>
            </a:r>
            <a:endParaRPr sz="1800">
              <a:latin typeface="Lato"/>
              <a:ea typeface="Lato"/>
              <a:cs typeface="Lato"/>
              <a:sym typeface="Lato"/>
            </a:endParaRPr>
          </a:p>
        </p:txBody>
      </p:sp>
      <p:pic>
        <p:nvPicPr>
          <p:cNvPr id="157" name="Google Shape;157;p25"/>
          <p:cNvPicPr preferRelativeResize="0"/>
          <p:nvPr/>
        </p:nvPicPr>
        <p:blipFill>
          <a:blip r:embed="rId3">
            <a:alphaModFix/>
          </a:blip>
          <a:stretch>
            <a:fillRect/>
          </a:stretch>
        </p:blipFill>
        <p:spPr>
          <a:xfrm>
            <a:off x="2818325" y="1203575"/>
            <a:ext cx="5681286" cy="3787524"/>
          </a:xfrm>
          <a:prstGeom prst="rect">
            <a:avLst/>
          </a:prstGeom>
          <a:noFill/>
          <a:ln>
            <a:noFill/>
          </a:ln>
        </p:spPr>
      </p:pic>
      <p:sp>
        <p:nvSpPr>
          <p:cNvPr id="158" name="Google Shape;158;p2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14</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2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SATS</a:t>
            </a:r>
            <a:endParaRPr/>
          </a:p>
        </p:txBody>
      </p:sp>
      <p:sp>
        <p:nvSpPr>
          <p:cNvPr id="164" name="Google Shape;164;p26"/>
          <p:cNvSpPr/>
          <p:nvPr/>
        </p:nvSpPr>
        <p:spPr>
          <a:xfrm>
            <a:off x="577934" y="1731475"/>
            <a:ext cx="2088000" cy="2362200"/>
          </a:xfrm>
          <a:prstGeom prst="rect">
            <a:avLst/>
          </a:prstGeom>
          <a:solidFill>
            <a:srgbClr val="FCE5CD"/>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Operational efficiency</a:t>
            </a:r>
            <a:endParaRPr sz="1800">
              <a:latin typeface="Lato"/>
              <a:ea typeface="Lato"/>
              <a:cs typeface="Lato"/>
              <a:sym typeface="Lato"/>
            </a:endParaRPr>
          </a:p>
        </p:txBody>
      </p:sp>
      <p:pic>
        <p:nvPicPr>
          <p:cNvPr id="165" name="Google Shape;165;p26"/>
          <p:cNvPicPr preferRelativeResize="0"/>
          <p:nvPr/>
        </p:nvPicPr>
        <p:blipFill>
          <a:blip r:embed="rId3">
            <a:alphaModFix/>
          </a:blip>
          <a:stretch>
            <a:fillRect/>
          </a:stretch>
        </p:blipFill>
        <p:spPr>
          <a:xfrm>
            <a:off x="2818334" y="1610988"/>
            <a:ext cx="6173266" cy="2603185"/>
          </a:xfrm>
          <a:prstGeom prst="rect">
            <a:avLst/>
          </a:prstGeom>
          <a:noFill/>
          <a:ln>
            <a:noFill/>
          </a:ln>
        </p:spPr>
      </p:pic>
      <p:sp>
        <p:nvSpPr>
          <p:cNvPr id="166" name="Google Shape;166;p2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15</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7"/>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OCBC bank</a:t>
            </a:r>
            <a:endParaRPr/>
          </a:p>
        </p:txBody>
      </p:sp>
      <p:sp>
        <p:nvSpPr>
          <p:cNvPr id="172" name="Google Shape;172;p27"/>
          <p:cNvSpPr/>
          <p:nvPr/>
        </p:nvSpPr>
        <p:spPr>
          <a:xfrm>
            <a:off x="577918" y="1731475"/>
            <a:ext cx="2088000" cy="2362200"/>
          </a:xfrm>
          <a:prstGeom prst="rect">
            <a:avLst/>
          </a:prstGeom>
          <a:solidFill>
            <a:srgbClr val="D9EAD3"/>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800">
                <a:latin typeface="Lato"/>
                <a:ea typeface="Lato"/>
                <a:cs typeface="Lato"/>
                <a:sym typeface="Lato"/>
              </a:rPr>
              <a:t>New business models</a:t>
            </a:r>
            <a:endParaRPr sz="1800">
              <a:latin typeface="Lato"/>
              <a:ea typeface="Lato"/>
              <a:cs typeface="Lato"/>
              <a:sym typeface="Lato"/>
            </a:endParaRPr>
          </a:p>
        </p:txBody>
      </p:sp>
      <p:pic>
        <p:nvPicPr>
          <p:cNvPr id="173" name="Google Shape;173;p27"/>
          <p:cNvPicPr preferRelativeResize="0"/>
          <p:nvPr/>
        </p:nvPicPr>
        <p:blipFill>
          <a:blip r:embed="rId3">
            <a:alphaModFix/>
          </a:blip>
          <a:stretch>
            <a:fillRect/>
          </a:stretch>
        </p:blipFill>
        <p:spPr>
          <a:xfrm>
            <a:off x="2818318" y="1203575"/>
            <a:ext cx="5329041" cy="3787525"/>
          </a:xfrm>
          <a:prstGeom prst="rect">
            <a:avLst/>
          </a:prstGeom>
          <a:noFill/>
          <a:ln>
            <a:noFill/>
          </a:ln>
        </p:spPr>
      </p:pic>
      <p:sp>
        <p:nvSpPr>
          <p:cNvPr id="174" name="Google Shape;174;p2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16</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sp>
        <p:nvSpPr>
          <p:cNvPr id="179" name="Google Shape;179;p28"/>
          <p:cNvSpPr/>
          <p:nvPr/>
        </p:nvSpPr>
        <p:spPr>
          <a:xfrm>
            <a:off x="2888750" y="2102350"/>
            <a:ext cx="1844700" cy="184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ato"/>
                <a:ea typeface="Lato"/>
                <a:cs typeface="Lato"/>
                <a:sym typeface="Lato"/>
              </a:rPr>
              <a:t>Operational efficiency</a:t>
            </a:r>
            <a:endParaRPr b="1">
              <a:latin typeface="Lato"/>
              <a:ea typeface="Lato"/>
              <a:cs typeface="Lato"/>
              <a:sym typeface="Lato"/>
            </a:endParaRPr>
          </a:p>
        </p:txBody>
      </p:sp>
      <p:sp>
        <p:nvSpPr>
          <p:cNvPr id="180" name="Google Shape;180;p28"/>
          <p:cNvSpPr/>
          <p:nvPr/>
        </p:nvSpPr>
        <p:spPr>
          <a:xfrm>
            <a:off x="4410525" y="2102350"/>
            <a:ext cx="1844700" cy="1844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latin typeface="Lato"/>
                <a:ea typeface="Lato"/>
                <a:cs typeface="Lato"/>
                <a:sym typeface="Lato"/>
              </a:rPr>
              <a:t>Customer experience</a:t>
            </a:r>
            <a:endParaRPr b="1">
              <a:latin typeface="Lato"/>
              <a:ea typeface="Lato"/>
              <a:cs typeface="Lato"/>
              <a:sym typeface="Lato"/>
            </a:endParaRPr>
          </a:p>
        </p:txBody>
      </p:sp>
      <p:cxnSp>
        <p:nvCxnSpPr>
          <p:cNvPr id="181" name="Google Shape;181;p28"/>
          <p:cNvCxnSpPr/>
          <p:nvPr/>
        </p:nvCxnSpPr>
        <p:spPr>
          <a:xfrm>
            <a:off x="3910738" y="1745200"/>
            <a:ext cx="1156200" cy="0"/>
          </a:xfrm>
          <a:prstGeom prst="straightConnector1">
            <a:avLst/>
          </a:prstGeom>
          <a:noFill/>
          <a:ln w="9525" cap="flat" cmpd="sng">
            <a:solidFill>
              <a:schemeClr val="dk2"/>
            </a:solidFill>
            <a:prstDash val="solid"/>
            <a:round/>
            <a:headEnd type="none" w="med" len="med"/>
            <a:tailEnd type="triangle" w="med" len="med"/>
          </a:ln>
        </p:spPr>
      </p:cxnSp>
      <p:cxnSp>
        <p:nvCxnSpPr>
          <p:cNvPr id="182" name="Google Shape;182;p28"/>
          <p:cNvCxnSpPr/>
          <p:nvPr/>
        </p:nvCxnSpPr>
        <p:spPr>
          <a:xfrm rot="10800000">
            <a:off x="3910738" y="4295700"/>
            <a:ext cx="1156200" cy="0"/>
          </a:xfrm>
          <a:prstGeom prst="straightConnector1">
            <a:avLst/>
          </a:prstGeom>
          <a:noFill/>
          <a:ln w="9525" cap="flat" cmpd="sng">
            <a:solidFill>
              <a:schemeClr val="dk2"/>
            </a:solidFill>
            <a:prstDash val="solid"/>
            <a:round/>
            <a:headEnd type="none" w="med" len="med"/>
            <a:tailEnd type="triangle" w="med" len="med"/>
          </a:ln>
        </p:spPr>
      </p:cxnSp>
      <p:sp>
        <p:nvSpPr>
          <p:cNvPr id="183" name="Google Shape;183;p28"/>
          <p:cNvSpPr txBox="1"/>
          <p:nvPr/>
        </p:nvSpPr>
        <p:spPr>
          <a:xfrm>
            <a:off x="3424188" y="1182500"/>
            <a:ext cx="2295600" cy="5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Value</a:t>
            </a:r>
            <a:endParaRPr>
              <a:latin typeface="Lato"/>
              <a:ea typeface="Lato"/>
              <a:cs typeface="Lato"/>
              <a:sym typeface="Lato"/>
            </a:endParaRPr>
          </a:p>
        </p:txBody>
      </p:sp>
      <p:sp>
        <p:nvSpPr>
          <p:cNvPr id="184" name="Google Shape;184;p28"/>
          <p:cNvSpPr txBox="1"/>
          <p:nvPr/>
        </p:nvSpPr>
        <p:spPr>
          <a:xfrm>
            <a:off x="3424188" y="4304200"/>
            <a:ext cx="2295600" cy="5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Data</a:t>
            </a:r>
            <a:endParaRPr>
              <a:latin typeface="Lato"/>
              <a:ea typeface="Lato"/>
              <a:cs typeface="Lato"/>
              <a:sym typeface="Lato"/>
            </a:endParaRPr>
          </a:p>
        </p:txBody>
      </p:sp>
      <p:sp>
        <p:nvSpPr>
          <p:cNvPr id="185" name="Google Shape;185;p28"/>
          <p:cNvSpPr txBox="1"/>
          <p:nvPr/>
        </p:nvSpPr>
        <p:spPr>
          <a:xfrm>
            <a:off x="6255238" y="2564800"/>
            <a:ext cx="2295600" cy="9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Easier</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Faster</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Smarter</a:t>
            </a:r>
            <a:endParaRPr>
              <a:latin typeface="Lato"/>
              <a:ea typeface="Lato"/>
              <a:cs typeface="Lato"/>
              <a:sym typeface="Lato"/>
            </a:endParaRPr>
          </a:p>
        </p:txBody>
      </p:sp>
      <p:sp>
        <p:nvSpPr>
          <p:cNvPr id="186" name="Google Shape;186;p28"/>
          <p:cNvSpPr txBox="1"/>
          <p:nvPr/>
        </p:nvSpPr>
        <p:spPr>
          <a:xfrm>
            <a:off x="593163" y="2564800"/>
            <a:ext cx="2295600" cy="919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Easier</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Faster</a:t>
            </a:r>
            <a:endParaRPr>
              <a:latin typeface="Lato"/>
              <a:ea typeface="Lato"/>
              <a:cs typeface="Lato"/>
              <a:sym typeface="Lato"/>
            </a:endParaRPr>
          </a:p>
          <a:p>
            <a:pPr marL="0" lvl="0" indent="0" algn="ctr" rtl="0">
              <a:spcBef>
                <a:spcPts val="0"/>
              </a:spcBef>
              <a:spcAft>
                <a:spcPts val="0"/>
              </a:spcAft>
              <a:buNone/>
            </a:pPr>
            <a:r>
              <a:rPr lang="en">
                <a:latin typeface="Lato"/>
                <a:ea typeface="Lato"/>
                <a:cs typeface="Lato"/>
                <a:sym typeface="Lato"/>
              </a:rPr>
              <a:t>Smarter</a:t>
            </a:r>
            <a:endParaRPr>
              <a:latin typeface="Lato"/>
              <a:ea typeface="Lato"/>
              <a:cs typeface="Lato"/>
              <a:sym typeface="Lato"/>
            </a:endParaRPr>
          </a:p>
        </p:txBody>
      </p:sp>
      <p:cxnSp>
        <p:nvCxnSpPr>
          <p:cNvPr id="187" name="Google Shape;187;p28"/>
          <p:cNvCxnSpPr/>
          <p:nvPr/>
        </p:nvCxnSpPr>
        <p:spPr>
          <a:xfrm rot="10800000">
            <a:off x="7915038" y="2557150"/>
            <a:ext cx="0" cy="935100"/>
          </a:xfrm>
          <a:prstGeom prst="straightConnector1">
            <a:avLst/>
          </a:prstGeom>
          <a:noFill/>
          <a:ln w="9525" cap="flat" cmpd="sng">
            <a:solidFill>
              <a:schemeClr val="dk2"/>
            </a:solidFill>
            <a:prstDash val="solid"/>
            <a:round/>
            <a:headEnd type="none" w="med" len="med"/>
            <a:tailEnd type="triangle" w="med" len="med"/>
          </a:ln>
        </p:spPr>
      </p:cxnSp>
      <p:sp>
        <p:nvSpPr>
          <p:cNvPr id="188" name="Google Shape;188;p28"/>
          <p:cNvSpPr txBox="1"/>
          <p:nvPr/>
        </p:nvSpPr>
        <p:spPr>
          <a:xfrm>
            <a:off x="7336938" y="1918700"/>
            <a:ext cx="1156200" cy="5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Satisfaction</a:t>
            </a:r>
            <a:endParaRPr>
              <a:latin typeface="Lato"/>
              <a:ea typeface="Lato"/>
              <a:cs typeface="Lato"/>
              <a:sym typeface="Lato"/>
            </a:endParaRPr>
          </a:p>
        </p:txBody>
      </p:sp>
      <p:cxnSp>
        <p:nvCxnSpPr>
          <p:cNvPr id="189" name="Google Shape;189;p28"/>
          <p:cNvCxnSpPr/>
          <p:nvPr/>
        </p:nvCxnSpPr>
        <p:spPr>
          <a:xfrm rot="10800000">
            <a:off x="1230988" y="2557150"/>
            <a:ext cx="0" cy="935100"/>
          </a:xfrm>
          <a:prstGeom prst="straightConnector1">
            <a:avLst/>
          </a:prstGeom>
          <a:noFill/>
          <a:ln w="9525" cap="flat" cmpd="sng">
            <a:solidFill>
              <a:schemeClr val="dk2"/>
            </a:solidFill>
            <a:prstDash val="solid"/>
            <a:round/>
            <a:headEnd type="none" w="med" len="med"/>
            <a:tailEnd type="triangle" w="med" len="med"/>
          </a:ln>
        </p:spPr>
      </p:cxnSp>
      <p:sp>
        <p:nvSpPr>
          <p:cNvPr id="190" name="Google Shape;190;p28"/>
          <p:cNvSpPr txBox="1"/>
          <p:nvPr/>
        </p:nvSpPr>
        <p:spPr>
          <a:xfrm>
            <a:off x="652888" y="1918700"/>
            <a:ext cx="1156200" cy="5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Lato"/>
                <a:ea typeface="Lato"/>
                <a:cs typeface="Lato"/>
                <a:sym typeface="Lato"/>
              </a:rPr>
              <a:t>Profitability</a:t>
            </a:r>
            <a:endParaRPr>
              <a:latin typeface="Lato"/>
              <a:ea typeface="Lato"/>
              <a:cs typeface="Lato"/>
              <a:sym typeface="Lato"/>
            </a:endParaRPr>
          </a:p>
        </p:txBody>
      </p:sp>
      <p:pic>
        <p:nvPicPr>
          <p:cNvPr id="191" name="Google Shape;191;p28"/>
          <p:cNvPicPr preferRelativeResize="0"/>
          <p:nvPr/>
        </p:nvPicPr>
        <p:blipFill>
          <a:blip r:embed="rId3">
            <a:alphaModFix/>
          </a:blip>
          <a:stretch>
            <a:fillRect/>
          </a:stretch>
        </p:blipFill>
        <p:spPr>
          <a:xfrm>
            <a:off x="6987725" y="1994050"/>
            <a:ext cx="383935" cy="420500"/>
          </a:xfrm>
          <a:prstGeom prst="rect">
            <a:avLst/>
          </a:prstGeom>
          <a:noFill/>
          <a:ln>
            <a:noFill/>
          </a:ln>
        </p:spPr>
      </p:pic>
      <p:pic>
        <p:nvPicPr>
          <p:cNvPr id="192" name="Google Shape;192;p28"/>
          <p:cNvPicPr preferRelativeResize="0"/>
          <p:nvPr/>
        </p:nvPicPr>
        <p:blipFill>
          <a:blip r:embed="rId4">
            <a:alphaModFix/>
          </a:blip>
          <a:stretch>
            <a:fillRect/>
          </a:stretch>
        </p:blipFill>
        <p:spPr>
          <a:xfrm>
            <a:off x="364950" y="1994050"/>
            <a:ext cx="332896" cy="420500"/>
          </a:xfrm>
          <a:prstGeom prst="rect">
            <a:avLst/>
          </a:prstGeom>
          <a:noFill/>
          <a:ln>
            <a:noFill/>
          </a:ln>
        </p:spPr>
      </p:pic>
      <p:sp>
        <p:nvSpPr>
          <p:cNvPr id="193" name="Google Shape;193;p2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Benefits of digital transformation</a:t>
            </a:r>
            <a:endParaRPr/>
          </a:p>
        </p:txBody>
      </p:sp>
      <p:sp>
        <p:nvSpPr>
          <p:cNvPr id="194" name="Google Shape;194;p2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17</a:t>
            </a:fld>
            <a:endParaRPr>
              <a:solidFill>
                <a:srgbClr val="000000"/>
              </a:solidFill>
            </a:endParaRPr>
          </a:p>
        </p:txBody>
      </p:sp>
      <p:sp>
        <p:nvSpPr>
          <p:cNvPr id="195" name="Google Shape;195;p28"/>
          <p:cNvSpPr txBox="1"/>
          <p:nvPr/>
        </p:nvSpPr>
        <p:spPr>
          <a:xfrm>
            <a:off x="3315343" y="3223575"/>
            <a:ext cx="991500" cy="5712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 i="1">
                <a:solidFill>
                  <a:schemeClr val="dk1"/>
                </a:solidFill>
                <a:latin typeface="Lato"/>
                <a:ea typeface="Lato"/>
                <a:cs typeface="Lato"/>
                <a:sym typeface="Lato"/>
              </a:rPr>
              <a:t>Data</a:t>
            </a:r>
            <a:endParaRPr sz="800" i="1">
              <a:solidFill>
                <a:schemeClr val="dk1"/>
              </a:solidFill>
              <a:latin typeface="Lato"/>
              <a:ea typeface="Lato"/>
              <a:cs typeface="Lato"/>
              <a:sym typeface="Lato"/>
            </a:endParaRPr>
          </a:p>
          <a:p>
            <a:pPr marL="0" lvl="0" indent="0" algn="ctr" rtl="0">
              <a:spcBef>
                <a:spcPts val="0"/>
              </a:spcBef>
              <a:spcAft>
                <a:spcPts val="0"/>
              </a:spcAft>
              <a:buNone/>
            </a:pPr>
            <a:r>
              <a:rPr lang="en" sz="800" i="1">
                <a:solidFill>
                  <a:schemeClr val="dk1"/>
                </a:solidFill>
                <a:latin typeface="Lato"/>
                <a:ea typeface="Lato"/>
                <a:cs typeface="Lato"/>
                <a:sym typeface="Lato"/>
              </a:rPr>
              <a:t>Information Knowledge</a:t>
            </a:r>
            <a:endParaRPr sz="800" i="1">
              <a:solidFill>
                <a:schemeClr val="dk1"/>
              </a:solidFill>
              <a:latin typeface="Lato"/>
              <a:ea typeface="Lato"/>
              <a:cs typeface="Lato"/>
              <a:sym typeface="Lato"/>
            </a:endParaRPr>
          </a:p>
        </p:txBody>
      </p:sp>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Downsides of digital transformation</a:t>
            </a:r>
            <a:endParaRPr/>
          </a:p>
        </p:txBody>
      </p:sp>
      <p:sp>
        <p:nvSpPr>
          <p:cNvPr id="201" name="Google Shape;201;p29"/>
          <p:cNvSpPr txBox="1"/>
          <p:nvPr/>
        </p:nvSpPr>
        <p:spPr>
          <a:xfrm>
            <a:off x="1376625" y="1547925"/>
            <a:ext cx="6984600" cy="5259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1800">
                <a:solidFill>
                  <a:srgbClr val="434342"/>
                </a:solidFill>
                <a:latin typeface="Lato"/>
                <a:ea typeface="Lato"/>
                <a:cs typeface="Lato"/>
                <a:sym typeface="Lato"/>
              </a:rPr>
              <a:t>Treating it as a standalone project - unintended effects </a:t>
            </a:r>
            <a:endParaRPr sz="1800">
              <a:solidFill>
                <a:srgbClr val="434342"/>
              </a:solidFill>
              <a:latin typeface="Lato"/>
              <a:ea typeface="Lato"/>
              <a:cs typeface="Lato"/>
              <a:sym typeface="Lato"/>
            </a:endParaRPr>
          </a:p>
        </p:txBody>
      </p:sp>
      <p:pic>
        <p:nvPicPr>
          <p:cNvPr id="202" name="Google Shape;202;p29"/>
          <p:cNvPicPr preferRelativeResize="0"/>
          <p:nvPr/>
        </p:nvPicPr>
        <p:blipFill>
          <a:blip r:embed="rId3">
            <a:alphaModFix/>
          </a:blip>
          <a:stretch>
            <a:fillRect/>
          </a:stretch>
        </p:blipFill>
        <p:spPr>
          <a:xfrm>
            <a:off x="362548" y="1364550"/>
            <a:ext cx="892650" cy="892650"/>
          </a:xfrm>
          <a:prstGeom prst="rect">
            <a:avLst/>
          </a:prstGeom>
          <a:noFill/>
          <a:ln>
            <a:noFill/>
          </a:ln>
        </p:spPr>
      </p:pic>
      <p:pic>
        <p:nvPicPr>
          <p:cNvPr id="203" name="Google Shape;203;p29"/>
          <p:cNvPicPr preferRelativeResize="0"/>
          <p:nvPr/>
        </p:nvPicPr>
        <p:blipFill>
          <a:blip r:embed="rId4">
            <a:alphaModFix/>
          </a:blip>
          <a:stretch>
            <a:fillRect/>
          </a:stretch>
        </p:blipFill>
        <p:spPr>
          <a:xfrm>
            <a:off x="4890500" y="2062088"/>
            <a:ext cx="2153525" cy="2376824"/>
          </a:xfrm>
          <a:prstGeom prst="rect">
            <a:avLst/>
          </a:prstGeom>
          <a:noFill/>
          <a:ln>
            <a:noFill/>
          </a:ln>
        </p:spPr>
      </p:pic>
      <p:pic>
        <p:nvPicPr>
          <p:cNvPr id="204" name="Google Shape;204;p29"/>
          <p:cNvPicPr preferRelativeResize="0"/>
          <p:nvPr/>
        </p:nvPicPr>
        <p:blipFill>
          <a:blip r:embed="rId5">
            <a:alphaModFix/>
          </a:blip>
          <a:stretch>
            <a:fillRect/>
          </a:stretch>
        </p:blipFill>
        <p:spPr>
          <a:xfrm>
            <a:off x="1536775" y="2150025"/>
            <a:ext cx="3622376" cy="2811325"/>
          </a:xfrm>
          <a:prstGeom prst="rect">
            <a:avLst/>
          </a:prstGeom>
          <a:noFill/>
          <a:ln>
            <a:noFill/>
          </a:ln>
        </p:spPr>
      </p:pic>
      <p:sp>
        <p:nvSpPr>
          <p:cNvPr id="205" name="Google Shape;205;p2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18</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0"/>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Principles</a:t>
            </a:r>
            <a:endParaRPr/>
          </a:p>
        </p:txBody>
      </p:sp>
      <p:sp>
        <p:nvSpPr>
          <p:cNvPr id="211" name="Google Shape;211;p30"/>
          <p:cNvSpPr txBox="1">
            <a:spLocks noGrp="1"/>
          </p:cNvSpPr>
          <p:nvPr>
            <p:ph type="body" idx="1"/>
          </p:nvPr>
        </p:nvSpPr>
        <p:spPr>
          <a:xfrm>
            <a:off x="356200" y="1678600"/>
            <a:ext cx="3824100" cy="3110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AutoNum type="arabicPeriod"/>
            </a:pPr>
            <a:r>
              <a:rPr lang="en"/>
              <a:t>It’s not just about technology</a:t>
            </a:r>
            <a:endParaRPr/>
          </a:p>
          <a:p>
            <a:pPr marL="457200" lvl="0" indent="-342900" rtl="0">
              <a:spcBef>
                <a:spcPts val="0"/>
              </a:spcBef>
              <a:spcAft>
                <a:spcPts val="0"/>
              </a:spcAft>
              <a:buSzPts val="1800"/>
              <a:buAutoNum type="arabicPeriod"/>
            </a:pPr>
            <a:r>
              <a:rPr lang="en"/>
              <a:t>Everything is connected</a:t>
            </a:r>
            <a:endParaRPr/>
          </a:p>
        </p:txBody>
      </p:sp>
      <p:sp>
        <p:nvSpPr>
          <p:cNvPr id="212" name="Google Shape;212;p3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19</a:t>
            </a:fld>
            <a:endParaRPr/>
          </a:p>
        </p:txBody>
      </p:sp>
      <p:pic>
        <p:nvPicPr>
          <p:cNvPr id="213" name="Google Shape;213;p30"/>
          <p:cNvPicPr preferRelativeResize="0"/>
          <p:nvPr/>
        </p:nvPicPr>
        <p:blipFill>
          <a:blip r:embed="rId3">
            <a:alphaModFix/>
          </a:blip>
          <a:stretch>
            <a:fillRect/>
          </a:stretch>
        </p:blipFill>
        <p:spPr>
          <a:xfrm>
            <a:off x="7128100" y="152400"/>
            <a:ext cx="1863500" cy="186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3"/>
          <p:cNvSpPr txBox="1">
            <a:spLocks noGrp="1"/>
          </p:cNvSpPr>
          <p:nvPr>
            <p:ph type="body" idx="1"/>
          </p:nvPr>
        </p:nvSpPr>
        <p:spPr>
          <a:xfrm>
            <a:off x="2495250" y="1861650"/>
            <a:ext cx="6226800" cy="28785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AutoNum type="arabicPeriod"/>
            </a:pPr>
            <a:r>
              <a:rPr lang="en"/>
              <a:t>Basic Principles: Horizons of Change - the Flywheel Project and the Landscape Review</a:t>
            </a:r>
            <a:endParaRPr/>
          </a:p>
          <a:p>
            <a:pPr marL="457200" lvl="0" indent="-342900" rtl="0">
              <a:spcBef>
                <a:spcPts val="0"/>
              </a:spcBef>
              <a:spcAft>
                <a:spcPts val="0"/>
              </a:spcAft>
              <a:buSzPts val="1800"/>
              <a:buAutoNum type="arabicPeriod"/>
            </a:pPr>
            <a:r>
              <a:rPr lang="en"/>
              <a:t>Agility and learning - Double Loop Learning and Double Loop Transformation</a:t>
            </a:r>
            <a:endParaRPr/>
          </a:p>
          <a:p>
            <a:pPr marL="457200" lvl="0" indent="-342900" rtl="0">
              <a:spcBef>
                <a:spcPts val="0"/>
              </a:spcBef>
              <a:spcAft>
                <a:spcPts val="0"/>
              </a:spcAft>
              <a:buSzPts val="1800"/>
              <a:buAutoNum type="arabicPeriod"/>
            </a:pPr>
            <a:r>
              <a:rPr lang="en"/>
              <a:t>Which Comes First? Landscape Review or Flywheel Project?</a:t>
            </a:r>
            <a:endParaRPr/>
          </a:p>
          <a:p>
            <a:pPr marL="457200" lvl="0" indent="-342900" rtl="0">
              <a:spcBef>
                <a:spcPts val="0"/>
              </a:spcBef>
              <a:spcAft>
                <a:spcPts val="0"/>
              </a:spcAft>
              <a:buSzPts val="1800"/>
              <a:buAutoNum type="arabicPeriod"/>
            </a:pPr>
            <a:r>
              <a:rPr lang="en"/>
              <a:t>Levers of Sustainable Change: Scoping a Digital Transformation Project</a:t>
            </a:r>
            <a:endParaRPr/>
          </a:p>
        </p:txBody>
      </p:sp>
      <p:sp>
        <p:nvSpPr>
          <p:cNvPr id="65" name="Google Shape;65;p1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a:t>
            </a:fld>
            <a:endParaRPr/>
          </a:p>
        </p:txBody>
      </p:sp>
    </p:spTree>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1"/>
          <p:cNvSpPr txBox="1"/>
          <p:nvPr/>
        </p:nvSpPr>
        <p:spPr>
          <a:xfrm>
            <a:off x="761050" y="2248050"/>
            <a:ext cx="2985900" cy="647400"/>
          </a:xfrm>
          <a:prstGeom prst="rect">
            <a:avLst/>
          </a:prstGeom>
          <a:noFill/>
          <a:ln>
            <a:noFill/>
          </a:ln>
        </p:spPr>
        <p:txBody>
          <a:bodyPr spcFirstLastPara="1" wrap="square" lIns="91425" tIns="91425" rIns="91425" bIns="91425" anchor="ctr" anchorCtr="0">
            <a:noAutofit/>
          </a:bodyPr>
          <a:lstStyle/>
          <a:p>
            <a:pPr marL="0" lvl="0" indent="0" algn="ctr">
              <a:spcBef>
                <a:spcPts val="0"/>
              </a:spcBef>
              <a:spcAft>
                <a:spcPts val="0"/>
              </a:spcAft>
              <a:buNone/>
            </a:pPr>
            <a:r>
              <a:rPr lang="en" sz="2400">
                <a:solidFill>
                  <a:schemeClr val="dk1"/>
                </a:solidFill>
                <a:latin typeface="Lato"/>
                <a:ea typeface="Lato"/>
                <a:cs typeface="Lato"/>
                <a:sym typeface="Lato"/>
              </a:rPr>
              <a:t>Flywheel projects</a:t>
            </a:r>
            <a:endParaRPr sz="2400">
              <a:solidFill>
                <a:schemeClr val="dk1"/>
              </a:solidFill>
              <a:latin typeface="Lato"/>
              <a:ea typeface="Lato"/>
              <a:cs typeface="Lato"/>
              <a:sym typeface="Lato"/>
            </a:endParaRPr>
          </a:p>
        </p:txBody>
      </p:sp>
      <p:sp>
        <p:nvSpPr>
          <p:cNvPr id="219" name="Google Shape;219;p31"/>
          <p:cNvSpPr txBox="1"/>
          <p:nvPr/>
        </p:nvSpPr>
        <p:spPr>
          <a:xfrm>
            <a:off x="5124350" y="2248050"/>
            <a:ext cx="2985900" cy="6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Lato"/>
                <a:ea typeface="Lato"/>
                <a:cs typeface="Lato"/>
                <a:sym typeface="Lato"/>
              </a:rPr>
              <a:t>Landscape review</a:t>
            </a:r>
            <a:endParaRPr sz="2400">
              <a:solidFill>
                <a:schemeClr val="dk1"/>
              </a:solidFill>
              <a:latin typeface="Lato"/>
              <a:ea typeface="Lato"/>
              <a:cs typeface="Lato"/>
              <a:sym typeface="Lato"/>
            </a:endParaRPr>
          </a:p>
        </p:txBody>
      </p:sp>
      <p:sp>
        <p:nvSpPr>
          <p:cNvPr id="220" name="Google Shape;220;p31"/>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a:spcBef>
                <a:spcPts val="0"/>
              </a:spcBef>
              <a:spcAft>
                <a:spcPts val="0"/>
              </a:spcAft>
              <a:buNone/>
            </a:pPr>
            <a:r>
              <a:rPr lang="en"/>
              <a:t>Two possible starting points</a:t>
            </a:r>
            <a:endParaRPr/>
          </a:p>
        </p:txBody>
      </p:sp>
      <p:sp>
        <p:nvSpPr>
          <p:cNvPr id="221" name="Google Shape;221;p31"/>
          <p:cNvSpPr txBox="1"/>
          <p:nvPr/>
        </p:nvSpPr>
        <p:spPr>
          <a:xfrm>
            <a:off x="1127350" y="2947525"/>
            <a:ext cx="2337000" cy="10098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800">
                <a:latin typeface="Lato"/>
                <a:ea typeface="Lato"/>
                <a:cs typeface="Lato"/>
                <a:sym typeface="Lato"/>
              </a:rPr>
              <a:t>Learn through doing</a:t>
            </a:r>
            <a:endParaRPr sz="1800">
              <a:latin typeface="Lato"/>
              <a:ea typeface="Lato"/>
              <a:cs typeface="Lato"/>
              <a:sym typeface="Lato"/>
            </a:endParaRPr>
          </a:p>
          <a:p>
            <a:pPr marL="0" lvl="0" indent="0">
              <a:spcBef>
                <a:spcPts val="0"/>
              </a:spcBef>
              <a:spcAft>
                <a:spcPts val="0"/>
              </a:spcAft>
              <a:buNone/>
            </a:pPr>
            <a:r>
              <a:rPr lang="en" sz="1800">
                <a:latin typeface="Lato"/>
                <a:ea typeface="Lato"/>
                <a:cs typeface="Lato"/>
                <a:sym typeface="Lato"/>
              </a:rPr>
              <a:t>Expand and deepen</a:t>
            </a:r>
            <a:endParaRPr sz="1800">
              <a:latin typeface="Lato"/>
              <a:ea typeface="Lato"/>
              <a:cs typeface="Lato"/>
              <a:sym typeface="Lato"/>
            </a:endParaRPr>
          </a:p>
        </p:txBody>
      </p:sp>
      <p:sp>
        <p:nvSpPr>
          <p:cNvPr id="222" name="Google Shape;222;p31"/>
          <p:cNvSpPr txBox="1"/>
          <p:nvPr/>
        </p:nvSpPr>
        <p:spPr>
          <a:xfrm>
            <a:off x="5448800" y="2947525"/>
            <a:ext cx="2935800" cy="1009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latin typeface="Lato"/>
                <a:ea typeface="Lato"/>
                <a:cs typeface="Lato"/>
                <a:sym typeface="Lato"/>
              </a:rPr>
              <a:t>Understand capabilities</a:t>
            </a:r>
            <a:endParaRPr sz="1800">
              <a:latin typeface="Lato"/>
              <a:ea typeface="Lato"/>
              <a:cs typeface="Lato"/>
              <a:sym typeface="Lato"/>
            </a:endParaRPr>
          </a:p>
          <a:p>
            <a:pPr marL="0" lvl="0" indent="0" rtl="0">
              <a:spcBef>
                <a:spcPts val="0"/>
              </a:spcBef>
              <a:spcAft>
                <a:spcPts val="0"/>
              </a:spcAft>
              <a:buNone/>
            </a:pPr>
            <a:r>
              <a:rPr lang="en" sz="1800">
                <a:latin typeface="Lato"/>
                <a:ea typeface="Lato"/>
                <a:cs typeface="Lato"/>
                <a:sym typeface="Lato"/>
              </a:rPr>
              <a:t>Set goals</a:t>
            </a:r>
            <a:endParaRPr sz="1800">
              <a:latin typeface="Lato"/>
              <a:ea typeface="Lato"/>
              <a:cs typeface="Lato"/>
              <a:sym typeface="Lato"/>
            </a:endParaRPr>
          </a:p>
        </p:txBody>
      </p:sp>
      <p:sp>
        <p:nvSpPr>
          <p:cNvPr id="223" name="Google Shape;223;p31"/>
          <p:cNvSpPr/>
          <p:nvPr/>
        </p:nvSpPr>
        <p:spPr>
          <a:xfrm>
            <a:off x="3170650" y="1514141"/>
            <a:ext cx="2747900" cy="740525"/>
          </a:xfrm>
          <a:custGeom>
            <a:avLst/>
            <a:gdLst/>
            <a:ahLst/>
            <a:cxnLst/>
            <a:rect l="0" t="0" r="0" b="0"/>
            <a:pathLst>
              <a:path w="109916" h="29621" extrusionOk="0">
                <a:moveTo>
                  <a:pt x="0" y="28212"/>
                </a:moveTo>
                <a:cubicBezTo>
                  <a:pt x="7359" y="23515"/>
                  <a:pt x="25835" y="-206"/>
                  <a:pt x="44154" y="29"/>
                </a:cubicBezTo>
                <a:cubicBezTo>
                  <a:pt x="62473" y="264"/>
                  <a:pt x="98956" y="24689"/>
                  <a:pt x="109916" y="29621"/>
                </a:cubicBezTo>
              </a:path>
            </a:pathLst>
          </a:custGeom>
          <a:noFill/>
          <a:ln w="38100" cap="flat" cmpd="sng">
            <a:solidFill>
              <a:schemeClr val="dk1"/>
            </a:solidFill>
            <a:prstDash val="solid"/>
            <a:round/>
            <a:headEnd type="none" w="med" len="med"/>
            <a:tailEnd type="triangle" w="med" len="med"/>
          </a:ln>
        </p:spPr>
      </p:sp>
      <p:sp>
        <p:nvSpPr>
          <p:cNvPr id="224" name="Google Shape;224;p31"/>
          <p:cNvSpPr/>
          <p:nvPr/>
        </p:nvSpPr>
        <p:spPr>
          <a:xfrm rot="10800000">
            <a:off x="3235364" y="3769291"/>
            <a:ext cx="2618474" cy="587384"/>
          </a:xfrm>
          <a:custGeom>
            <a:avLst/>
            <a:gdLst/>
            <a:ahLst/>
            <a:cxnLst/>
            <a:rect l="0" t="0" r="0" b="0"/>
            <a:pathLst>
              <a:path w="109916" h="29621" extrusionOk="0">
                <a:moveTo>
                  <a:pt x="0" y="28212"/>
                </a:moveTo>
                <a:cubicBezTo>
                  <a:pt x="7359" y="23515"/>
                  <a:pt x="25835" y="-206"/>
                  <a:pt x="44154" y="29"/>
                </a:cubicBezTo>
                <a:cubicBezTo>
                  <a:pt x="62473" y="264"/>
                  <a:pt x="98956" y="24689"/>
                  <a:pt x="109916" y="29621"/>
                </a:cubicBezTo>
              </a:path>
            </a:pathLst>
          </a:custGeom>
          <a:noFill/>
          <a:ln w="38100" cap="flat" cmpd="sng">
            <a:solidFill>
              <a:schemeClr val="dk1"/>
            </a:solidFill>
            <a:prstDash val="solid"/>
            <a:round/>
            <a:headEnd type="none" w="med" len="med"/>
            <a:tailEnd type="triangle" w="med" len="med"/>
          </a:ln>
        </p:spPr>
      </p:sp>
      <p:sp>
        <p:nvSpPr>
          <p:cNvPr id="225" name="Google Shape;225;p3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20</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32"/>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Flywheel projects</a:t>
            </a:r>
            <a:endParaRPr/>
          </a:p>
        </p:txBody>
      </p:sp>
      <p:sp>
        <p:nvSpPr>
          <p:cNvPr id="232" name="Google Shape;232;p32"/>
          <p:cNvSpPr txBox="1">
            <a:spLocks noGrp="1"/>
          </p:cNvSpPr>
          <p:nvPr>
            <p:ph type="body" idx="4294967295"/>
          </p:nvPr>
        </p:nvSpPr>
        <p:spPr>
          <a:xfrm>
            <a:off x="4673900" y="1469425"/>
            <a:ext cx="3824100" cy="311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Steady</a:t>
            </a:r>
            <a:endParaRPr/>
          </a:p>
          <a:p>
            <a:pPr marL="0" lvl="0" indent="0" rtl="0">
              <a:spcBef>
                <a:spcPts val="1600"/>
              </a:spcBef>
              <a:spcAft>
                <a:spcPts val="0"/>
              </a:spcAft>
              <a:buNone/>
            </a:pPr>
            <a:r>
              <a:rPr lang="en"/>
              <a:t>Consistent</a:t>
            </a:r>
            <a:endParaRPr/>
          </a:p>
          <a:p>
            <a:pPr marL="0" lvl="0" indent="0" rtl="0">
              <a:spcBef>
                <a:spcPts val="1600"/>
              </a:spcBef>
              <a:spcAft>
                <a:spcPts val="0"/>
              </a:spcAft>
              <a:buNone/>
            </a:pPr>
            <a:r>
              <a:rPr lang="en"/>
              <a:t>Aligned</a:t>
            </a:r>
            <a:endParaRPr/>
          </a:p>
          <a:p>
            <a:pPr marL="0" lvl="0" indent="0" rtl="0">
              <a:spcBef>
                <a:spcPts val="1600"/>
              </a:spcBef>
              <a:spcAft>
                <a:spcPts val="0"/>
              </a:spcAft>
              <a:buNone/>
            </a:pPr>
            <a:r>
              <a:rPr lang="en"/>
              <a:t>Compounding</a:t>
            </a:r>
            <a:endParaRPr/>
          </a:p>
          <a:p>
            <a:pPr marL="0" lvl="0" indent="0" rtl="0">
              <a:spcBef>
                <a:spcPts val="1600"/>
              </a:spcBef>
              <a:spcAft>
                <a:spcPts val="0"/>
              </a:spcAft>
              <a:buNone/>
            </a:pPr>
            <a:r>
              <a:rPr lang="en"/>
              <a:t>Over time</a:t>
            </a:r>
            <a:endParaRPr/>
          </a:p>
          <a:p>
            <a:pPr marL="0" lvl="0" indent="0" rtl="0">
              <a:spcBef>
                <a:spcPts val="1600"/>
              </a:spcBef>
              <a:spcAft>
                <a:spcPts val="1600"/>
              </a:spcAft>
              <a:buNone/>
            </a:pPr>
            <a:r>
              <a:rPr lang="en"/>
              <a:t>Keystone</a:t>
            </a:r>
            <a:endParaRPr/>
          </a:p>
        </p:txBody>
      </p:sp>
      <p:sp>
        <p:nvSpPr>
          <p:cNvPr id="233" name="Google Shape;233;p32"/>
          <p:cNvSpPr/>
          <p:nvPr/>
        </p:nvSpPr>
        <p:spPr>
          <a:xfrm>
            <a:off x="6435250" y="1009900"/>
            <a:ext cx="2548200" cy="1303500"/>
          </a:xfrm>
          <a:prstGeom prst="cloudCallout">
            <a:avLst>
              <a:gd name="adj1" fmla="val -51295"/>
              <a:gd name="adj2" fmla="val 89766"/>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
              <a:t>How do we pick a good bet for a flywheel?</a:t>
            </a:r>
            <a:endParaRPr/>
          </a:p>
        </p:txBody>
      </p:sp>
      <p:sp>
        <p:nvSpPr>
          <p:cNvPr id="234" name="Google Shape;234;p3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21</a:t>
            </a:fld>
            <a:endParaRPr>
              <a:solidFill>
                <a:srgbClr val="000000"/>
              </a:solidFill>
            </a:endParaRPr>
          </a:p>
        </p:txBody>
      </p:sp>
      <p:pic>
        <p:nvPicPr>
          <p:cNvPr id="235" name="Google Shape;235;p32"/>
          <p:cNvPicPr preferRelativeResize="0"/>
          <p:nvPr/>
        </p:nvPicPr>
        <p:blipFill>
          <a:blip r:embed="rId3">
            <a:alphaModFix/>
          </a:blip>
          <a:stretch>
            <a:fillRect/>
          </a:stretch>
        </p:blipFill>
        <p:spPr>
          <a:xfrm>
            <a:off x="7023650" y="3940222"/>
            <a:ext cx="1371382" cy="639600"/>
          </a:xfrm>
          <a:prstGeom prst="rect">
            <a:avLst/>
          </a:prstGeom>
          <a:noFill/>
          <a:ln>
            <a:noFill/>
          </a:ln>
        </p:spPr>
      </p:pic>
      <p:sp>
        <p:nvSpPr>
          <p:cNvPr id="236" name="Google Shape;236;p32"/>
          <p:cNvSpPr txBox="1"/>
          <p:nvPr/>
        </p:nvSpPr>
        <p:spPr>
          <a:xfrm>
            <a:off x="411000" y="4646426"/>
            <a:ext cx="8225000" cy="335075"/>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sz="1100" b="1" i="1" dirty="0">
                <a:solidFill>
                  <a:srgbClr val="222222"/>
                </a:solidFill>
                <a:latin typeface="Lato"/>
                <a:ea typeface="Lato"/>
                <a:cs typeface="Lato"/>
                <a:sym typeface="Lato"/>
              </a:rPr>
              <a:t>Flywheel:</a:t>
            </a:r>
            <a:r>
              <a:rPr lang="en" sz="1100" i="1" dirty="0">
                <a:solidFill>
                  <a:srgbClr val="222222"/>
                </a:solidFill>
                <a:latin typeface="Lato"/>
                <a:ea typeface="Lato"/>
                <a:cs typeface="Lato"/>
                <a:sym typeface="Lato"/>
              </a:rPr>
              <a:t> a heavy revolving wheel in a machine which is used to increase the machine's momentum and thereby provide greater stability or a reserve of available power.</a:t>
            </a:r>
            <a:endParaRPr sz="1100" i="1" dirty="0">
              <a:solidFill>
                <a:srgbClr val="222222"/>
              </a:solidFill>
              <a:latin typeface="Lato"/>
              <a:ea typeface="Lato"/>
              <a:cs typeface="Lato"/>
              <a:sym typeface="Lato"/>
            </a:endParaRPr>
          </a:p>
          <a:p>
            <a:pPr marL="0" lvl="0" indent="0">
              <a:spcBef>
                <a:spcPts val="0"/>
              </a:spcBef>
              <a:spcAft>
                <a:spcPts val="0"/>
              </a:spcAft>
              <a:buNone/>
            </a:pPr>
            <a:endParaRPr i="1" dirty="0">
              <a:latin typeface="Lato"/>
              <a:ea typeface="Lato"/>
              <a:cs typeface="Lato"/>
              <a:sym typeface="Lato"/>
            </a:endParaRPr>
          </a:p>
        </p:txBody>
      </p:sp>
      <p:pic>
        <p:nvPicPr>
          <p:cNvPr id="2" name="Picture 1" descr="Screenshot 23:7:18, 1:32 PM-3.jp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6222" y="1241777"/>
            <a:ext cx="3399000" cy="3220575"/>
          </a:xfrm>
          <a:prstGeom prst="rect">
            <a:avLst/>
          </a:prstGeom>
        </p:spPr>
      </p:pic>
      <p:sp>
        <p:nvSpPr>
          <p:cNvPr id="11" name="Google Shape;233;p32"/>
          <p:cNvSpPr/>
          <p:nvPr/>
        </p:nvSpPr>
        <p:spPr>
          <a:xfrm>
            <a:off x="6595800" y="2610439"/>
            <a:ext cx="2387650" cy="1303500"/>
          </a:xfrm>
          <a:prstGeom prst="cloudCallout">
            <a:avLst>
              <a:gd name="adj1" fmla="val -58494"/>
              <a:gd name="adj2" fmla="val -33645"/>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r>
              <a:rPr lang="en-US" dirty="0" smtClean="0"/>
              <a:t>Is the flywheel really engaging with the org’s ecosystem?</a:t>
            </a:r>
            <a:endParaRPr dirty="0"/>
          </a:p>
        </p:txBody>
      </p:sp>
    </p:spTree>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33"/>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Landscape review</a:t>
            </a:r>
            <a:endParaRPr/>
          </a:p>
        </p:txBody>
      </p:sp>
      <p:sp>
        <p:nvSpPr>
          <p:cNvPr id="242" name="Google Shape;242;p3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22</a:t>
            </a:fld>
            <a:endParaRPr>
              <a:solidFill>
                <a:srgbClr val="000000"/>
              </a:solidFill>
            </a:endParaRPr>
          </a:p>
        </p:txBody>
      </p:sp>
      <p:sp>
        <p:nvSpPr>
          <p:cNvPr id="243" name="Google Shape;243;p33"/>
          <p:cNvSpPr txBox="1">
            <a:spLocks noGrp="1"/>
          </p:cNvSpPr>
          <p:nvPr>
            <p:ph type="body" idx="4294967295"/>
          </p:nvPr>
        </p:nvSpPr>
        <p:spPr>
          <a:xfrm>
            <a:off x="356200" y="1678600"/>
            <a:ext cx="3824100" cy="3110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SzPts val="1800"/>
              <a:buAutoNum type="arabicPeriod"/>
            </a:pPr>
            <a:r>
              <a:rPr lang="en"/>
              <a:t>Strategic landscape</a:t>
            </a:r>
            <a:endParaRPr/>
          </a:p>
          <a:p>
            <a:pPr marL="457200" lvl="0" indent="-342900" rtl="0">
              <a:spcBef>
                <a:spcPts val="0"/>
              </a:spcBef>
              <a:spcAft>
                <a:spcPts val="0"/>
              </a:spcAft>
              <a:buSzPts val="1800"/>
              <a:buAutoNum type="arabicPeriod"/>
            </a:pPr>
            <a:r>
              <a:rPr lang="en"/>
              <a:t>Operational landscape</a:t>
            </a:r>
            <a:endParaRPr/>
          </a:p>
        </p:txBody>
      </p:sp>
      <p:pic>
        <p:nvPicPr>
          <p:cNvPr id="244" name="Google Shape;244;p33"/>
          <p:cNvPicPr preferRelativeResize="0"/>
          <p:nvPr/>
        </p:nvPicPr>
        <p:blipFill>
          <a:blip r:embed="rId3">
            <a:alphaModFix/>
          </a:blip>
          <a:stretch>
            <a:fillRect/>
          </a:stretch>
        </p:blipFill>
        <p:spPr>
          <a:xfrm>
            <a:off x="4627600" y="1678600"/>
            <a:ext cx="3436151" cy="294175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34"/>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Landscape review - Strategic</a:t>
            </a:r>
            <a:endParaRPr/>
          </a:p>
        </p:txBody>
      </p:sp>
      <p:sp>
        <p:nvSpPr>
          <p:cNvPr id="250" name="Google Shape;250;p3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23</a:t>
            </a:fld>
            <a:endParaRPr>
              <a:solidFill>
                <a:srgbClr val="000000"/>
              </a:solidFill>
            </a:endParaRPr>
          </a:p>
        </p:txBody>
      </p:sp>
      <p:pic>
        <p:nvPicPr>
          <p:cNvPr id="251" name="Google Shape;251;p34"/>
          <p:cNvPicPr preferRelativeResize="0"/>
          <p:nvPr/>
        </p:nvPicPr>
        <p:blipFill>
          <a:blip r:embed="rId3">
            <a:alphaModFix/>
          </a:blip>
          <a:stretch>
            <a:fillRect/>
          </a:stretch>
        </p:blipFill>
        <p:spPr>
          <a:xfrm>
            <a:off x="152400" y="3035500"/>
            <a:ext cx="8839199" cy="1417179"/>
          </a:xfrm>
          <a:prstGeom prst="rect">
            <a:avLst/>
          </a:prstGeom>
          <a:noFill/>
          <a:ln>
            <a:noFill/>
          </a:ln>
        </p:spPr>
      </p:pic>
      <p:sp>
        <p:nvSpPr>
          <p:cNvPr id="252" name="Google Shape;252;p34"/>
          <p:cNvSpPr txBox="1"/>
          <p:nvPr/>
        </p:nvSpPr>
        <p:spPr>
          <a:xfrm>
            <a:off x="303300" y="1463888"/>
            <a:ext cx="7362900" cy="1417200"/>
          </a:xfrm>
          <a:prstGeom prst="rect">
            <a:avLst/>
          </a:prstGeom>
          <a:noFill/>
          <a:ln>
            <a:noFill/>
          </a:ln>
        </p:spPr>
        <p:txBody>
          <a:bodyPr spcFirstLastPara="1" wrap="square" lIns="91425" tIns="91425" rIns="91425" bIns="91425" anchor="t" anchorCtr="0">
            <a:noAutofit/>
          </a:bodyPr>
          <a:lstStyle/>
          <a:p>
            <a:pPr marL="457200" lvl="0" indent="-342900">
              <a:lnSpc>
                <a:spcPct val="115000"/>
              </a:lnSpc>
              <a:spcBef>
                <a:spcPts val="0"/>
              </a:spcBef>
              <a:spcAft>
                <a:spcPts val="0"/>
              </a:spcAft>
              <a:buSzPts val="1800"/>
              <a:buFont typeface="Lato"/>
              <a:buChar char="●"/>
            </a:pPr>
            <a:r>
              <a:rPr lang="en" sz="1800">
                <a:latin typeface="Lato"/>
                <a:ea typeface="Lato"/>
                <a:cs typeface="Lato"/>
                <a:sym typeface="Lato"/>
              </a:rPr>
              <a:t>What are your strategic goals?</a:t>
            </a:r>
            <a:endParaRPr sz="1800">
              <a:latin typeface="Lato"/>
              <a:ea typeface="Lato"/>
              <a:cs typeface="Lato"/>
              <a:sym typeface="Lato"/>
            </a:endParaRPr>
          </a:p>
          <a:p>
            <a:pPr marL="457200" lvl="0" indent="-342900">
              <a:lnSpc>
                <a:spcPct val="115000"/>
              </a:lnSpc>
              <a:spcBef>
                <a:spcPts val="0"/>
              </a:spcBef>
              <a:spcAft>
                <a:spcPts val="0"/>
              </a:spcAft>
              <a:buSzPts val="1800"/>
              <a:buFont typeface="Lato"/>
              <a:buChar char="●"/>
            </a:pPr>
            <a:r>
              <a:rPr lang="en" sz="1800">
                <a:latin typeface="Lato"/>
                <a:ea typeface="Lato"/>
                <a:cs typeface="Lato"/>
                <a:sym typeface="Lato"/>
              </a:rPr>
              <a:t>What are your capabilities supporting those goals?</a:t>
            </a:r>
            <a:endParaRPr sz="1800">
              <a:latin typeface="Lato"/>
              <a:ea typeface="Lato"/>
              <a:cs typeface="Lato"/>
              <a:sym typeface="Lato"/>
            </a:endParaRPr>
          </a:p>
          <a:p>
            <a:pPr marL="457200" lvl="0" indent="-342900">
              <a:lnSpc>
                <a:spcPct val="115000"/>
              </a:lnSpc>
              <a:spcBef>
                <a:spcPts val="0"/>
              </a:spcBef>
              <a:spcAft>
                <a:spcPts val="0"/>
              </a:spcAft>
              <a:buSzPts val="1800"/>
              <a:buFont typeface="Lato"/>
              <a:buChar char="●"/>
            </a:pPr>
            <a:r>
              <a:rPr lang="en" sz="1800">
                <a:latin typeface="Lato"/>
                <a:ea typeface="Lato"/>
                <a:cs typeface="Lato"/>
                <a:sym typeface="Lato"/>
              </a:rPr>
              <a:t>Where are your capability improvement needs?</a:t>
            </a:r>
            <a:endParaRPr sz="1800">
              <a:latin typeface="Lato"/>
              <a:ea typeface="Lato"/>
              <a:cs typeface="Lato"/>
              <a:sym typeface="Lato"/>
            </a:endParaRP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35"/>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Landscape review - Operational</a:t>
            </a:r>
            <a:endParaRPr/>
          </a:p>
        </p:txBody>
      </p:sp>
      <p:sp>
        <p:nvSpPr>
          <p:cNvPr id="258" name="Google Shape;258;p3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24</a:t>
            </a:fld>
            <a:endParaRPr>
              <a:solidFill>
                <a:srgbClr val="000000"/>
              </a:solidFill>
            </a:endParaRPr>
          </a:p>
        </p:txBody>
      </p:sp>
      <p:sp>
        <p:nvSpPr>
          <p:cNvPr id="259" name="Google Shape;259;p35"/>
          <p:cNvSpPr txBox="1"/>
          <p:nvPr/>
        </p:nvSpPr>
        <p:spPr>
          <a:xfrm>
            <a:off x="4027900" y="1389725"/>
            <a:ext cx="3626400" cy="1417200"/>
          </a:xfrm>
          <a:prstGeom prst="rect">
            <a:avLst/>
          </a:prstGeom>
          <a:noFill/>
          <a:ln>
            <a:noFill/>
          </a:ln>
        </p:spPr>
        <p:txBody>
          <a:bodyPr spcFirstLastPara="1" wrap="square" lIns="91425" tIns="91425" rIns="91425" bIns="91425" anchor="t" anchorCtr="0">
            <a:noAutofit/>
          </a:bodyPr>
          <a:lstStyle/>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What are your key business functions and critical business activities?</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What knowledge underpins your ability to perform them?</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Where are your pain points around coordination, learning and memory?</a:t>
            </a:r>
            <a:endParaRPr sz="1800">
              <a:latin typeface="Lato"/>
              <a:ea typeface="Lato"/>
              <a:cs typeface="Lato"/>
              <a:sym typeface="Lato"/>
            </a:endParaRPr>
          </a:p>
          <a:p>
            <a:pPr marL="457200" lvl="0" indent="-342900" rtl="0">
              <a:lnSpc>
                <a:spcPct val="115000"/>
              </a:lnSpc>
              <a:spcBef>
                <a:spcPts val="0"/>
              </a:spcBef>
              <a:spcAft>
                <a:spcPts val="0"/>
              </a:spcAft>
              <a:buSzPts val="1800"/>
              <a:buFont typeface="Lato"/>
              <a:buChar char="●"/>
            </a:pPr>
            <a:r>
              <a:rPr lang="en" sz="1800">
                <a:latin typeface="Lato"/>
                <a:ea typeface="Lato"/>
                <a:cs typeface="Lato"/>
                <a:sym typeface="Lato"/>
              </a:rPr>
              <a:t>What is your culture around learning and change?</a:t>
            </a:r>
            <a:endParaRPr sz="1800">
              <a:latin typeface="Lato"/>
              <a:ea typeface="Lato"/>
              <a:cs typeface="Lato"/>
              <a:sym typeface="Lato"/>
            </a:endParaRPr>
          </a:p>
        </p:txBody>
      </p:sp>
      <p:pic>
        <p:nvPicPr>
          <p:cNvPr id="260" name="Google Shape;260;p35"/>
          <p:cNvPicPr preferRelativeResize="0"/>
          <p:nvPr/>
        </p:nvPicPr>
        <p:blipFill>
          <a:blip r:embed="rId3">
            <a:alphaModFix/>
          </a:blip>
          <a:stretch>
            <a:fillRect/>
          </a:stretch>
        </p:blipFill>
        <p:spPr>
          <a:xfrm>
            <a:off x="563450" y="1607116"/>
            <a:ext cx="3217850" cy="2568951"/>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36"/>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Principles</a:t>
            </a:r>
            <a:endParaRPr/>
          </a:p>
        </p:txBody>
      </p:sp>
      <p:sp>
        <p:nvSpPr>
          <p:cNvPr id="266" name="Google Shape;266;p36"/>
          <p:cNvSpPr txBox="1">
            <a:spLocks noGrp="1"/>
          </p:cNvSpPr>
          <p:nvPr>
            <p:ph type="body" idx="1"/>
          </p:nvPr>
        </p:nvSpPr>
        <p:spPr>
          <a:xfrm>
            <a:off x="356200" y="1678600"/>
            <a:ext cx="3824100" cy="3110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999999"/>
              </a:buClr>
              <a:buSzPts val="1800"/>
              <a:buAutoNum type="arabicPeriod"/>
            </a:pPr>
            <a:r>
              <a:rPr lang="en">
                <a:solidFill>
                  <a:srgbClr val="999999"/>
                </a:solidFill>
              </a:rPr>
              <a:t>It’s not just about technology</a:t>
            </a:r>
            <a:endParaRPr>
              <a:solidFill>
                <a:srgbClr val="999999"/>
              </a:solidFill>
            </a:endParaRPr>
          </a:p>
          <a:p>
            <a:pPr marL="457200" lvl="0" indent="-342900" rtl="0">
              <a:spcBef>
                <a:spcPts val="0"/>
              </a:spcBef>
              <a:spcAft>
                <a:spcPts val="0"/>
              </a:spcAft>
              <a:buClr>
                <a:srgbClr val="999999"/>
              </a:buClr>
              <a:buSzPts val="1800"/>
              <a:buAutoNum type="arabicPeriod"/>
            </a:pPr>
            <a:r>
              <a:rPr lang="en">
                <a:solidFill>
                  <a:srgbClr val="999999"/>
                </a:solidFill>
              </a:rPr>
              <a:t>Everything is connected</a:t>
            </a:r>
            <a:endParaRPr>
              <a:solidFill>
                <a:srgbClr val="999999"/>
              </a:solidFill>
            </a:endParaRPr>
          </a:p>
          <a:p>
            <a:pPr marL="457200" lvl="0" indent="-342900" rtl="0">
              <a:spcBef>
                <a:spcPts val="0"/>
              </a:spcBef>
              <a:spcAft>
                <a:spcPts val="0"/>
              </a:spcAft>
              <a:buSzPts val="1800"/>
              <a:buAutoNum type="arabicPeriod"/>
            </a:pPr>
            <a:r>
              <a:rPr lang="en"/>
              <a:t>To make good strategic bets we need self-knowledge</a:t>
            </a:r>
            <a:endParaRPr/>
          </a:p>
        </p:txBody>
      </p:sp>
      <p:sp>
        <p:nvSpPr>
          <p:cNvPr id="267" name="Google Shape;267;p3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25</a:t>
            </a:fld>
            <a:endParaRPr/>
          </a:p>
        </p:txBody>
      </p:sp>
      <p:pic>
        <p:nvPicPr>
          <p:cNvPr id="268" name="Google Shape;268;p36"/>
          <p:cNvPicPr preferRelativeResize="0"/>
          <p:nvPr/>
        </p:nvPicPr>
        <p:blipFill>
          <a:blip r:embed="rId3">
            <a:alphaModFix/>
          </a:blip>
          <a:stretch>
            <a:fillRect/>
          </a:stretch>
        </p:blipFill>
        <p:spPr>
          <a:xfrm>
            <a:off x="7128100" y="152400"/>
            <a:ext cx="1863500" cy="186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37"/>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Exercise: making strategic bets</a:t>
            </a:r>
            <a:endParaRPr/>
          </a:p>
        </p:txBody>
      </p:sp>
      <p:sp>
        <p:nvSpPr>
          <p:cNvPr id="274" name="Google Shape;274;p37"/>
          <p:cNvSpPr txBox="1">
            <a:spLocks noGrp="1"/>
          </p:cNvSpPr>
          <p:nvPr>
            <p:ph type="sldNum" idx="12"/>
          </p:nvPr>
        </p:nvSpPr>
        <p:spPr>
          <a:xfrm>
            <a:off x="3091962" y="444213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26</a:t>
            </a:fld>
            <a:endParaRPr/>
          </a:p>
        </p:txBody>
      </p:sp>
      <p:pic>
        <p:nvPicPr>
          <p:cNvPr id="275" name="Google Shape;275;p37"/>
          <p:cNvPicPr preferRelativeResize="0"/>
          <p:nvPr/>
        </p:nvPicPr>
        <p:blipFill>
          <a:blip r:embed="rId3">
            <a:alphaModFix/>
          </a:blip>
          <a:stretch>
            <a:fillRect/>
          </a:stretch>
        </p:blipFill>
        <p:spPr>
          <a:xfrm>
            <a:off x="1229700" y="1150900"/>
            <a:ext cx="5383424" cy="3787526"/>
          </a:xfrm>
          <a:prstGeom prst="rect">
            <a:avLst/>
          </a:prstGeom>
          <a:noFill/>
          <a:ln>
            <a:noFill/>
          </a:ln>
        </p:spPr>
      </p:pic>
      <p:sp>
        <p:nvSpPr>
          <p:cNvPr id="276" name="Google Shape;276;p37"/>
          <p:cNvSpPr/>
          <p:nvPr/>
        </p:nvSpPr>
        <p:spPr>
          <a:xfrm>
            <a:off x="1110888" y="1051175"/>
            <a:ext cx="5613300" cy="9630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277" name="Google Shape;277;p37"/>
          <p:cNvPicPr preferRelativeResize="0"/>
          <p:nvPr/>
        </p:nvPicPr>
        <p:blipFill>
          <a:blip r:embed="rId4">
            <a:alphaModFix/>
          </a:blip>
          <a:stretch>
            <a:fillRect/>
          </a:stretch>
        </p:blipFill>
        <p:spPr>
          <a:xfrm>
            <a:off x="6877288" y="1051175"/>
            <a:ext cx="1460625" cy="1460625"/>
          </a:xfrm>
          <a:prstGeom prst="rect">
            <a:avLst/>
          </a:prstGeom>
          <a:noFill/>
          <a:ln>
            <a:noFill/>
          </a:ln>
        </p:spPr>
      </p:pic>
      <p:sp>
        <p:nvSpPr>
          <p:cNvPr id="278" name="Google Shape;278;p3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26</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B7C7DB"/>
        </a:solidFill>
        <a:effectLst/>
      </p:bgPr>
    </p:bg>
    <p:spTree>
      <p:nvGrpSpPr>
        <p:cNvPr id="1" name="Shape 282"/>
        <p:cNvGrpSpPr/>
        <p:nvPr/>
      </p:nvGrpSpPr>
      <p:grpSpPr>
        <a:xfrm>
          <a:off x="0" y="0"/>
          <a:ext cx="0" cy="0"/>
          <a:chOff x="0" y="0"/>
          <a:chExt cx="0" cy="0"/>
        </a:xfrm>
      </p:grpSpPr>
      <p:sp>
        <p:nvSpPr>
          <p:cNvPr id="283" name="Google Shape;283;p38"/>
          <p:cNvSpPr txBox="1">
            <a:spLocks noGrp="1"/>
          </p:cNvSpPr>
          <p:nvPr>
            <p:ph type="title"/>
          </p:nvPr>
        </p:nvSpPr>
        <p:spPr>
          <a:xfrm>
            <a:off x="283099" y="630225"/>
            <a:ext cx="8700300" cy="3835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a:solidFill>
                  <a:srgbClr val="FFFFFF"/>
                </a:solidFill>
              </a:rPr>
              <a:t>Session 2 - Agility</a:t>
            </a:r>
            <a:endParaRPr>
              <a:solidFill>
                <a:srgbClr val="FFFFFF"/>
              </a:solidFill>
            </a:endParaRPr>
          </a:p>
        </p:txBody>
      </p:sp>
      <p:sp>
        <p:nvSpPr>
          <p:cNvPr id="284" name="Google Shape;284;p3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27</a:t>
            </a:fld>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39"/>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We are living in a VUCA world</a:t>
            </a:r>
            <a:endParaRPr/>
          </a:p>
        </p:txBody>
      </p:sp>
      <p:sp>
        <p:nvSpPr>
          <p:cNvPr id="290" name="Google Shape;290;p39"/>
          <p:cNvSpPr txBox="1"/>
          <p:nvPr/>
        </p:nvSpPr>
        <p:spPr>
          <a:xfrm>
            <a:off x="836475" y="1677375"/>
            <a:ext cx="37641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Mechanistic </a:t>
            </a:r>
            <a:endParaRPr>
              <a:latin typeface="Lato"/>
              <a:ea typeface="Lato"/>
              <a:cs typeface="Lato"/>
              <a:sym typeface="Lato"/>
            </a:endParaRPr>
          </a:p>
        </p:txBody>
      </p:sp>
      <p:sp>
        <p:nvSpPr>
          <p:cNvPr id="291" name="Google Shape;291;p39"/>
          <p:cNvSpPr txBox="1"/>
          <p:nvPr/>
        </p:nvSpPr>
        <p:spPr>
          <a:xfrm>
            <a:off x="4324475" y="1677375"/>
            <a:ext cx="37641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Agility</a:t>
            </a:r>
            <a:endParaRPr>
              <a:latin typeface="Lato"/>
              <a:ea typeface="Lato"/>
              <a:cs typeface="Lato"/>
              <a:sym typeface="Lato"/>
            </a:endParaRPr>
          </a:p>
        </p:txBody>
      </p:sp>
      <p:grpSp>
        <p:nvGrpSpPr>
          <p:cNvPr id="292" name="Google Shape;292;p39"/>
          <p:cNvGrpSpPr/>
          <p:nvPr/>
        </p:nvGrpSpPr>
        <p:grpSpPr>
          <a:xfrm>
            <a:off x="1669237" y="3071181"/>
            <a:ext cx="2098581" cy="388616"/>
            <a:chOff x="1037975" y="2474450"/>
            <a:chExt cx="4059150" cy="593125"/>
          </a:xfrm>
        </p:grpSpPr>
        <p:sp>
          <p:nvSpPr>
            <p:cNvPr id="293" name="Google Shape;293;p39"/>
            <p:cNvSpPr/>
            <p:nvPr/>
          </p:nvSpPr>
          <p:spPr>
            <a:xfrm>
              <a:off x="1037975" y="2474450"/>
              <a:ext cx="1353050" cy="593125"/>
            </a:xfrm>
            <a:custGeom>
              <a:avLst/>
              <a:gdLst/>
              <a:ahLst/>
              <a:cxnLst/>
              <a:rect l="0" t="0" r="0" b="0"/>
              <a:pathLst>
                <a:path w="54122" h="23725" extrusionOk="0">
                  <a:moveTo>
                    <a:pt x="0" y="23725"/>
                  </a:moveTo>
                  <a:lnTo>
                    <a:pt x="0" y="0"/>
                  </a:lnTo>
                  <a:lnTo>
                    <a:pt x="29656" y="0"/>
                  </a:lnTo>
                  <a:lnTo>
                    <a:pt x="29656" y="23725"/>
                  </a:lnTo>
                  <a:lnTo>
                    <a:pt x="54122" y="23725"/>
                  </a:lnTo>
                </a:path>
              </a:pathLst>
            </a:custGeom>
            <a:noFill/>
            <a:ln w="9525" cap="flat" cmpd="sng">
              <a:solidFill>
                <a:schemeClr val="dk2"/>
              </a:solidFill>
              <a:prstDash val="solid"/>
              <a:round/>
              <a:headEnd type="none" w="med" len="med"/>
              <a:tailEnd type="none" w="med" len="med"/>
            </a:ln>
          </p:spPr>
        </p:sp>
        <p:sp>
          <p:nvSpPr>
            <p:cNvPr id="294" name="Google Shape;294;p39"/>
            <p:cNvSpPr/>
            <p:nvPr/>
          </p:nvSpPr>
          <p:spPr>
            <a:xfrm>
              <a:off x="2391025" y="2474450"/>
              <a:ext cx="1353050" cy="593125"/>
            </a:xfrm>
            <a:custGeom>
              <a:avLst/>
              <a:gdLst/>
              <a:ahLst/>
              <a:cxnLst/>
              <a:rect l="0" t="0" r="0" b="0"/>
              <a:pathLst>
                <a:path w="54122" h="23725" extrusionOk="0">
                  <a:moveTo>
                    <a:pt x="0" y="23725"/>
                  </a:moveTo>
                  <a:lnTo>
                    <a:pt x="0" y="0"/>
                  </a:lnTo>
                  <a:lnTo>
                    <a:pt x="29656" y="0"/>
                  </a:lnTo>
                  <a:lnTo>
                    <a:pt x="29656" y="23725"/>
                  </a:lnTo>
                  <a:lnTo>
                    <a:pt x="54122" y="23725"/>
                  </a:lnTo>
                </a:path>
              </a:pathLst>
            </a:custGeom>
            <a:noFill/>
            <a:ln w="9525" cap="flat" cmpd="sng">
              <a:solidFill>
                <a:schemeClr val="dk2"/>
              </a:solidFill>
              <a:prstDash val="solid"/>
              <a:round/>
              <a:headEnd type="none" w="med" len="med"/>
              <a:tailEnd type="none" w="med" len="med"/>
            </a:ln>
          </p:spPr>
        </p:sp>
        <p:sp>
          <p:nvSpPr>
            <p:cNvPr id="295" name="Google Shape;295;p39"/>
            <p:cNvSpPr/>
            <p:nvPr/>
          </p:nvSpPr>
          <p:spPr>
            <a:xfrm>
              <a:off x="3744075" y="2474450"/>
              <a:ext cx="1353050" cy="593125"/>
            </a:xfrm>
            <a:custGeom>
              <a:avLst/>
              <a:gdLst/>
              <a:ahLst/>
              <a:cxnLst/>
              <a:rect l="0" t="0" r="0" b="0"/>
              <a:pathLst>
                <a:path w="54122" h="23725" extrusionOk="0">
                  <a:moveTo>
                    <a:pt x="0" y="23725"/>
                  </a:moveTo>
                  <a:lnTo>
                    <a:pt x="0" y="0"/>
                  </a:lnTo>
                  <a:lnTo>
                    <a:pt x="29656" y="0"/>
                  </a:lnTo>
                  <a:lnTo>
                    <a:pt x="29656" y="23725"/>
                  </a:lnTo>
                  <a:lnTo>
                    <a:pt x="54122" y="23725"/>
                  </a:lnTo>
                </a:path>
              </a:pathLst>
            </a:custGeom>
            <a:noFill/>
            <a:ln w="9525" cap="flat" cmpd="sng">
              <a:solidFill>
                <a:schemeClr val="dk2"/>
              </a:solidFill>
              <a:prstDash val="solid"/>
              <a:round/>
              <a:headEnd type="none" w="med" len="med"/>
              <a:tailEnd type="none" w="med" len="med"/>
            </a:ln>
          </p:spPr>
        </p:sp>
      </p:grpSp>
      <p:pic>
        <p:nvPicPr>
          <p:cNvPr id="296" name="Google Shape;296;p39"/>
          <p:cNvPicPr preferRelativeResize="0"/>
          <p:nvPr/>
        </p:nvPicPr>
        <p:blipFill rotWithShape="1">
          <a:blip r:embed="rId3">
            <a:alphaModFix/>
          </a:blip>
          <a:srcRect r="48504"/>
          <a:stretch/>
        </p:blipFill>
        <p:spPr>
          <a:xfrm>
            <a:off x="5428950" y="2718150"/>
            <a:ext cx="1555148" cy="1094675"/>
          </a:xfrm>
          <a:prstGeom prst="rect">
            <a:avLst/>
          </a:prstGeom>
          <a:noFill/>
          <a:ln>
            <a:noFill/>
          </a:ln>
        </p:spPr>
      </p:pic>
      <p:cxnSp>
        <p:nvCxnSpPr>
          <p:cNvPr id="297" name="Google Shape;297;p39"/>
          <p:cNvCxnSpPr/>
          <p:nvPr/>
        </p:nvCxnSpPr>
        <p:spPr>
          <a:xfrm rot="5400000" flipH="1">
            <a:off x="3016325" y="2708300"/>
            <a:ext cx="998100" cy="504900"/>
          </a:xfrm>
          <a:prstGeom prst="bentConnector3">
            <a:avLst>
              <a:gd name="adj1" fmla="val 50000"/>
            </a:avLst>
          </a:prstGeom>
          <a:noFill/>
          <a:ln w="9525" cap="flat" cmpd="sng">
            <a:solidFill>
              <a:schemeClr val="dk2"/>
            </a:solidFill>
            <a:prstDash val="dash"/>
            <a:round/>
            <a:headEnd type="none" w="med" len="med"/>
            <a:tailEnd type="none" w="med" len="med"/>
          </a:ln>
        </p:spPr>
      </p:cxnSp>
      <p:cxnSp>
        <p:nvCxnSpPr>
          <p:cNvPr id="298" name="Google Shape;298;p39"/>
          <p:cNvCxnSpPr>
            <a:endCxn id="290" idx="2"/>
          </p:cNvCxnSpPr>
          <p:nvPr/>
        </p:nvCxnSpPr>
        <p:spPr>
          <a:xfrm rot="10800000">
            <a:off x="2718525" y="2138175"/>
            <a:ext cx="557700" cy="327900"/>
          </a:xfrm>
          <a:prstGeom prst="bentConnector2">
            <a:avLst/>
          </a:prstGeom>
          <a:noFill/>
          <a:ln w="9525" cap="flat" cmpd="sng">
            <a:solidFill>
              <a:schemeClr val="dk2"/>
            </a:solidFill>
            <a:prstDash val="dash"/>
            <a:round/>
            <a:headEnd type="none" w="med" len="med"/>
            <a:tailEnd type="none" w="med" len="med"/>
          </a:ln>
        </p:spPr>
      </p:cxnSp>
      <p:sp>
        <p:nvSpPr>
          <p:cNvPr id="299" name="Google Shape;299;p39"/>
          <p:cNvSpPr/>
          <p:nvPr/>
        </p:nvSpPr>
        <p:spPr>
          <a:xfrm>
            <a:off x="5820451" y="2137250"/>
            <a:ext cx="512625" cy="831425"/>
          </a:xfrm>
          <a:custGeom>
            <a:avLst/>
            <a:gdLst/>
            <a:ahLst/>
            <a:cxnLst/>
            <a:rect l="0" t="0" r="0" b="0"/>
            <a:pathLst>
              <a:path w="20505" h="33257" extrusionOk="0">
                <a:moveTo>
                  <a:pt x="1575" y="31472"/>
                </a:moveTo>
                <a:cubicBezTo>
                  <a:pt x="7058" y="31472"/>
                  <a:pt x="14973" y="35563"/>
                  <a:pt x="18016" y="31002"/>
                </a:cubicBezTo>
                <a:cubicBezTo>
                  <a:pt x="20764" y="26883"/>
                  <a:pt x="10131" y="24951"/>
                  <a:pt x="5803" y="22547"/>
                </a:cubicBezTo>
                <a:cubicBezTo>
                  <a:pt x="4926" y="22060"/>
                  <a:pt x="3122" y="20800"/>
                  <a:pt x="3924" y="20198"/>
                </a:cubicBezTo>
                <a:cubicBezTo>
                  <a:pt x="6234" y="18466"/>
                  <a:pt x="12379" y="21206"/>
                  <a:pt x="12379" y="18319"/>
                </a:cubicBezTo>
                <a:cubicBezTo>
                  <a:pt x="12379" y="17536"/>
                  <a:pt x="10813" y="18319"/>
                  <a:pt x="10030" y="18319"/>
                </a:cubicBezTo>
                <a:cubicBezTo>
                  <a:pt x="8777" y="18319"/>
                  <a:pt x="14483" y="19361"/>
                  <a:pt x="13788" y="18319"/>
                </a:cubicBezTo>
                <a:cubicBezTo>
                  <a:pt x="12363" y="16183"/>
                  <a:pt x="8830" y="15919"/>
                  <a:pt x="7682" y="13622"/>
                </a:cubicBezTo>
                <a:cubicBezTo>
                  <a:pt x="6900" y="12056"/>
                  <a:pt x="14129" y="11274"/>
                  <a:pt x="12379" y="11274"/>
                </a:cubicBezTo>
                <a:cubicBezTo>
                  <a:pt x="11596" y="11274"/>
                  <a:pt x="9247" y="11274"/>
                  <a:pt x="10030" y="11274"/>
                </a:cubicBezTo>
                <a:cubicBezTo>
                  <a:pt x="13021" y="11274"/>
                  <a:pt x="18229" y="9311"/>
                  <a:pt x="18955" y="12213"/>
                </a:cubicBezTo>
                <a:cubicBezTo>
                  <a:pt x="19229" y="13308"/>
                  <a:pt x="17040" y="13415"/>
                  <a:pt x="16137" y="14092"/>
                </a:cubicBezTo>
                <a:cubicBezTo>
                  <a:pt x="15463" y="14598"/>
                  <a:pt x="19328" y="15031"/>
                  <a:pt x="18485" y="15031"/>
                </a:cubicBezTo>
                <a:cubicBezTo>
                  <a:pt x="12462" y="15031"/>
                  <a:pt x="4251" y="17031"/>
                  <a:pt x="636" y="12213"/>
                </a:cubicBezTo>
                <a:cubicBezTo>
                  <a:pt x="-3169" y="7141"/>
                  <a:pt x="13209" y="2120"/>
                  <a:pt x="18485" y="5637"/>
                </a:cubicBezTo>
                <a:cubicBezTo>
                  <a:pt x="19222" y="6128"/>
                  <a:pt x="20644" y="6676"/>
                  <a:pt x="20364" y="7516"/>
                </a:cubicBezTo>
                <a:cubicBezTo>
                  <a:pt x="19869" y="9001"/>
                  <a:pt x="15907" y="8934"/>
                  <a:pt x="16607" y="10334"/>
                </a:cubicBezTo>
                <a:cubicBezTo>
                  <a:pt x="17171" y="11463"/>
                  <a:pt x="20929" y="10993"/>
                  <a:pt x="20364" y="9864"/>
                </a:cubicBezTo>
                <a:cubicBezTo>
                  <a:pt x="19799" y="8735"/>
                  <a:pt x="17777" y="9035"/>
                  <a:pt x="17076" y="7985"/>
                </a:cubicBezTo>
                <a:cubicBezTo>
                  <a:pt x="16063" y="6466"/>
                  <a:pt x="19452" y="5059"/>
                  <a:pt x="19895" y="3288"/>
                </a:cubicBezTo>
                <a:cubicBezTo>
                  <a:pt x="20245" y="1887"/>
                  <a:pt x="18520" y="0"/>
                  <a:pt x="17076" y="0"/>
                </a:cubicBezTo>
              </a:path>
            </a:pathLst>
          </a:custGeom>
          <a:noFill/>
          <a:ln w="9525" cap="flat" cmpd="sng">
            <a:solidFill>
              <a:schemeClr val="dk2"/>
            </a:solidFill>
            <a:prstDash val="dash"/>
            <a:round/>
            <a:headEnd type="none" w="med" len="med"/>
            <a:tailEnd type="none" w="med" len="med"/>
          </a:ln>
        </p:spPr>
      </p:sp>
      <p:sp>
        <p:nvSpPr>
          <p:cNvPr id="300" name="Google Shape;300;p3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28</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pic>
        <p:nvPicPr>
          <p:cNvPr id="305" name="Google Shape;305;p40"/>
          <p:cNvPicPr preferRelativeResize="0"/>
          <p:nvPr/>
        </p:nvPicPr>
        <p:blipFill>
          <a:blip r:embed="rId3">
            <a:alphaModFix/>
          </a:blip>
          <a:stretch>
            <a:fillRect/>
          </a:stretch>
        </p:blipFill>
        <p:spPr>
          <a:xfrm>
            <a:off x="1094550" y="1852000"/>
            <a:ext cx="6797300" cy="2464000"/>
          </a:xfrm>
          <a:prstGeom prst="rect">
            <a:avLst/>
          </a:prstGeom>
          <a:noFill/>
          <a:ln>
            <a:noFill/>
          </a:ln>
        </p:spPr>
      </p:pic>
      <p:sp>
        <p:nvSpPr>
          <p:cNvPr id="306" name="Google Shape;306;p40"/>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Right approach: DT, Lean, Agile</a:t>
            </a:r>
            <a:endParaRPr/>
          </a:p>
        </p:txBody>
      </p:sp>
      <p:sp>
        <p:nvSpPr>
          <p:cNvPr id="307" name="Google Shape;307;p40"/>
          <p:cNvSpPr txBox="1"/>
          <p:nvPr/>
        </p:nvSpPr>
        <p:spPr>
          <a:xfrm>
            <a:off x="836475" y="1677375"/>
            <a:ext cx="37641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Fuzzy state</a:t>
            </a:r>
            <a:endParaRPr>
              <a:latin typeface="Lato"/>
              <a:ea typeface="Lato"/>
              <a:cs typeface="Lato"/>
              <a:sym typeface="Lato"/>
            </a:endParaRPr>
          </a:p>
        </p:txBody>
      </p:sp>
      <p:sp>
        <p:nvSpPr>
          <p:cNvPr id="308" name="Google Shape;308;p40"/>
          <p:cNvSpPr txBox="1"/>
          <p:nvPr/>
        </p:nvSpPr>
        <p:spPr>
          <a:xfrm>
            <a:off x="4324475" y="1677375"/>
            <a:ext cx="37641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Steady state</a:t>
            </a:r>
            <a:endParaRPr>
              <a:latin typeface="Lato"/>
              <a:ea typeface="Lato"/>
              <a:cs typeface="Lato"/>
              <a:sym typeface="Lato"/>
            </a:endParaRPr>
          </a:p>
        </p:txBody>
      </p:sp>
      <p:sp>
        <p:nvSpPr>
          <p:cNvPr id="309" name="Google Shape;309;p40"/>
          <p:cNvSpPr/>
          <p:nvPr/>
        </p:nvSpPr>
        <p:spPr>
          <a:xfrm>
            <a:off x="1570550" y="2456075"/>
            <a:ext cx="1139100" cy="1139100"/>
          </a:xfrm>
          <a:prstGeom prst="ellipse">
            <a:avLst/>
          </a:prstGeom>
          <a:solidFill>
            <a:srgbClr val="F46524">
              <a:alpha val="7962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FFFFFF"/>
                </a:solidFill>
                <a:latin typeface="Lato"/>
                <a:ea typeface="Lato"/>
                <a:cs typeface="Lato"/>
                <a:sym typeface="Lato"/>
              </a:rPr>
              <a:t>DT</a:t>
            </a:r>
            <a:endParaRPr>
              <a:solidFill>
                <a:srgbClr val="FFFFFF"/>
              </a:solidFill>
              <a:latin typeface="Lato"/>
              <a:ea typeface="Lato"/>
              <a:cs typeface="Lato"/>
              <a:sym typeface="Lato"/>
            </a:endParaRPr>
          </a:p>
        </p:txBody>
      </p:sp>
      <p:sp>
        <p:nvSpPr>
          <p:cNvPr id="310" name="Google Shape;310;p40"/>
          <p:cNvSpPr/>
          <p:nvPr/>
        </p:nvSpPr>
        <p:spPr>
          <a:xfrm>
            <a:off x="2300250" y="2456075"/>
            <a:ext cx="1139100" cy="1139100"/>
          </a:xfrm>
          <a:prstGeom prst="ellipse">
            <a:avLst/>
          </a:prstGeom>
          <a:solidFill>
            <a:srgbClr val="F46524">
              <a:alpha val="79620"/>
            </a:srgb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latin typeface="Lato"/>
                <a:ea typeface="Lato"/>
                <a:cs typeface="Lato"/>
                <a:sym typeface="Lato"/>
              </a:rPr>
              <a:t>Lean</a:t>
            </a:r>
            <a:endParaRPr>
              <a:solidFill>
                <a:srgbClr val="FFFFFF"/>
              </a:solidFill>
              <a:latin typeface="Lato"/>
              <a:ea typeface="Lato"/>
              <a:cs typeface="Lato"/>
              <a:sym typeface="Lato"/>
            </a:endParaRPr>
          </a:p>
        </p:txBody>
      </p:sp>
      <p:sp>
        <p:nvSpPr>
          <p:cNvPr id="311" name="Google Shape;311;p40"/>
          <p:cNvSpPr/>
          <p:nvPr/>
        </p:nvSpPr>
        <p:spPr>
          <a:xfrm>
            <a:off x="1882025" y="3176900"/>
            <a:ext cx="1139100" cy="1139100"/>
          </a:xfrm>
          <a:prstGeom prst="ellipse">
            <a:avLst/>
          </a:prstGeom>
          <a:solidFill>
            <a:srgbClr val="F46524">
              <a:alpha val="79620"/>
            </a:srgbClr>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Lato"/>
                <a:ea typeface="Lato"/>
                <a:cs typeface="Lato"/>
                <a:sym typeface="Lato"/>
              </a:rPr>
              <a:t>Agile</a:t>
            </a:r>
            <a:endParaRPr>
              <a:solidFill>
                <a:srgbClr val="FFFFFF"/>
              </a:solidFill>
              <a:latin typeface="Lato"/>
              <a:ea typeface="Lato"/>
              <a:cs typeface="Lato"/>
              <a:sym typeface="Lato"/>
            </a:endParaRPr>
          </a:p>
        </p:txBody>
      </p:sp>
      <p:cxnSp>
        <p:nvCxnSpPr>
          <p:cNvPr id="312" name="Google Shape;312;p40"/>
          <p:cNvCxnSpPr/>
          <p:nvPr/>
        </p:nvCxnSpPr>
        <p:spPr>
          <a:xfrm>
            <a:off x="3859000" y="2372125"/>
            <a:ext cx="1268400" cy="0"/>
          </a:xfrm>
          <a:prstGeom prst="straightConnector1">
            <a:avLst/>
          </a:prstGeom>
          <a:noFill/>
          <a:ln w="28575" cap="flat" cmpd="sng">
            <a:solidFill>
              <a:schemeClr val="dk1"/>
            </a:solidFill>
            <a:prstDash val="solid"/>
            <a:round/>
            <a:headEnd type="triangle" w="med" len="med"/>
            <a:tailEnd type="triangle" w="med" len="med"/>
          </a:ln>
        </p:spPr>
      </p:cxnSp>
      <p:sp>
        <p:nvSpPr>
          <p:cNvPr id="313" name="Google Shape;313;p4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29</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B7C7DB"/>
        </a:solidFill>
        <a:effectLst/>
      </p:bgPr>
    </p:bg>
    <p:spTree>
      <p:nvGrpSpPr>
        <p:cNvPr id="1" name="Shape 69"/>
        <p:cNvGrpSpPr/>
        <p:nvPr/>
      </p:nvGrpSpPr>
      <p:grpSpPr>
        <a:xfrm>
          <a:off x="0" y="0"/>
          <a:ext cx="0" cy="0"/>
          <a:chOff x="0" y="0"/>
          <a:chExt cx="0" cy="0"/>
        </a:xfrm>
      </p:grpSpPr>
      <p:sp>
        <p:nvSpPr>
          <p:cNvPr id="70" name="Google Shape;70;p14"/>
          <p:cNvSpPr txBox="1">
            <a:spLocks noGrp="1"/>
          </p:cNvSpPr>
          <p:nvPr>
            <p:ph type="title"/>
          </p:nvPr>
        </p:nvSpPr>
        <p:spPr>
          <a:xfrm>
            <a:off x="283099" y="630225"/>
            <a:ext cx="8763600" cy="3835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a:solidFill>
                  <a:srgbClr val="FFFFFF"/>
                </a:solidFill>
              </a:rPr>
              <a:t>Session 1 - Basic Principles</a:t>
            </a:r>
            <a:endParaRPr>
              <a:solidFill>
                <a:srgbClr val="FFFFFF"/>
              </a:solidFill>
            </a:endParaRPr>
          </a:p>
        </p:txBody>
      </p:sp>
      <p:sp>
        <p:nvSpPr>
          <p:cNvPr id="71" name="Google Shape;71;p1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a:t>
            </a:fld>
            <a:endParaRPr/>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pic>
        <p:nvPicPr>
          <p:cNvPr id="318" name="Google Shape;318;p41"/>
          <p:cNvPicPr preferRelativeResize="0"/>
          <p:nvPr/>
        </p:nvPicPr>
        <p:blipFill>
          <a:blip r:embed="rId3">
            <a:alphaModFix/>
          </a:blip>
          <a:stretch>
            <a:fillRect/>
          </a:stretch>
        </p:blipFill>
        <p:spPr>
          <a:xfrm>
            <a:off x="1094550" y="1852000"/>
            <a:ext cx="6797300" cy="2464000"/>
          </a:xfrm>
          <a:prstGeom prst="rect">
            <a:avLst/>
          </a:prstGeom>
          <a:noFill/>
          <a:ln>
            <a:noFill/>
          </a:ln>
        </p:spPr>
      </p:pic>
      <p:sp>
        <p:nvSpPr>
          <p:cNvPr id="319" name="Google Shape;319;p41"/>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Right approach: DT, Lean, Agile</a:t>
            </a:r>
            <a:endParaRPr/>
          </a:p>
        </p:txBody>
      </p:sp>
      <p:sp>
        <p:nvSpPr>
          <p:cNvPr id="320" name="Google Shape;320;p41"/>
          <p:cNvSpPr txBox="1"/>
          <p:nvPr/>
        </p:nvSpPr>
        <p:spPr>
          <a:xfrm>
            <a:off x="836475" y="1677375"/>
            <a:ext cx="37641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Fuzzy state</a:t>
            </a:r>
            <a:endParaRPr>
              <a:latin typeface="Lato"/>
              <a:ea typeface="Lato"/>
              <a:cs typeface="Lato"/>
              <a:sym typeface="Lato"/>
            </a:endParaRPr>
          </a:p>
        </p:txBody>
      </p:sp>
      <p:sp>
        <p:nvSpPr>
          <p:cNvPr id="321" name="Google Shape;321;p41"/>
          <p:cNvSpPr txBox="1"/>
          <p:nvPr/>
        </p:nvSpPr>
        <p:spPr>
          <a:xfrm>
            <a:off x="4324475" y="1677375"/>
            <a:ext cx="37641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Steady state</a:t>
            </a:r>
            <a:endParaRPr>
              <a:latin typeface="Lato"/>
              <a:ea typeface="Lato"/>
              <a:cs typeface="Lato"/>
              <a:sym typeface="Lato"/>
            </a:endParaRPr>
          </a:p>
        </p:txBody>
      </p:sp>
      <p:sp>
        <p:nvSpPr>
          <p:cNvPr id="322" name="Google Shape;322;p41"/>
          <p:cNvSpPr/>
          <p:nvPr/>
        </p:nvSpPr>
        <p:spPr>
          <a:xfrm>
            <a:off x="1570550" y="2456075"/>
            <a:ext cx="1139100" cy="1139100"/>
          </a:xfrm>
          <a:prstGeom prst="ellipse">
            <a:avLst/>
          </a:prstGeom>
          <a:solidFill>
            <a:srgbClr val="F46524">
              <a:alpha val="79620"/>
            </a:srgbClr>
          </a:solid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a:solidFill>
                  <a:srgbClr val="FFFFFF"/>
                </a:solidFill>
                <a:latin typeface="Lato"/>
                <a:ea typeface="Lato"/>
                <a:cs typeface="Lato"/>
                <a:sym typeface="Lato"/>
              </a:rPr>
              <a:t>DT</a:t>
            </a:r>
            <a:endParaRPr>
              <a:solidFill>
                <a:srgbClr val="FFFFFF"/>
              </a:solidFill>
              <a:latin typeface="Lato"/>
              <a:ea typeface="Lato"/>
              <a:cs typeface="Lato"/>
              <a:sym typeface="Lato"/>
            </a:endParaRPr>
          </a:p>
        </p:txBody>
      </p:sp>
      <p:sp>
        <p:nvSpPr>
          <p:cNvPr id="323" name="Google Shape;323;p41"/>
          <p:cNvSpPr/>
          <p:nvPr/>
        </p:nvSpPr>
        <p:spPr>
          <a:xfrm>
            <a:off x="2300250" y="2456075"/>
            <a:ext cx="1139100" cy="1139100"/>
          </a:xfrm>
          <a:prstGeom prst="ellipse">
            <a:avLst/>
          </a:prstGeom>
          <a:solidFill>
            <a:srgbClr val="F46524">
              <a:alpha val="79620"/>
            </a:srgbClr>
          </a:solid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
                <a:solidFill>
                  <a:srgbClr val="FFFFFF"/>
                </a:solidFill>
                <a:latin typeface="Lato"/>
                <a:ea typeface="Lato"/>
                <a:cs typeface="Lato"/>
                <a:sym typeface="Lato"/>
              </a:rPr>
              <a:t>Lean</a:t>
            </a:r>
            <a:endParaRPr>
              <a:solidFill>
                <a:srgbClr val="FFFFFF"/>
              </a:solidFill>
              <a:latin typeface="Lato"/>
              <a:ea typeface="Lato"/>
              <a:cs typeface="Lato"/>
              <a:sym typeface="Lato"/>
            </a:endParaRPr>
          </a:p>
        </p:txBody>
      </p:sp>
      <p:sp>
        <p:nvSpPr>
          <p:cNvPr id="324" name="Google Shape;324;p41"/>
          <p:cNvSpPr/>
          <p:nvPr/>
        </p:nvSpPr>
        <p:spPr>
          <a:xfrm>
            <a:off x="1882025" y="3176900"/>
            <a:ext cx="1139100" cy="1139100"/>
          </a:xfrm>
          <a:prstGeom prst="ellipse">
            <a:avLst/>
          </a:prstGeom>
          <a:solidFill>
            <a:srgbClr val="F46524">
              <a:alpha val="79620"/>
            </a:srgbClr>
          </a:solidFill>
          <a:ln>
            <a:noFill/>
          </a:ln>
        </p:spPr>
        <p:txBody>
          <a:bodyPr spcFirstLastPara="1" wrap="square" lIns="91425" tIns="91425" rIns="91425" bIns="91425" anchor="b" anchorCtr="0">
            <a:noAutofit/>
          </a:bodyPr>
          <a:lstStyle/>
          <a:p>
            <a:pPr marL="0" lvl="0" indent="0" algn="ctr" rtl="0">
              <a:spcBef>
                <a:spcPts val="0"/>
              </a:spcBef>
              <a:spcAft>
                <a:spcPts val="0"/>
              </a:spcAft>
              <a:buNone/>
            </a:pPr>
            <a:r>
              <a:rPr lang="en">
                <a:solidFill>
                  <a:srgbClr val="FFFFFF"/>
                </a:solidFill>
                <a:latin typeface="Lato"/>
                <a:ea typeface="Lato"/>
                <a:cs typeface="Lato"/>
                <a:sym typeface="Lato"/>
              </a:rPr>
              <a:t>Agile</a:t>
            </a:r>
            <a:endParaRPr>
              <a:solidFill>
                <a:srgbClr val="FFFFFF"/>
              </a:solidFill>
              <a:latin typeface="Lato"/>
              <a:ea typeface="Lato"/>
              <a:cs typeface="Lato"/>
              <a:sym typeface="Lato"/>
            </a:endParaRPr>
          </a:p>
        </p:txBody>
      </p:sp>
      <p:sp>
        <p:nvSpPr>
          <p:cNvPr id="325" name="Google Shape;325;p41"/>
          <p:cNvSpPr/>
          <p:nvPr/>
        </p:nvSpPr>
        <p:spPr>
          <a:xfrm>
            <a:off x="5664600" y="1989667"/>
            <a:ext cx="3053400" cy="1406233"/>
          </a:xfrm>
          <a:prstGeom prst="cloudCallout">
            <a:avLst>
              <a:gd name="adj1" fmla="val -70143"/>
              <a:gd name="adj2" fmla="val -14922"/>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Lato"/>
                <a:ea typeface="Lato"/>
                <a:cs typeface="Lato"/>
                <a:sym typeface="Lato"/>
              </a:rPr>
              <a:t>Agility requires one organising mode. Moving to steady exploitation mode requires another</a:t>
            </a:r>
            <a:endParaRPr sz="1300">
              <a:solidFill>
                <a:schemeClr val="dk1"/>
              </a:solidFill>
              <a:latin typeface="Lato"/>
              <a:ea typeface="Lato"/>
              <a:cs typeface="Lato"/>
              <a:sym typeface="Lato"/>
            </a:endParaRPr>
          </a:p>
        </p:txBody>
      </p:sp>
      <p:cxnSp>
        <p:nvCxnSpPr>
          <p:cNvPr id="326" name="Google Shape;326;p41"/>
          <p:cNvCxnSpPr/>
          <p:nvPr/>
        </p:nvCxnSpPr>
        <p:spPr>
          <a:xfrm>
            <a:off x="3859000" y="2372125"/>
            <a:ext cx="1268400" cy="0"/>
          </a:xfrm>
          <a:prstGeom prst="straightConnector1">
            <a:avLst/>
          </a:prstGeom>
          <a:noFill/>
          <a:ln w="28575" cap="flat" cmpd="sng">
            <a:solidFill>
              <a:schemeClr val="dk1"/>
            </a:solidFill>
            <a:prstDash val="solid"/>
            <a:round/>
            <a:headEnd type="triangle" w="med" len="med"/>
            <a:tailEnd type="triangle" w="med" len="med"/>
          </a:ln>
        </p:spPr>
      </p:cxnSp>
      <p:sp>
        <p:nvSpPr>
          <p:cNvPr id="327" name="Google Shape;327;p4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30</a:t>
            </a:fld>
            <a:endParaRPr>
              <a:solidFill>
                <a:srgbClr val="000000"/>
              </a:solidFill>
            </a:endParaRPr>
          </a:p>
        </p:txBody>
      </p:sp>
      <p:sp>
        <p:nvSpPr>
          <p:cNvPr id="328" name="Google Shape;328;p41"/>
          <p:cNvSpPr/>
          <p:nvPr/>
        </p:nvSpPr>
        <p:spPr>
          <a:xfrm>
            <a:off x="5858100" y="3885150"/>
            <a:ext cx="2859900" cy="988200"/>
          </a:xfrm>
          <a:prstGeom prst="cloudCallout">
            <a:avLst>
              <a:gd name="adj1" fmla="val -54866"/>
              <a:gd name="adj2" fmla="val -117550"/>
            </a:avLst>
          </a:prstGeom>
          <a:solidFill>
            <a:srgbClr val="FFFFFF"/>
          </a:solid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300">
                <a:solidFill>
                  <a:schemeClr val="dk1"/>
                </a:solidFill>
                <a:latin typeface="Lato"/>
                <a:ea typeface="Lato"/>
                <a:cs typeface="Lato"/>
                <a:sym typeface="Lato"/>
              </a:rPr>
              <a:t>How frequently do we need to cycle between modes?</a:t>
            </a:r>
            <a:endParaRPr sz="1300">
              <a:solidFill>
                <a:schemeClr val="dk1"/>
              </a:solidFill>
              <a:latin typeface="Lato"/>
              <a:ea typeface="Lato"/>
              <a:cs typeface="Lato"/>
              <a:sym typeface="Lato"/>
            </a:endParaRPr>
          </a:p>
        </p:txBody>
      </p:sp>
    </p:spTree>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2"/>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Double loop learning</a:t>
            </a:r>
            <a:endParaRPr/>
          </a:p>
        </p:txBody>
      </p:sp>
      <p:sp>
        <p:nvSpPr>
          <p:cNvPr id="334" name="Google Shape;334;p42"/>
          <p:cNvSpPr txBox="1"/>
          <p:nvPr/>
        </p:nvSpPr>
        <p:spPr>
          <a:xfrm>
            <a:off x="5378400" y="1343575"/>
            <a:ext cx="3445500" cy="2748000"/>
          </a:xfrm>
          <a:prstGeom prst="rect">
            <a:avLst/>
          </a:prstGeom>
          <a:noFill/>
          <a:ln>
            <a:noFill/>
          </a:ln>
        </p:spPr>
        <p:txBody>
          <a:bodyPr spcFirstLastPara="1" wrap="square" lIns="91425" tIns="91425" rIns="91425" bIns="91425" anchor="t" anchorCtr="0">
            <a:noAutofit/>
          </a:bodyPr>
          <a:lstStyle/>
          <a:p>
            <a:pPr marL="0" lvl="0" indent="0" rtl="0">
              <a:lnSpc>
                <a:spcPct val="115000"/>
              </a:lnSpc>
              <a:spcBef>
                <a:spcPts val="0"/>
              </a:spcBef>
              <a:spcAft>
                <a:spcPts val="0"/>
              </a:spcAft>
              <a:buNone/>
            </a:pPr>
            <a:r>
              <a:rPr lang="en">
                <a:latin typeface="Lato"/>
                <a:ea typeface="Lato"/>
                <a:cs typeface="Lato"/>
                <a:sym typeface="Lato"/>
              </a:rPr>
              <a:t>“Most people define learning too narrowly as mere ‘problem-solving’, so they focus on identifying and correcting errors… Solving problems is important. But if learning is to persist, managers and employees must also look inward. They need to reflect critically on their own behavior, identify the ways they often inadvertently contribute to the organisation’s problems, and then change how they act.”</a:t>
            </a:r>
            <a:endParaRPr>
              <a:latin typeface="Lato"/>
              <a:ea typeface="Lato"/>
              <a:cs typeface="Lato"/>
              <a:sym typeface="Lato"/>
            </a:endParaRPr>
          </a:p>
          <a:p>
            <a:pPr marL="0" lvl="0" indent="0" algn="r" rtl="0">
              <a:lnSpc>
                <a:spcPct val="115000"/>
              </a:lnSpc>
              <a:spcBef>
                <a:spcPts val="0"/>
              </a:spcBef>
              <a:spcAft>
                <a:spcPts val="0"/>
              </a:spcAft>
              <a:buNone/>
            </a:pPr>
            <a:endParaRPr sz="600" i="1">
              <a:latin typeface="Lato"/>
              <a:ea typeface="Lato"/>
              <a:cs typeface="Lato"/>
              <a:sym typeface="Lato"/>
            </a:endParaRPr>
          </a:p>
          <a:p>
            <a:pPr marL="0" lvl="0" indent="0" algn="r">
              <a:lnSpc>
                <a:spcPct val="115000"/>
              </a:lnSpc>
              <a:spcBef>
                <a:spcPts val="0"/>
              </a:spcBef>
              <a:spcAft>
                <a:spcPts val="0"/>
              </a:spcAft>
              <a:buNone/>
            </a:pPr>
            <a:r>
              <a:rPr lang="en" sz="1200" i="1">
                <a:latin typeface="Lato"/>
                <a:ea typeface="Lato"/>
                <a:cs typeface="Lato"/>
                <a:sym typeface="Lato"/>
              </a:rPr>
              <a:t>Chris Argyris ‘Teaching Smart People How to Learn’</a:t>
            </a:r>
            <a:endParaRPr sz="1200" i="1">
              <a:latin typeface="Lato"/>
              <a:ea typeface="Lato"/>
              <a:cs typeface="Lato"/>
              <a:sym typeface="Lato"/>
            </a:endParaRPr>
          </a:p>
        </p:txBody>
      </p:sp>
      <p:sp>
        <p:nvSpPr>
          <p:cNvPr id="335" name="Google Shape;335;p4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31</a:t>
            </a:fld>
            <a:endParaRPr/>
          </a:p>
        </p:txBody>
      </p:sp>
      <p:pic>
        <p:nvPicPr>
          <p:cNvPr id="336" name="Google Shape;336;p42"/>
          <p:cNvPicPr preferRelativeResize="0"/>
          <p:nvPr/>
        </p:nvPicPr>
        <p:blipFill>
          <a:blip r:embed="rId3">
            <a:alphaModFix/>
          </a:blip>
          <a:stretch>
            <a:fillRect/>
          </a:stretch>
        </p:blipFill>
        <p:spPr>
          <a:xfrm>
            <a:off x="610400" y="1109625"/>
            <a:ext cx="4204334" cy="3787525"/>
          </a:xfrm>
          <a:prstGeom prst="rect">
            <a:avLst/>
          </a:prstGeom>
          <a:noFill/>
          <a:ln>
            <a:noFill/>
          </a:ln>
        </p:spPr>
      </p:pic>
      <p:pic>
        <p:nvPicPr>
          <p:cNvPr id="337" name="Google Shape;337;p42"/>
          <p:cNvPicPr preferRelativeResize="0"/>
          <p:nvPr/>
        </p:nvPicPr>
        <p:blipFill>
          <a:blip r:embed="rId4">
            <a:alphaModFix/>
          </a:blip>
          <a:stretch>
            <a:fillRect/>
          </a:stretch>
        </p:blipFill>
        <p:spPr>
          <a:xfrm>
            <a:off x="7155482" y="459750"/>
            <a:ext cx="1342518" cy="8838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342" name="Google Shape;342;p43"/>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Digital transformation project</a:t>
            </a:r>
            <a:endParaRPr/>
          </a:p>
        </p:txBody>
      </p:sp>
      <p:sp>
        <p:nvSpPr>
          <p:cNvPr id="343" name="Google Shape;343;p43"/>
          <p:cNvSpPr txBox="1"/>
          <p:nvPr/>
        </p:nvSpPr>
        <p:spPr>
          <a:xfrm>
            <a:off x="809813" y="1286400"/>
            <a:ext cx="3609900" cy="1242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Lato"/>
                <a:ea typeface="Lato"/>
                <a:cs typeface="Lato"/>
                <a:sym typeface="Lato"/>
              </a:rPr>
              <a:t>A project that is not just an end in itself, but is also a trigger to address people, process and tech gaps standing in the way of digital progress. </a:t>
            </a:r>
            <a:endParaRPr>
              <a:latin typeface="Lato"/>
              <a:ea typeface="Lato"/>
              <a:cs typeface="Lato"/>
              <a:sym typeface="Lato"/>
            </a:endParaRPr>
          </a:p>
        </p:txBody>
      </p:sp>
      <p:pic>
        <p:nvPicPr>
          <p:cNvPr id="344" name="Google Shape;344;p43"/>
          <p:cNvPicPr preferRelativeResize="0"/>
          <p:nvPr/>
        </p:nvPicPr>
        <p:blipFill>
          <a:blip r:embed="rId3">
            <a:alphaModFix/>
          </a:blip>
          <a:stretch>
            <a:fillRect/>
          </a:stretch>
        </p:blipFill>
        <p:spPr>
          <a:xfrm>
            <a:off x="5230900" y="3239875"/>
            <a:ext cx="800100" cy="800100"/>
          </a:xfrm>
          <a:prstGeom prst="rect">
            <a:avLst/>
          </a:prstGeom>
          <a:noFill/>
          <a:ln>
            <a:noFill/>
          </a:ln>
        </p:spPr>
      </p:pic>
      <p:sp>
        <p:nvSpPr>
          <p:cNvPr id="345" name="Google Shape;345;p43"/>
          <p:cNvSpPr txBox="1"/>
          <p:nvPr/>
        </p:nvSpPr>
        <p:spPr>
          <a:xfrm>
            <a:off x="1805450" y="3001738"/>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46524"/>
                </a:solidFill>
                <a:latin typeface="Lato"/>
                <a:ea typeface="Lato"/>
                <a:cs typeface="Lato"/>
                <a:sym typeface="Lato"/>
              </a:rPr>
              <a:t>Digital</a:t>
            </a:r>
            <a:endParaRPr>
              <a:solidFill>
                <a:srgbClr val="F46524"/>
              </a:solidFill>
              <a:latin typeface="Lato"/>
              <a:ea typeface="Lato"/>
              <a:cs typeface="Lato"/>
              <a:sym typeface="Lato"/>
            </a:endParaRPr>
          </a:p>
        </p:txBody>
      </p:sp>
      <p:sp>
        <p:nvSpPr>
          <p:cNvPr id="346" name="Google Shape;346;p43"/>
          <p:cNvSpPr txBox="1"/>
          <p:nvPr/>
        </p:nvSpPr>
        <p:spPr>
          <a:xfrm>
            <a:off x="5922725" y="3687350"/>
            <a:ext cx="1534500" cy="590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Leadership, Governance, Process, People, Infra</a:t>
            </a:r>
            <a:endParaRPr sz="1000">
              <a:latin typeface="Lato"/>
              <a:ea typeface="Lato"/>
              <a:cs typeface="Lato"/>
              <a:sym typeface="Lato"/>
            </a:endParaRPr>
          </a:p>
        </p:txBody>
      </p:sp>
      <p:pic>
        <p:nvPicPr>
          <p:cNvPr id="347" name="Google Shape;347;p43"/>
          <p:cNvPicPr preferRelativeResize="0"/>
          <p:nvPr/>
        </p:nvPicPr>
        <p:blipFill>
          <a:blip r:embed="rId4">
            <a:alphaModFix/>
          </a:blip>
          <a:stretch>
            <a:fillRect/>
          </a:stretch>
        </p:blipFill>
        <p:spPr>
          <a:xfrm>
            <a:off x="7348800" y="3239875"/>
            <a:ext cx="800100" cy="800100"/>
          </a:xfrm>
          <a:prstGeom prst="rect">
            <a:avLst/>
          </a:prstGeom>
          <a:noFill/>
          <a:ln>
            <a:noFill/>
          </a:ln>
        </p:spPr>
      </p:pic>
      <p:sp>
        <p:nvSpPr>
          <p:cNvPr id="348" name="Google Shape;348;p43"/>
          <p:cNvSpPr txBox="1"/>
          <p:nvPr/>
        </p:nvSpPr>
        <p:spPr>
          <a:xfrm>
            <a:off x="6041300" y="2980858"/>
            <a:ext cx="1297200" cy="2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solidFill>
                  <a:srgbClr val="FFFFFF"/>
                </a:solidFill>
                <a:latin typeface="Lato"/>
                <a:ea typeface="Lato"/>
                <a:cs typeface="Lato"/>
                <a:sym typeface="Lato"/>
              </a:rPr>
              <a:t>Loop 1</a:t>
            </a:r>
            <a:endParaRPr sz="1000">
              <a:solidFill>
                <a:srgbClr val="FFFFFF"/>
              </a:solidFill>
              <a:latin typeface="Lato"/>
              <a:ea typeface="Lato"/>
              <a:cs typeface="Lato"/>
              <a:sym typeface="Lato"/>
            </a:endParaRPr>
          </a:p>
        </p:txBody>
      </p:sp>
      <p:sp>
        <p:nvSpPr>
          <p:cNvPr id="349" name="Google Shape;349;p43"/>
          <p:cNvSpPr txBox="1"/>
          <p:nvPr/>
        </p:nvSpPr>
        <p:spPr>
          <a:xfrm>
            <a:off x="1805450" y="3997608"/>
            <a:ext cx="1297200" cy="2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DT, Lean, Agile</a:t>
            </a:r>
            <a:endParaRPr sz="1000">
              <a:latin typeface="Lato"/>
              <a:ea typeface="Lato"/>
              <a:cs typeface="Lato"/>
              <a:sym typeface="Lato"/>
            </a:endParaRPr>
          </a:p>
        </p:txBody>
      </p:sp>
      <p:sp>
        <p:nvSpPr>
          <p:cNvPr id="350" name="Google Shape;350;p43"/>
          <p:cNvSpPr txBox="1"/>
          <p:nvPr/>
        </p:nvSpPr>
        <p:spPr>
          <a:xfrm>
            <a:off x="5922725" y="3001750"/>
            <a:ext cx="15345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rgbClr val="F46524"/>
                </a:solidFill>
                <a:latin typeface="Lato"/>
                <a:ea typeface="Lato"/>
                <a:cs typeface="Lato"/>
                <a:sym typeface="Lato"/>
              </a:rPr>
              <a:t>Transformation</a:t>
            </a:r>
            <a:endParaRPr>
              <a:solidFill>
                <a:srgbClr val="F46524"/>
              </a:solidFill>
              <a:latin typeface="Lato"/>
              <a:ea typeface="Lato"/>
              <a:cs typeface="Lato"/>
              <a:sym typeface="Lato"/>
            </a:endParaRPr>
          </a:p>
        </p:txBody>
      </p:sp>
      <p:pic>
        <p:nvPicPr>
          <p:cNvPr id="351" name="Google Shape;351;p43"/>
          <p:cNvPicPr preferRelativeResize="0"/>
          <p:nvPr/>
        </p:nvPicPr>
        <p:blipFill>
          <a:blip r:embed="rId3">
            <a:alphaModFix/>
          </a:blip>
          <a:stretch>
            <a:fillRect/>
          </a:stretch>
        </p:blipFill>
        <p:spPr>
          <a:xfrm>
            <a:off x="995100" y="3239863"/>
            <a:ext cx="800100" cy="800100"/>
          </a:xfrm>
          <a:prstGeom prst="rect">
            <a:avLst/>
          </a:prstGeom>
          <a:noFill/>
          <a:ln>
            <a:noFill/>
          </a:ln>
        </p:spPr>
      </p:pic>
      <p:sp>
        <p:nvSpPr>
          <p:cNvPr id="352" name="Google Shape;352;p43"/>
          <p:cNvSpPr txBox="1"/>
          <p:nvPr/>
        </p:nvSpPr>
        <p:spPr>
          <a:xfrm>
            <a:off x="4707488" y="1286400"/>
            <a:ext cx="3609900" cy="1242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a:latin typeface="Lato"/>
                <a:ea typeface="Lato"/>
                <a:cs typeface="Lato"/>
                <a:sym typeface="Lato"/>
              </a:rPr>
              <a:t>We call such long-term, strategic projects “digital transformation projects” and address them with our double-loop strategy.</a:t>
            </a:r>
            <a:endParaRPr>
              <a:latin typeface="Lato"/>
              <a:ea typeface="Lato"/>
              <a:cs typeface="Lato"/>
              <a:sym typeface="Lato"/>
            </a:endParaRPr>
          </a:p>
        </p:txBody>
      </p:sp>
      <p:pic>
        <p:nvPicPr>
          <p:cNvPr id="353" name="Google Shape;353;p43"/>
          <p:cNvPicPr preferRelativeResize="0"/>
          <p:nvPr/>
        </p:nvPicPr>
        <p:blipFill>
          <a:blip r:embed="rId5">
            <a:alphaModFix/>
          </a:blip>
          <a:stretch>
            <a:fillRect/>
          </a:stretch>
        </p:blipFill>
        <p:spPr>
          <a:xfrm>
            <a:off x="3113000" y="3261112"/>
            <a:ext cx="800100" cy="800100"/>
          </a:xfrm>
          <a:prstGeom prst="rect">
            <a:avLst/>
          </a:prstGeom>
          <a:noFill/>
          <a:ln>
            <a:noFill/>
          </a:ln>
        </p:spPr>
      </p:pic>
      <p:cxnSp>
        <p:nvCxnSpPr>
          <p:cNvPr id="354" name="Google Shape;354;p43"/>
          <p:cNvCxnSpPr>
            <a:stCxn id="351" idx="0"/>
            <a:endCxn id="353" idx="0"/>
          </p:cNvCxnSpPr>
          <p:nvPr/>
        </p:nvCxnSpPr>
        <p:spPr>
          <a:xfrm rot="-5400000" flipH="1">
            <a:off x="2443500" y="2191513"/>
            <a:ext cx="21300" cy="2118000"/>
          </a:xfrm>
          <a:prstGeom prst="bentConnector3">
            <a:avLst>
              <a:gd name="adj1" fmla="val -1117958"/>
            </a:avLst>
          </a:prstGeom>
          <a:noFill/>
          <a:ln w="9525" cap="flat" cmpd="sng">
            <a:solidFill>
              <a:schemeClr val="dk2"/>
            </a:solidFill>
            <a:prstDash val="solid"/>
            <a:round/>
            <a:headEnd type="none" w="med" len="med"/>
            <a:tailEnd type="triangle" w="med" len="med"/>
          </a:ln>
        </p:spPr>
      </p:cxnSp>
      <p:cxnSp>
        <p:nvCxnSpPr>
          <p:cNvPr id="355" name="Google Shape;355;p43"/>
          <p:cNvCxnSpPr>
            <a:stCxn id="353" idx="2"/>
            <a:endCxn id="351" idx="2"/>
          </p:cNvCxnSpPr>
          <p:nvPr/>
        </p:nvCxnSpPr>
        <p:spPr>
          <a:xfrm rot="5400000" flipH="1">
            <a:off x="2443400" y="2991562"/>
            <a:ext cx="21300" cy="2118000"/>
          </a:xfrm>
          <a:prstGeom prst="bentConnector3">
            <a:avLst>
              <a:gd name="adj1" fmla="val -1117958"/>
            </a:avLst>
          </a:prstGeom>
          <a:noFill/>
          <a:ln w="9525" cap="flat" cmpd="sng">
            <a:solidFill>
              <a:schemeClr val="dk2"/>
            </a:solidFill>
            <a:prstDash val="solid"/>
            <a:round/>
            <a:headEnd type="none" w="med" len="med"/>
            <a:tailEnd type="triangle" w="med" len="med"/>
          </a:ln>
        </p:spPr>
      </p:cxnSp>
      <p:cxnSp>
        <p:nvCxnSpPr>
          <p:cNvPr id="356" name="Google Shape;356;p43"/>
          <p:cNvCxnSpPr>
            <a:stCxn id="344" idx="0"/>
            <a:endCxn id="347" idx="0"/>
          </p:cNvCxnSpPr>
          <p:nvPr/>
        </p:nvCxnSpPr>
        <p:spPr>
          <a:xfrm rot="-5400000" flipH="1">
            <a:off x="6689650" y="2181175"/>
            <a:ext cx="600" cy="2118000"/>
          </a:xfrm>
          <a:prstGeom prst="bentConnector3">
            <a:avLst>
              <a:gd name="adj1" fmla="val -39687500"/>
            </a:avLst>
          </a:prstGeom>
          <a:noFill/>
          <a:ln w="9525" cap="flat" cmpd="sng">
            <a:solidFill>
              <a:schemeClr val="dk2"/>
            </a:solidFill>
            <a:prstDash val="solid"/>
            <a:round/>
            <a:headEnd type="none" w="med" len="med"/>
            <a:tailEnd type="triangle" w="med" len="med"/>
          </a:ln>
        </p:spPr>
      </p:cxnSp>
      <p:cxnSp>
        <p:nvCxnSpPr>
          <p:cNvPr id="357" name="Google Shape;357;p43"/>
          <p:cNvCxnSpPr>
            <a:stCxn id="347" idx="2"/>
            <a:endCxn id="344" idx="2"/>
          </p:cNvCxnSpPr>
          <p:nvPr/>
        </p:nvCxnSpPr>
        <p:spPr>
          <a:xfrm rot="5400000">
            <a:off x="6689550" y="2981275"/>
            <a:ext cx="600" cy="2118000"/>
          </a:xfrm>
          <a:prstGeom prst="bentConnector3">
            <a:avLst>
              <a:gd name="adj1" fmla="val 39687500"/>
            </a:avLst>
          </a:prstGeom>
          <a:noFill/>
          <a:ln w="9525" cap="flat" cmpd="sng">
            <a:solidFill>
              <a:schemeClr val="dk2"/>
            </a:solidFill>
            <a:prstDash val="solid"/>
            <a:round/>
            <a:headEnd type="none" w="med" len="med"/>
            <a:tailEnd type="triangle" w="med" len="med"/>
          </a:ln>
        </p:spPr>
      </p:cxnSp>
      <p:cxnSp>
        <p:nvCxnSpPr>
          <p:cNvPr id="358" name="Google Shape;358;p43"/>
          <p:cNvCxnSpPr>
            <a:stCxn id="345" idx="0"/>
            <a:endCxn id="350" idx="0"/>
          </p:cNvCxnSpPr>
          <p:nvPr/>
        </p:nvCxnSpPr>
        <p:spPr>
          <a:xfrm rot="-5400000" flipH="1">
            <a:off x="4571750" y="884038"/>
            <a:ext cx="600" cy="4236000"/>
          </a:xfrm>
          <a:prstGeom prst="bentConnector3">
            <a:avLst>
              <a:gd name="adj1" fmla="val -39687500"/>
            </a:avLst>
          </a:prstGeom>
          <a:noFill/>
          <a:ln w="9525" cap="flat" cmpd="sng">
            <a:solidFill>
              <a:schemeClr val="dk2"/>
            </a:solidFill>
            <a:prstDash val="solid"/>
            <a:round/>
            <a:headEnd type="none" w="med" len="med"/>
            <a:tailEnd type="triangle" w="med" len="med"/>
          </a:ln>
        </p:spPr>
      </p:cxnSp>
      <p:cxnSp>
        <p:nvCxnSpPr>
          <p:cNvPr id="359" name="Google Shape;359;p43"/>
          <p:cNvCxnSpPr>
            <a:stCxn id="346" idx="2"/>
            <a:endCxn id="349" idx="2"/>
          </p:cNvCxnSpPr>
          <p:nvPr/>
        </p:nvCxnSpPr>
        <p:spPr>
          <a:xfrm rot="5400000">
            <a:off x="4571675" y="2160350"/>
            <a:ext cx="600" cy="4236000"/>
          </a:xfrm>
          <a:prstGeom prst="bentConnector3">
            <a:avLst>
              <a:gd name="adj1" fmla="val 39697102"/>
            </a:avLst>
          </a:prstGeom>
          <a:noFill/>
          <a:ln w="9525" cap="flat" cmpd="sng">
            <a:solidFill>
              <a:schemeClr val="dk2"/>
            </a:solidFill>
            <a:prstDash val="solid"/>
            <a:round/>
            <a:headEnd type="none" w="med" len="med"/>
            <a:tailEnd type="triangle" w="med" len="med"/>
          </a:ln>
        </p:spPr>
      </p:cxnSp>
      <p:sp>
        <p:nvSpPr>
          <p:cNvPr id="360" name="Google Shape;360;p43"/>
          <p:cNvSpPr txBox="1"/>
          <p:nvPr/>
        </p:nvSpPr>
        <p:spPr>
          <a:xfrm>
            <a:off x="1805450" y="4737158"/>
            <a:ext cx="1297200" cy="2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Loop 1</a:t>
            </a:r>
            <a:endParaRPr sz="1000">
              <a:latin typeface="Lato"/>
              <a:ea typeface="Lato"/>
              <a:cs typeface="Lato"/>
              <a:sym typeface="Lato"/>
            </a:endParaRPr>
          </a:p>
        </p:txBody>
      </p:sp>
      <p:sp>
        <p:nvSpPr>
          <p:cNvPr id="361" name="Google Shape;361;p43"/>
          <p:cNvSpPr txBox="1"/>
          <p:nvPr/>
        </p:nvSpPr>
        <p:spPr>
          <a:xfrm>
            <a:off x="6041375" y="4737158"/>
            <a:ext cx="1297200" cy="280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000">
                <a:latin typeface="Lato"/>
                <a:ea typeface="Lato"/>
                <a:cs typeface="Lato"/>
                <a:sym typeface="Lato"/>
              </a:rPr>
              <a:t>Loop 2</a:t>
            </a:r>
            <a:endParaRPr sz="1000">
              <a:latin typeface="Lato"/>
              <a:ea typeface="Lato"/>
              <a:cs typeface="Lato"/>
              <a:sym typeface="Lato"/>
            </a:endParaRPr>
          </a:p>
        </p:txBody>
      </p:sp>
      <p:sp>
        <p:nvSpPr>
          <p:cNvPr id="362" name="Google Shape;362;p4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32</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44"/>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Double-loop transformation</a:t>
            </a:r>
            <a:endParaRPr/>
          </a:p>
        </p:txBody>
      </p:sp>
      <p:pic>
        <p:nvPicPr>
          <p:cNvPr id="368" name="Google Shape;368;p44"/>
          <p:cNvPicPr preferRelativeResize="0"/>
          <p:nvPr/>
        </p:nvPicPr>
        <p:blipFill>
          <a:blip r:embed="rId3">
            <a:alphaModFix/>
          </a:blip>
          <a:stretch>
            <a:fillRect/>
          </a:stretch>
        </p:blipFill>
        <p:spPr>
          <a:xfrm>
            <a:off x="1194763" y="1759400"/>
            <a:ext cx="800100" cy="800100"/>
          </a:xfrm>
          <a:prstGeom prst="rect">
            <a:avLst/>
          </a:prstGeom>
          <a:noFill/>
          <a:ln>
            <a:noFill/>
          </a:ln>
        </p:spPr>
      </p:pic>
      <p:pic>
        <p:nvPicPr>
          <p:cNvPr id="369" name="Google Shape;369;p44"/>
          <p:cNvPicPr preferRelativeResize="0"/>
          <p:nvPr/>
        </p:nvPicPr>
        <p:blipFill>
          <a:blip r:embed="rId4">
            <a:alphaModFix/>
          </a:blip>
          <a:stretch>
            <a:fillRect/>
          </a:stretch>
        </p:blipFill>
        <p:spPr>
          <a:xfrm>
            <a:off x="1194763" y="2805000"/>
            <a:ext cx="800100" cy="800100"/>
          </a:xfrm>
          <a:prstGeom prst="rect">
            <a:avLst/>
          </a:prstGeom>
          <a:noFill/>
          <a:ln>
            <a:noFill/>
          </a:ln>
        </p:spPr>
      </p:pic>
      <p:pic>
        <p:nvPicPr>
          <p:cNvPr id="370" name="Google Shape;370;p44"/>
          <p:cNvPicPr preferRelativeResize="0"/>
          <p:nvPr/>
        </p:nvPicPr>
        <p:blipFill>
          <a:blip r:embed="rId5">
            <a:alphaModFix/>
          </a:blip>
          <a:stretch>
            <a:fillRect/>
          </a:stretch>
        </p:blipFill>
        <p:spPr>
          <a:xfrm>
            <a:off x="1194763" y="3850600"/>
            <a:ext cx="800100" cy="800100"/>
          </a:xfrm>
          <a:prstGeom prst="rect">
            <a:avLst/>
          </a:prstGeom>
          <a:noFill/>
          <a:ln>
            <a:noFill/>
          </a:ln>
        </p:spPr>
      </p:pic>
      <p:sp>
        <p:nvSpPr>
          <p:cNvPr id="371" name="Google Shape;371;p44"/>
          <p:cNvSpPr txBox="1"/>
          <p:nvPr/>
        </p:nvSpPr>
        <p:spPr>
          <a:xfrm>
            <a:off x="2254988" y="1929050"/>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Projects</a:t>
            </a:r>
            <a:endParaRPr>
              <a:latin typeface="Lato"/>
              <a:ea typeface="Lato"/>
              <a:cs typeface="Lato"/>
              <a:sym typeface="Lato"/>
            </a:endParaRPr>
          </a:p>
        </p:txBody>
      </p:sp>
      <p:sp>
        <p:nvSpPr>
          <p:cNvPr id="372" name="Google Shape;372;p44"/>
          <p:cNvSpPr txBox="1"/>
          <p:nvPr/>
        </p:nvSpPr>
        <p:spPr>
          <a:xfrm>
            <a:off x="4301713" y="1929050"/>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Programmes</a:t>
            </a:r>
            <a:endParaRPr>
              <a:latin typeface="Lato"/>
              <a:ea typeface="Lato"/>
              <a:cs typeface="Lato"/>
              <a:sym typeface="Lato"/>
            </a:endParaRPr>
          </a:p>
        </p:txBody>
      </p:sp>
      <p:sp>
        <p:nvSpPr>
          <p:cNvPr id="373" name="Google Shape;373;p44"/>
          <p:cNvSpPr txBox="1"/>
          <p:nvPr/>
        </p:nvSpPr>
        <p:spPr>
          <a:xfrm>
            <a:off x="6348438" y="1929050"/>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Portfolios</a:t>
            </a:r>
            <a:endParaRPr>
              <a:latin typeface="Lato"/>
              <a:ea typeface="Lato"/>
              <a:cs typeface="Lato"/>
              <a:sym typeface="Lato"/>
            </a:endParaRPr>
          </a:p>
        </p:txBody>
      </p:sp>
      <p:sp>
        <p:nvSpPr>
          <p:cNvPr id="374" name="Google Shape;374;p44"/>
          <p:cNvSpPr txBox="1"/>
          <p:nvPr/>
        </p:nvSpPr>
        <p:spPr>
          <a:xfrm>
            <a:off x="2254988" y="2974650"/>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Assembled team</a:t>
            </a:r>
            <a:endParaRPr>
              <a:latin typeface="Lato"/>
              <a:ea typeface="Lato"/>
              <a:cs typeface="Lato"/>
              <a:sym typeface="Lato"/>
            </a:endParaRPr>
          </a:p>
        </p:txBody>
      </p:sp>
      <p:sp>
        <p:nvSpPr>
          <p:cNvPr id="375" name="Google Shape;375;p44"/>
          <p:cNvSpPr txBox="1"/>
          <p:nvPr/>
        </p:nvSpPr>
        <p:spPr>
          <a:xfrm>
            <a:off x="4301713" y="2974650"/>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Dedicated teams</a:t>
            </a:r>
            <a:endParaRPr>
              <a:latin typeface="Lato"/>
              <a:ea typeface="Lato"/>
              <a:cs typeface="Lato"/>
              <a:sym typeface="Lato"/>
            </a:endParaRPr>
          </a:p>
        </p:txBody>
      </p:sp>
      <p:sp>
        <p:nvSpPr>
          <p:cNvPr id="376" name="Google Shape;376;p44"/>
          <p:cNvSpPr txBox="1"/>
          <p:nvPr/>
        </p:nvSpPr>
        <p:spPr>
          <a:xfrm>
            <a:off x="6348438" y="2974650"/>
            <a:ext cx="15840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Transformation office</a:t>
            </a:r>
            <a:endParaRPr>
              <a:latin typeface="Lato"/>
              <a:ea typeface="Lato"/>
              <a:cs typeface="Lato"/>
              <a:sym typeface="Lato"/>
            </a:endParaRPr>
          </a:p>
        </p:txBody>
      </p:sp>
      <p:sp>
        <p:nvSpPr>
          <p:cNvPr id="377" name="Google Shape;377;p44"/>
          <p:cNvSpPr txBox="1"/>
          <p:nvPr/>
        </p:nvSpPr>
        <p:spPr>
          <a:xfrm>
            <a:off x="2254988" y="4020250"/>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Traditional</a:t>
            </a:r>
            <a:endParaRPr>
              <a:latin typeface="Lato"/>
              <a:ea typeface="Lato"/>
              <a:cs typeface="Lato"/>
              <a:sym typeface="Lato"/>
            </a:endParaRPr>
          </a:p>
        </p:txBody>
      </p:sp>
      <p:sp>
        <p:nvSpPr>
          <p:cNvPr id="378" name="Google Shape;378;p44"/>
          <p:cNvSpPr txBox="1"/>
          <p:nvPr/>
        </p:nvSpPr>
        <p:spPr>
          <a:xfrm>
            <a:off x="6348438" y="4020250"/>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Lato"/>
                <a:ea typeface="Lato"/>
                <a:cs typeface="Lato"/>
                <a:sym typeface="Lato"/>
              </a:rPr>
              <a:t>Digital</a:t>
            </a:r>
            <a:endParaRPr>
              <a:latin typeface="Lato"/>
              <a:ea typeface="Lato"/>
              <a:cs typeface="Lato"/>
              <a:sym typeface="Lato"/>
            </a:endParaRPr>
          </a:p>
        </p:txBody>
      </p:sp>
      <p:cxnSp>
        <p:nvCxnSpPr>
          <p:cNvPr id="379" name="Google Shape;379;p44"/>
          <p:cNvCxnSpPr>
            <a:stCxn id="371" idx="3"/>
            <a:endCxn id="372" idx="1"/>
          </p:cNvCxnSpPr>
          <p:nvPr/>
        </p:nvCxnSpPr>
        <p:spPr>
          <a:xfrm>
            <a:off x="3552188" y="2159450"/>
            <a:ext cx="749400" cy="0"/>
          </a:xfrm>
          <a:prstGeom prst="straightConnector1">
            <a:avLst/>
          </a:prstGeom>
          <a:noFill/>
          <a:ln w="9525" cap="flat" cmpd="sng">
            <a:solidFill>
              <a:schemeClr val="dk2"/>
            </a:solidFill>
            <a:prstDash val="solid"/>
            <a:round/>
            <a:headEnd type="none" w="med" len="med"/>
            <a:tailEnd type="triangle" w="med" len="med"/>
          </a:ln>
        </p:spPr>
      </p:cxnSp>
      <p:cxnSp>
        <p:nvCxnSpPr>
          <p:cNvPr id="380" name="Google Shape;380;p44"/>
          <p:cNvCxnSpPr>
            <a:stCxn id="372" idx="3"/>
            <a:endCxn id="373" idx="1"/>
          </p:cNvCxnSpPr>
          <p:nvPr/>
        </p:nvCxnSpPr>
        <p:spPr>
          <a:xfrm>
            <a:off x="5598913" y="2159450"/>
            <a:ext cx="749400" cy="0"/>
          </a:xfrm>
          <a:prstGeom prst="straightConnector1">
            <a:avLst/>
          </a:prstGeom>
          <a:noFill/>
          <a:ln w="9525" cap="flat" cmpd="sng">
            <a:solidFill>
              <a:schemeClr val="dk2"/>
            </a:solidFill>
            <a:prstDash val="solid"/>
            <a:round/>
            <a:headEnd type="none" w="med" len="med"/>
            <a:tailEnd type="triangle" w="med" len="med"/>
          </a:ln>
        </p:spPr>
      </p:cxnSp>
      <p:cxnSp>
        <p:nvCxnSpPr>
          <p:cNvPr id="381" name="Google Shape;381;p44"/>
          <p:cNvCxnSpPr>
            <a:stCxn id="374" idx="3"/>
            <a:endCxn id="375" idx="1"/>
          </p:cNvCxnSpPr>
          <p:nvPr/>
        </p:nvCxnSpPr>
        <p:spPr>
          <a:xfrm>
            <a:off x="3552188" y="3205050"/>
            <a:ext cx="749400" cy="0"/>
          </a:xfrm>
          <a:prstGeom prst="straightConnector1">
            <a:avLst/>
          </a:prstGeom>
          <a:noFill/>
          <a:ln w="9525" cap="flat" cmpd="sng">
            <a:solidFill>
              <a:schemeClr val="dk2"/>
            </a:solidFill>
            <a:prstDash val="solid"/>
            <a:round/>
            <a:headEnd type="none" w="med" len="med"/>
            <a:tailEnd type="triangle" w="med" len="med"/>
          </a:ln>
        </p:spPr>
      </p:cxnSp>
      <p:cxnSp>
        <p:nvCxnSpPr>
          <p:cNvPr id="382" name="Google Shape;382;p44"/>
          <p:cNvCxnSpPr>
            <a:stCxn id="375" idx="3"/>
            <a:endCxn id="376" idx="1"/>
          </p:cNvCxnSpPr>
          <p:nvPr/>
        </p:nvCxnSpPr>
        <p:spPr>
          <a:xfrm>
            <a:off x="5598913" y="3205050"/>
            <a:ext cx="749400" cy="0"/>
          </a:xfrm>
          <a:prstGeom prst="straightConnector1">
            <a:avLst/>
          </a:prstGeom>
          <a:noFill/>
          <a:ln w="9525" cap="flat" cmpd="sng">
            <a:solidFill>
              <a:schemeClr val="dk2"/>
            </a:solidFill>
            <a:prstDash val="solid"/>
            <a:round/>
            <a:headEnd type="none" w="med" len="med"/>
            <a:tailEnd type="triangle" w="med" len="med"/>
          </a:ln>
        </p:spPr>
      </p:cxnSp>
      <p:cxnSp>
        <p:nvCxnSpPr>
          <p:cNvPr id="383" name="Google Shape;383;p44"/>
          <p:cNvCxnSpPr>
            <a:stCxn id="377" idx="3"/>
            <a:endCxn id="378" idx="1"/>
          </p:cNvCxnSpPr>
          <p:nvPr/>
        </p:nvCxnSpPr>
        <p:spPr>
          <a:xfrm>
            <a:off x="3552188" y="4250650"/>
            <a:ext cx="2796300" cy="0"/>
          </a:xfrm>
          <a:prstGeom prst="straightConnector1">
            <a:avLst/>
          </a:prstGeom>
          <a:noFill/>
          <a:ln w="9525" cap="flat" cmpd="sng">
            <a:solidFill>
              <a:schemeClr val="dk2"/>
            </a:solidFill>
            <a:prstDash val="solid"/>
            <a:round/>
            <a:headEnd type="none" w="med" len="med"/>
            <a:tailEnd type="triangle" w="med" len="med"/>
          </a:ln>
        </p:spPr>
      </p:cxnSp>
      <p:sp>
        <p:nvSpPr>
          <p:cNvPr id="384" name="Google Shape;384;p44"/>
          <p:cNvSpPr txBox="1"/>
          <p:nvPr/>
        </p:nvSpPr>
        <p:spPr>
          <a:xfrm>
            <a:off x="2255000" y="1175688"/>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Lato"/>
                <a:ea typeface="Lato"/>
                <a:cs typeface="Lato"/>
                <a:sym typeface="Lato"/>
              </a:rPr>
              <a:t>Short-term</a:t>
            </a:r>
            <a:endParaRPr>
              <a:solidFill>
                <a:schemeClr val="dk1"/>
              </a:solidFill>
              <a:latin typeface="Lato"/>
              <a:ea typeface="Lato"/>
              <a:cs typeface="Lato"/>
              <a:sym typeface="Lato"/>
            </a:endParaRPr>
          </a:p>
        </p:txBody>
      </p:sp>
      <p:sp>
        <p:nvSpPr>
          <p:cNvPr id="385" name="Google Shape;385;p44"/>
          <p:cNvSpPr txBox="1"/>
          <p:nvPr/>
        </p:nvSpPr>
        <p:spPr>
          <a:xfrm>
            <a:off x="4301725" y="1175688"/>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Lato"/>
                <a:ea typeface="Lato"/>
                <a:cs typeface="Lato"/>
                <a:sym typeface="Lato"/>
              </a:rPr>
              <a:t>Mid-term</a:t>
            </a:r>
            <a:endParaRPr>
              <a:solidFill>
                <a:schemeClr val="dk1"/>
              </a:solidFill>
              <a:latin typeface="Lato"/>
              <a:ea typeface="Lato"/>
              <a:cs typeface="Lato"/>
              <a:sym typeface="Lato"/>
            </a:endParaRPr>
          </a:p>
        </p:txBody>
      </p:sp>
      <p:sp>
        <p:nvSpPr>
          <p:cNvPr id="386" name="Google Shape;386;p44"/>
          <p:cNvSpPr txBox="1"/>
          <p:nvPr/>
        </p:nvSpPr>
        <p:spPr>
          <a:xfrm>
            <a:off x="6348450" y="1175688"/>
            <a:ext cx="1297200" cy="4608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solidFill>
                  <a:schemeClr val="dk1"/>
                </a:solidFill>
                <a:latin typeface="Lato"/>
                <a:ea typeface="Lato"/>
                <a:cs typeface="Lato"/>
                <a:sym typeface="Lato"/>
              </a:rPr>
              <a:t>Long-term</a:t>
            </a:r>
            <a:endParaRPr>
              <a:solidFill>
                <a:schemeClr val="dk1"/>
              </a:solidFill>
              <a:latin typeface="Lato"/>
              <a:ea typeface="Lato"/>
              <a:cs typeface="Lato"/>
              <a:sym typeface="Lato"/>
            </a:endParaRPr>
          </a:p>
        </p:txBody>
      </p:sp>
      <p:sp>
        <p:nvSpPr>
          <p:cNvPr id="387" name="Google Shape;387;p4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33</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45"/>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Principles</a:t>
            </a:r>
            <a:endParaRPr/>
          </a:p>
        </p:txBody>
      </p:sp>
      <p:sp>
        <p:nvSpPr>
          <p:cNvPr id="393" name="Google Shape;393;p45"/>
          <p:cNvSpPr txBox="1">
            <a:spLocks noGrp="1"/>
          </p:cNvSpPr>
          <p:nvPr>
            <p:ph type="body" idx="1"/>
          </p:nvPr>
        </p:nvSpPr>
        <p:spPr>
          <a:xfrm>
            <a:off x="356200" y="1678600"/>
            <a:ext cx="3824100" cy="3110400"/>
          </a:xfrm>
          <a:prstGeom prst="rect">
            <a:avLst/>
          </a:prstGeom>
        </p:spPr>
        <p:txBody>
          <a:bodyPr spcFirstLastPara="1" wrap="square" lIns="91425" tIns="91425" rIns="91425" bIns="91425" anchor="t" anchorCtr="0">
            <a:noAutofit/>
          </a:bodyPr>
          <a:lstStyle/>
          <a:p>
            <a:pPr marL="457200" lvl="0" indent="-342900" rtl="0">
              <a:spcBef>
                <a:spcPts val="0"/>
              </a:spcBef>
              <a:spcAft>
                <a:spcPts val="0"/>
              </a:spcAft>
              <a:buClr>
                <a:srgbClr val="999999"/>
              </a:buClr>
              <a:buSzPts val="1800"/>
              <a:buAutoNum type="arabicPeriod"/>
            </a:pPr>
            <a:r>
              <a:rPr lang="en">
                <a:solidFill>
                  <a:srgbClr val="999999"/>
                </a:solidFill>
              </a:rPr>
              <a:t>It’s not just about technology</a:t>
            </a:r>
            <a:endParaRPr>
              <a:solidFill>
                <a:srgbClr val="999999"/>
              </a:solidFill>
            </a:endParaRPr>
          </a:p>
          <a:p>
            <a:pPr marL="457200" lvl="0" indent="-342900" rtl="0">
              <a:spcBef>
                <a:spcPts val="0"/>
              </a:spcBef>
              <a:spcAft>
                <a:spcPts val="0"/>
              </a:spcAft>
              <a:buClr>
                <a:srgbClr val="999999"/>
              </a:buClr>
              <a:buSzPts val="1800"/>
              <a:buAutoNum type="arabicPeriod"/>
            </a:pPr>
            <a:r>
              <a:rPr lang="en">
                <a:solidFill>
                  <a:srgbClr val="999999"/>
                </a:solidFill>
              </a:rPr>
              <a:t>Everything is connected</a:t>
            </a:r>
            <a:endParaRPr>
              <a:solidFill>
                <a:srgbClr val="999999"/>
              </a:solidFill>
            </a:endParaRPr>
          </a:p>
          <a:p>
            <a:pPr marL="457200" lvl="0" indent="-342900" rtl="0">
              <a:spcBef>
                <a:spcPts val="0"/>
              </a:spcBef>
              <a:spcAft>
                <a:spcPts val="0"/>
              </a:spcAft>
              <a:buClr>
                <a:srgbClr val="999999"/>
              </a:buClr>
              <a:buSzPts val="1800"/>
              <a:buAutoNum type="arabicPeriod"/>
            </a:pPr>
            <a:r>
              <a:rPr lang="en">
                <a:solidFill>
                  <a:srgbClr val="999999"/>
                </a:solidFill>
              </a:rPr>
              <a:t>To make good strategic bets we need self-knowledge</a:t>
            </a:r>
            <a:endParaRPr>
              <a:solidFill>
                <a:srgbClr val="999999"/>
              </a:solidFill>
            </a:endParaRPr>
          </a:p>
          <a:p>
            <a:pPr marL="457200" lvl="0" indent="-342900" rtl="0">
              <a:spcBef>
                <a:spcPts val="0"/>
              </a:spcBef>
              <a:spcAft>
                <a:spcPts val="0"/>
              </a:spcAft>
              <a:buSzPts val="1800"/>
              <a:buAutoNum type="arabicPeriod"/>
            </a:pPr>
            <a:r>
              <a:rPr lang="en"/>
              <a:t>There is no end state</a:t>
            </a:r>
            <a:endParaRPr/>
          </a:p>
          <a:p>
            <a:pPr marL="457200" lvl="0" indent="-342900" rtl="0">
              <a:spcBef>
                <a:spcPts val="0"/>
              </a:spcBef>
              <a:spcAft>
                <a:spcPts val="0"/>
              </a:spcAft>
              <a:buSzPts val="1800"/>
              <a:buAutoNum type="arabicPeriod"/>
            </a:pPr>
            <a:r>
              <a:rPr lang="en"/>
              <a:t>Agility requires capabilities in coordination, learning (+unlearning) and memory</a:t>
            </a:r>
            <a:endParaRPr/>
          </a:p>
        </p:txBody>
      </p:sp>
      <p:sp>
        <p:nvSpPr>
          <p:cNvPr id="394" name="Google Shape;394;p4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34</a:t>
            </a:fld>
            <a:endParaRPr/>
          </a:p>
        </p:txBody>
      </p:sp>
      <p:pic>
        <p:nvPicPr>
          <p:cNvPr id="395" name="Google Shape;395;p45"/>
          <p:cNvPicPr preferRelativeResize="0"/>
          <p:nvPr/>
        </p:nvPicPr>
        <p:blipFill>
          <a:blip r:embed="rId3">
            <a:alphaModFix/>
          </a:blip>
          <a:stretch>
            <a:fillRect/>
          </a:stretch>
        </p:blipFill>
        <p:spPr>
          <a:xfrm>
            <a:off x="7128100" y="152400"/>
            <a:ext cx="1863500" cy="18635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B7C7DB"/>
        </a:solidFill>
        <a:effectLst/>
      </p:bgPr>
    </p:bg>
    <p:spTree>
      <p:nvGrpSpPr>
        <p:cNvPr id="1" name="Shape 399"/>
        <p:cNvGrpSpPr/>
        <p:nvPr/>
      </p:nvGrpSpPr>
      <p:grpSpPr>
        <a:xfrm>
          <a:off x="0" y="0"/>
          <a:ext cx="0" cy="0"/>
          <a:chOff x="0" y="0"/>
          <a:chExt cx="0" cy="0"/>
        </a:xfrm>
      </p:grpSpPr>
      <p:sp>
        <p:nvSpPr>
          <p:cNvPr id="400" name="Google Shape;400;p46"/>
          <p:cNvSpPr txBox="1">
            <a:spLocks noGrp="1"/>
          </p:cNvSpPr>
          <p:nvPr>
            <p:ph type="title"/>
          </p:nvPr>
        </p:nvSpPr>
        <p:spPr>
          <a:xfrm>
            <a:off x="283103" y="630216"/>
            <a:ext cx="6244200" cy="3835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a:solidFill>
                  <a:srgbClr val="FFFFFF"/>
                </a:solidFill>
              </a:rPr>
              <a:t>Case studies</a:t>
            </a:r>
            <a:endParaRPr>
              <a:solidFill>
                <a:srgbClr val="FFFFFF"/>
              </a:solidFill>
            </a:endParaRPr>
          </a:p>
        </p:txBody>
      </p:sp>
      <p:sp>
        <p:nvSpPr>
          <p:cNvPr id="401" name="Google Shape;401;p4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35</a:t>
            </a:fld>
            <a:endParaRPr/>
          </a:p>
        </p:txBody>
      </p:sp>
    </p:spTree>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pic>
        <p:nvPicPr>
          <p:cNvPr id="406" name="Google Shape;406;p47"/>
          <p:cNvPicPr preferRelativeResize="0"/>
          <p:nvPr/>
        </p:nvPicPr>
        <p:blipFill>
          <a:blip r:embed="rId3">
            <a:alphaModFix/>
          </a:blip>
          <a:stretch>
            <a:fillRect/>
          </a:stretch>
        </p:blipFill>
        <p:spPr>
          <a:xfrm>
            <a:off x="4793675" y="1309688"/>
            <a:ext cx="3731303" cy="2524117"/>
          </a:xfrm>
          <a:prstGeom prst="rect">
            <a:avLst/>
          </a:prstGeom>
          <a:noFill/>
          <a:ln>
            <a:noFill/>
          </a:ln>
        </p:spPr>
      </p:pic>
      <p:pic>
        <p:nvPicPr>
          <p:cNvPr id="407" name="Google Shape;407;p47"/>
          <p:cNvPicPr preferRelativeResize="0"/>
          <p:nvPr/>
        </p:nvPicPr>
        <p:blipFill>
          <a:blip r:embed="rId4">
            <a:alphaModFix/>
          </a:blip>
          <a:stretch>
            <a:fillRect/>
          </a:stretch>
        </p:blipFill>
        <p:spPr>
          <a:xfrm>
            <a:off x="619025" y="1202313"/>
            <a:ext cx="3883698" cy="2738886"/>
          </a:xfrm>
          <a:prstGeom prst="rect">
            <a:avLst/>
          </a:prstGeom>
          <a:noFill/>
          <a:ln>
            <a:noFill/>
          </a:ln>
        </p:spPr>
      </p:pic>
      <p:sp>
        <p:nvSpPr>
          <p:cNvPr id="408" name="Google Shape;408;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36</a:t>
            </a:fld>
            <a:endParaRPr/>
          </a:p>
        </p:txBody>
      </p:sp>
    </p:spTree>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B7C7DB"/>
        </a:solidFill>
        <a:effectLst/>
      </p:bgPr>
    </p:bg>
    <p:spTree>
      <p:nvGrpSpPr>
        <p:cNvPr id="1" name="Shape 412"/>
        <p:cNvGrpSpPr/>
        <p:nvPr/>
      </p:nvGrpSpPr>
      <p:grpSpPr>
        <a:xfrm>
          <a:off x="0" y="0"/>
          <a:ext cx="0" cy="0"/>
          <a:chOff x="0" y="0"/>
          <a:chExt cx="0" cy="0"/>
        </a:xfrm>
      </p:grpSpPr>
      <p:sp>
        <p:nvSpPr>
          <p:cNvPr id="413" name="Google Shape;413;p48"/>
          <p:cNvSpPr txBox="1">
            <a:spLocks noGrp="1"/>
          </p:cNvSpPr>
          <p:nvPr>
            <p:ph type="title"/>
          </p:nvPr>
        </p:nvSpPr>
        <p:spPr>
          <a:xfrm>
            <a:off x="283099" y="630225"/>
            <a:ext cx="8763600" cy="3835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a:solidFill>
                  <a:srgbClr val="FFFFFF"/>
                </a:solidFill>
              </a:rPr>
              <a:t>Session 3 - Sequencing</a:t>
            </a:r>
            <a:endParaRPr>
              <a:solidFill>
                <a:srgbClr val="FFFFFF"/>
              </a:solidFill>
            </a:endParaRPr>
          </a:p>
        </p:txBody>
      </p:sp>
      <p:sp>
        <p:nvSpPr>
          <p:cNvPr id="414" name="Google Shape;414;p4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37</a:t>
            </a:fld>
            <a:endParaRPr/>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49"/>
          <p:cNvSpPr txBox="1"/>
          <p:nvPr/>
        </p:nvSpPr>
        <p:spPr>
          <a:xfrm>
            <a:off x="761050" y="2248050"/>
            <a:ext cx="2985900" cy="6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Lato"/>
                <a:ea typeface="Lato"/>
                <a:cs typeface="Lato"/>
                <a:sym typeface="Lato"/>
              </a:rPr>
              <a:t>Flywheel projects</a:t>
            </a:r>
            <a:endParaRPr sz="2400">
              <a:solidFill>
                <a:schemeClr val="dk1"/>
              </a:solidFill>
              <a:latin typeface="Lato"/>
              <a:ea typeface="Lato"/>
              <a:cs typeface="Lato"/>
              <a:sym typeface="Lato"/>
            </a:endParaRPr>
          </a:p>
        </p:txBody>
      </p:sp>
      <p:sp>
        <p:nvSpPr>
          <p:cNvPr id="420" name="Google Shape;420;p49"/>
          <p:cNvSpPr txBox="1"/>
          <p:nvPr/>
        </p:nvSpPr>
        <p:spPr>
          <a:xfrm>
            <a:off x="5124350" y="2248050"/>
            <a:ext cx="2985900" cy="647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chemeClr val="dk1"/>
                </a:solidFill>
                <a:latin typeface="Lato"/>
                <a:ea typeface="Lato"/>
                <a:cs typeface="Lato"/>
                <a:sym typeface="Lato"/>
              </a:rPr>
              <a:t>Landscape review</a:t>
            </a:r>
            <a:endParaRPr sz="2400">
              <a:solidFill>
                <a:schemeClr val="dk1"/>
              </a:solidFill>
              <a:latin typeface="Lato"/>
              <a:ea typeface="Lato"/>
              <a:cs typeface="Lato"/>
              <a:sym typeface="Lato"/>
            </a:endParaRPr>
          </a:p>
        </p:txBody>
      </p:sp>
      <p:sp>
        <p:nvSpPr>
          <p:cNvPr id="421" name="Google Shape;421;p49"/>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Which comes first?</a:t>
            </a:r>
            <a:endParaRPr/>
          </a:p>
        </p:txBody>
      </p:sp>
      <p:sp>
        <p:nvSpPr>
          <p:cNvPr id="422" name="Google Shape;422;p49"/>
          <p:cNvSpPr txBox="1"/>
          <p:nvPr/>
        </p:nvSpPr>
        <p:spPr>
          <a:xfrm>
            <a:off x="1127350" y="2947525"/>
            <a:ext cx="2337000" cy="1009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latin typeface="Lato"/>
                <a:ea typeface="Lato"/>
                <a:cs typeface="Lato"/>
                <a:sym typeface="Lato"/>
              </a:rPr>
              <a:t>Learn through doing</a:t>
            </a:r>
            <a:endParaRPr sz="1800">
              <a:latin typeface="Lato"/>
              <a:ea typeface="Lato"/>
              <a:cs typeface="Lato"/>
              <a:sym typeface="Lato"/>
            </a:endParaRPr>
          </a:p>
          <a:p>
            <a:pPr marL="0" lvl="0" indent="0" rtl="0">
              <a:spcBef>
                <a:spcPts val="0"/>
              </a:spcBef>
              <a:spcAft>
                <a:spcPts val="0"/>
              </a:spcAft>
              <a:buNone/>
            </a:pPr>
            <a:r>
              <a:rPr lang="en" sz="1800">
                <a:latin typeface="Lato"/>
                <a:ea typeface="Lato"/>
                <a:cs typeface="Lato"/>
                <a:sym typeface="Lato"/>
              </a:rPr>
              <a:t>Expand and deepen</a:t>
            </a:r>
            <a:endParaRPr sz="1800">
              <a:latin typeface="Lato"/>
              <a:ea typeface="Lato"/>
              <a:cs typeface="Lato"/>
              <a:sym typeface="Lato"/>
            </a:endParaRPr>
          </a:p>
        </p:txBody>
      </p:sp>
      <p:sp>
        <p:nvSpPr>
          <p:cNvPr id="423" name="Google Shape;423;p49"/>
          <p:cNvSpPr txBox="1"/>
          <p:nvPr/>
        </p:nvSpPr>
        <p:spPr>
          <a:xfrm>
            <a:off x="5448800" y="2947525"/>
            <a:ext cx="2935800" cy="1009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a:latin typeface="Lato"/>
                <a:ea typeface="Lato"/>
                <a:cs typeface="Lato"/>
                <a:sym typeface="Lato"/>
              </a:rPr>
              <a:t>Understand capabilities</a:t>
            </a:r>
            <a:endParaRPr sz="1800">
              <a:latin typeface="Lato"/>
              <a:ea typeface="Lato"/>
              <a:cs typeface="Lato"/>
              <a:sym typeface="Lato"/>
            </a:endParaRPr>
          </a:p>
          <a:p>
            <a:pPr marL="0" lvl="0" indent="0" rtl="0">
              <a:spcBef>
                <a:spcPts val="0"/>
              </a:spcBef>
              <a:spcAft>
                <a:spcPts val="0"/>
              </a:spcAft>
              <a:buNone/>
            </a:pPr>
            <a:r>
              <a:rPr lang="en" sz="1800">
                <a:latin typeface="Lato"/>
                <a:ea typeface="Lato"/>
                <a:cs typeface="Lato"/>
                <a:sym typeface="Lato"/>
              </a:rPr>
              <a:t>Set goals</a:t>
            </a:r>
            <a:endParaRPr sz="1800">
              <a:latin typeface="Lato"/>
              <a:ea typeface="Lato"/>
              <a:cs typeface="Lato"/>
              <a:sym typeface="Lato"/>
            </a:endParaRPr>
          </a:p>
        </p:txBody>
      </p:sp>
      <p:sp>
        <p:nvSpPr>
          <p:cNvPr id="424" name="Google Shape;424;p49"/>
          <p:cNvSpPr/>
          <p:nvPr/>
        </p:nvSpPr>
        <p:spPr>
          <a:xfrm>
            <a:off x="3170650" y="1514141"/>
            <a:ext cx="2747900" cy="740525"/>
          </a:xfrm>
          <a:custGeom>
            <a:avLst/>
            <a:gdLst/>
            <a:ahLst/>
            <a:cxnLst/>
            <a:rect l="0" t="0" r="0" b="0"/>
            <a:pathLst>
              <a:path w="109916" h="29621" extrusionOk="0">
                <a:moveTo>
                  <a:pt x="0" y="28212"/>
                </a:moveTo>
                <a:cubicBezTo>
                  <a:pt x="7359" y="23515"/>
                  <a:pt x="25835" y="-206"/>
                  <a:pt x="44154" y="29"/>
                </a:cubicBezTo>
                <a:cubicBezTo>
                  <a:pt x="62473" y="264"/>
                  <a:pt x="98956" y="24689"/>
                  <a:pt x="109916" y="29621"/>
                </a:cubicBezTo>
              </a:path>
            </a:pathLst>
          </a:custGeom>
          <a:noFill/>
          <a:ln w="38100" cap="flat" cmpd="sng">
            <a:solidFill>
              <a:schemeClr val="dk1"/>
            </a:solidFill>
            <a:prstDash val="solid"/>
            <a:round/>
            <a:headEnd type="none" w="med" len="med"/>
            <a:tailEnd type="triangle" w="med" len="med"/>
          </a:ln>
        </p:spPr>
      </p:sp>
      <p:sp>
        <p:nvSpPr>
          <p:cNvPr id="425" name="Google Shape;425;p49"/>
          <p:cNvSpPr/>
          <p:nvPr/>
        </p:nvSpPr>
        <p:spPr>
          <a:xfrm rot="10800000">
            <a:off x="3235364" y="3769291"/>
            <a:ext cx="2618474" cy="587384"/>
          </a:xfrm>
          <a:custGeom>
            <a:avLst/>
            <a:gdLst/>
            <a:ahLst/>
            <a:cxnLst/>
            <a:rect l="0" t="0" r="0" b="0"/>
            <a:pathLst>
              <a:path w="109916" h="29621" extrusionOk="0">
                <a:moveTo>
                  <a:pt x="0" y="28212"/>
                </a:moveTo>
                <a:cubicBezTo>
                  <a:pt x="7359" y="23515"/>
                  <a:pt x="25835" y="-206"/>
                  <a:pt x="44154" y="29"/>
                </a:cubicBezTo>
                <a:cubicBezTo>
                  <a:pt x="62473" y="264"/>
                  <a:pt x="98956" y="24689"/>
                  <a:pt x="109916" y="29621"/>
                </a:cubicBezTo>
              </a:path>
            </a:pathLst>
          </a:custGeom>
          <a:noFill/>
          <a:ln w="38100" cap="flat" cmpd="sng">
            <a:solidFill>
              <a:schemeClr val="dk1"/>
            </a:solidFill>
            <a:prstDash val="solid"/>
            <a:round/>
            <a:headEnd type="none" w="med" len="med"/>
            <a:tailEnd type="triangle" w="med" len="med"/>
          </a:ln>
        </p:spPr>
      </p:sp>
      <p:sp>
        <p:nvSpPr>
          <p:cNvPr id="426" name="Google Shape;426;p4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38</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50"/>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Which comes first?</a:t>
            </a:r>
            <a:endParaRPr/>
          </a:p>
        </p:txBody>
      </p:sp>
      <p:sp>
        <p:nvSpPr>
          <p:cNvPr id="432" name="Google Shape;432;p5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39</a:t>
            </a:fld>
            <a:endParaRPr>
              <a:solidFill>
                <a:srgbClr val="000000"/>
              </a:solidFill>
            </a:endParaRPr>
          </a:p>
        </p:txBody>
      </p:sp>
      <p:graphicFrame>
        <p:nvGraphicFramePr>
          <p:cNvPr id="433" name="Google Shape;433;p50"/>
          <p:cNvGraphicFramePr/>
          <p:nvPr/>
        </p:nvGraphicFramePr>
        <p:xfrm>
          <a:off x="952500" y="2308175"/>
          <a:ext cx="7239000" cy="2468789"/>
        </p:xfrm>
        <a:graphic>
          <a:graphicData uri="http://schemas.openxmlformats.org/drawingml/2006/table">
            <a:tbl>
              <a:tblPr>
                <a:noFill/>
                <a:tableStyleId>{67E36BDA-E913-4DED-B35D-F24DF269E075}</a:tableStyleId>
              </a:tblPr>
              <a:tblGrid>
                <a:gridCol w="1809750"/>
                <a:gridCol w="1809750"/>
                <a:gridCol w="1809750"/>
                <a:gridCol w="1809750"/>
              </a:tblGrid>
              <a:tr h="381000">
                <a:tc gridSpan="2">
                  <a:txBody>
                    <a:bodyPr/>
                    <a:lstStyle/>
                    <a:p>
                      <a:pPr marL="0" lvl="0" indent="0" algn="ctr" rtl="0">
                        <a:spcBef>
                          <a:spcPts val="0"/>
                        </a:spcBef>
                        <a:spcAft>
                          <a:spcPts val="0"/>
                        </a:spcAft>
                        <a:buNone/>
                      </a:pPr>
                      <a:r>
                        <a:rPr lang="en" b="1">
                          <a:latin typeface="Lato"/>
                          <a:ea typeface="Lato"/>
                          <a:cs typeface="Lato"/>
                          <a:sym typeface="Lato"/>
                        </a:rPr>
                        <a:t>Flywheel Projects</a:t>
                      </a:r>
                      <a:endParaRPr b="1">
                        <a:latin typeface="Lato"/>
                        <a:ea typeface="Lato"/>
                        <a:cs typeface="Lato"/>
                        <a:sym typeface="Lato"/>
                      </a:endParaRPr>
                    </a:p>
                  </a:txBody>
                  <a:tcPr marL="91425" marR="91425" marT="91425" marB="91425"/>
                </a:tc>
                <a:tc hMerge="1">
                  <a:txBody>
                    <a:bodyPr/>
                    <a:lstStyle/>
                    <a:p>
                      <a:endParaRPr lang="en-US"/>
                    </a:p>
                  </a:txBody>
                  <a:tcPr/>
                </a:tc>
                <a:tc gridSpan="2">
                  <a:txBody>
                    <a:bodyPr/>
                    <a:lstStyle/>
                    <a:p>
                      <a:pPr marL="0" lvl="0" indent="0" algn="ctr">
                        <a:spcBef>
                          <a:spcPts val="0"/>
                        </a:spcBef>
                        <a:spcAft>
                          <a:spcPts val="0"/>
                        </a:spcAft>
                        <a:buNone/>
                      </a:pPr>
                      <a:r>
                        <a:rPr lang="en" b="1">
                          <a:latin typeface="Lato"/>
                          <a:ea typeface="Lato"/>
                          <a:cs typeface="Lato"/>
                          <a:sym typeface="Lato"/>
                        </a:rPr>
                        <a:t>Landscape Review</a:t>
                      </a:r>
                      <a:endParaRPr b="1">
                        <a:latin typeface="Lato"/>
                        <a:ea typeface="Lato"/>
                        <a:cs typeface="Lato"/>
                        <a:sym typeface="Lato"/>
                      </a:endParaRPr>
                    </a:p>
                  </a:txBody>
                  <a:tcPr marL="91425" marR="91425" marT="91425" marB="91425"/>
                </a:tc>
                <a:tc hMerge="1">
                  <a:txBody>
                    <a:bodyPr/>
                    <a:lstStyle/>
                    <a:p>
                      <a:endParaRPr lang="en-US"/>
                    </a:p>
                  </a:txBody>
                  <a:tcPr/>
                </a:tc>
              </a:tr>
              <a:tr h="381000">
                <a:tc>
                  <a:txBody>
                    <a:bodyPr/>
                    <a:lstStyle/>
                    <a:p>
                      <a:pPr marL="0" lvl="0" indent="0">
                        <a:spcBef>
                          <a:spcPts val="0"/>
                        </a:spcBef>
                        <a:spcAft>
                          <a:spcPts val="0"/>
                        </a:spcAft>
                        <a:buNone/>
                      </a:pPr>
                      <a:r>
                        <a:rPr lang="en">
                          <a:latin typeface="Lato"/>
                          <a:ea typeface="Lato"/>
                          <a:cs typeface="Lato"/>
                          <a:sym typeface="Lato"/>
                        </a:rPr>
                        <a:t>Pros</a:t>
                      </a:r>
                      <a:endParaRPr>
                        <a:latin typeface="Lato"/>
                        <a:ea typeface="Lato"/>
                        <a:cs typeface="Lato"/>
                        <a:sym typeface="Lato"/>
                      </a:endParaRPr>
                    </a:p>
                  </a:txBody>
                  <a:tcPr marL="91425" marR="91425" marT="91425" marB="91425"/>
                </a:tc>
                <a:tc>
                  <a:txBody>
                    <a:bodyPr/>
                    <a:lstStyle/>
                    <a:p>
                      <a:pPr marL="0" lvl="0" indent="0">
                        <a:spcBef>
                          <a:spcPts val="0"/>
                        </a:spcBef>
                        <a:spcAft>
                          <a:spcPts val="0"/>
                        </a:spcAft>
                        <a:buNone/>
                      </a:pPr>
                      <a:r>
                        <a:rPr lang="en">
                          <a:latin typeface="Lato"/>
                          <a:ea typeface="Lato"/>
                          <a:cs typeface="Lato"/>
                          <a:sym typeface="Lato"/>
                        </a:rPr>
                        <a:t>Cons</a:t>
                      </a:r>
                      <a:endParaRPr>
                        <a:latin typeface="Lato"/>
                        <a:ea typeface="Lato"/>
                        <a:cs typeface="Lato"/>
                        <a:sym typeface="Lato"/>
                      </a:endParaRPr>
                    </a:p>
                  </a:txBody>
                  <a:tcPr marL="91425" marR="91425" marT="91425" marB="91425"/>
                </a:tc>
                <a:tc>
                  <a:txBody>
                    <a:bodyPr/>
                    <a:lstStyle/>
                    <a:p>
                      <a:pPr marL="0" lvl="0" indent="0">
                        <a:spcBef>
                          <a:spcPts val="0"/>
                        </a:spcBef>
                        <a:spcAft>
                          <a:spcPts val="0"/>
                        </a:spcAft>
                        <a:buNone/>
                      </a:pPr>
                      <a:r>
                        <a:rPr lang="en">
                          <a:latin typeface="Lato"/>
                          <a:ea typeface="Lato"/>
                          <a:cs typeface="Lato"/>
                          <a:sym typeface="Lato"/>
                        </a:rPr>
                        <a:t>Pros</a:t>
                      </a:r>
                      <a:endParaRPr>
                        <a:latin typeface="Lato"/>
                        <a:ea typeface="Lato"/>
                        <a:cs typeface="Lato"/>
                        <a:sym typeface="Lato"/>
                      </a:endParaRPr>
                    </a:p>
                  </a:txBody>
                  <a:tcPr marL="91425" marR="91425" marT="91425" marB="91425"/>
                </a:tc>
                <a:tc>
                  <a:txBody>
                    <a:bodyPr/>
                    <a:lstStyle/>
                    <a:p>
                      <a:pPr marL="0" lvl="0" indent="0">
                        <a:spcBef>
                          <a:spcPts val="0"/>
                        </a:spcBef>
                        <a:spcAft>
                          <a:spcPts val="0"/>
                        </a:spcAft>
                        <a:buNone/>
                      </a:pPr>
                      <a:r>
                        <a:rPr lang="en">
                          <a:latin typeface="Lato"/>
                          <a:ea typeface="Lato"/>
                          <a:cs typeface="Lato"/>
                          <a:sym typeface="Lato"/>
                        </a:rPr>
                        <a:t>Cons</a:t>
                      </a:r>
                      <a:endParaRPr>
                        <a:latin typeface="Lato"/>
                        <a:ea typeface="Lato"/>
                        <a:cs typeface="Lato"/>
                        <a:sym typeface="Lato"/>
                      </a:endParaRPr>
                    </a:p>
                  </a:txBody>
                  <a:tcPr marL="91425" marR="91425" marT="91425" marB="91425"/>
                </a:tc>
              </a:tr>
              <a:tr h="381000">
                <a:tc>
                  <a:txBody>
                    <a:bodyPr/>
                    <a:lstStyle/>
                    <a:p>
                      <a:pPr marL="0" lvl="0" indent="0">
                        <a:spcBef>
                          <a:spcPts val="0"/>
                        </a:spcBef>
                        <a:spcAft>
                          <a:spcPts val="0"/>
                        </a:spcAft>
                        <a:buNone/>
                      </a:pPr>
                      <a:endParaRPr>
                        <a:latin typeface="Lato"/>
                        <a:ea typeface="Lato"/>
                        <a:cs typeface="Lato"/>
                        <a:sym typeface="Lato"/>
                      </a:endParaRPr>
                    </a:p>
                    <a:p>
                      <a:pPr marL="0" lvl="0" indent="0">
                        <a:spcBef>
                          <a:spcPts val="0"/>
                        </a:spcBef>
                        <a:spcAft>
                          <a:spcPts val="0"/>
                        </a:spcAft>
                        <a:buNone/>
                      </a:pPr>
                      <a:endParaRPr>
                        <a:latin typeface="Lato"/>
                        <a:ea typeface="Lato"/>
                        <a:cs typeface="Lato"/>
                        <a:sym typeface="Lato"/>
                      </a:endParaRPr>
                    </a:p>
                    <a:p>
                      <a:pPr marL="0" lvl="0" indent="0">
                        <a:spcBef>
                          <a:spcPts val="0"/>
                        </a:spcBef>
                        <a:spcAft>
                          <a:spcPts val="0"/>
                        </a:spcAft>
                        <a:buNone/>
                      </a:pPr>
                      <a:endParaRPr>
                        <a:latin typeface="Lato"/>
                        <a:ea typeface="Lato"/>
                        <a:cs typeface="Lato"/>
                        <a:sym typeface="Lato"/>
                      </a:endParaRPr>
                    </a:p>
                    <a:p>
                      <a:pPr marL="0" lvl="0" indent="0">
                        <a:spcBef>
                          <a:spcPts val="0"/>
                        </a:spcBef>
                        <a:spcAft>
                          <a:spcPts val="0"/>
                        </a:spcAft>
                        <a:buNone/>
                      </a:pPr>
                      <a:endParaRPr>
                        <a:latin typeface="Lato"/>
                        <a:ea typeface="Lato"/>
                        <a:cs typeface="Lato"/>
                        <a:sym typeface="Lato"/>
                      </a:endParaRPr>
                    </a:p>
                    <a:p>
                      <a:pPr marL="0" lvl="0" indent="0">
                        <a:spcBef>
                          <a:spcPts val="0"/>
                        </a:spcBef>
                        <a:spcAft>
                          <a:spcPts val="0"/>
                        </a:spcAft>
                        <a:buNone/>
                      </a:pPr>
                      <a:endParaRPr>
                        <a:latin typeface="Lato"/>
                        <a:ea typeface="Lato"/>
                        <a:cs typeface="Lato"/>
                        <a:sym typeface="Lato"/>
                      </a:endParaRPr>
                    </a:p>
                    <a:p>
                      <a:pPr marL="0" lvl="0" indent="0">
                        <a:spcBef>
                          <a:spcPts val="0"/>
                        </a:spcBef>
                        <a:spcAft>
                          <a:spcPts val="0"/>
                        </a:spcAft>
                        <a:buNone/>
                      </a:pPr>
                      <a:endParaRPr>
                        <a:latin typeface="Lato"/>
                        <a:ea typeface="Lato"/>
                        <a:cs typeface="Lato"/>
                        <a:sym typeface="Lato"/>
                      </a:endParaRPr>
                    </a:p>
                    <a:p>
                      <a:pPr marL="0" lvl="0" indent="0" rtl="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spcBef>
                          <a:spcPts val="0"/>
                        </a:spcBef>
                        <a:spcAft>
                          <a:spcPts val="0"/>
                        </a:spcAft>
                        <a:buNone/>
                      </a:pPr>
                      <a:endParaRPr>
                        <a:latin typeface="Lato"/>
                        <a:ea typeface="Lato"/>
                        <a:cs typeface="Lato"/>
                        <a:sym typeface="Lato"/>
                      </a:endParaRPr>
                    </a:p>
                    <a:p>
                      <a:pPr marL="0" lvl="0" indent="0">
                        <a:spcBef>
                          <a:spcPts val="0"/>
                        </a:spcBef>
                        <a:spcAft>
                          <a:spcPts val="0"/>
                        </a:spcAft>
                        <a:buNone/>
                      </a:pPr>
                      <a:endParaRPr>
                        <a:latin typeface="Lato"/>
                        <a:ea typeface="Lato"/>
                        <a:cs typeface="Lato"/>
                        <a:sym typeface="Lato"/>
                      </a:endParaRPr>
                    </a:p>
                    <a:p>
                      <a:pPr marL="0" lvl="0" indent="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spcBef>
                          <a:spcPts val="0"/>
                        </a:spcBef>
                        <a:spcAft>
                          <a:spcPts val="0"/>
                        </a:spcAft>
                        <a:buNone/>
                      </a:pPr>
                      <a:endParaRPr>
                        <a:latin typeface="Lato"/>
                        <a:ea typeface="Lato"/>
                        <a:cs typeface="Lato"/>
                        <a:sym typeface="Lato"/>
                      </a:endParaRPr>
                    </a:p>
                  </a:txBody>
                  <a:tcPr marL="91425" marR="91425" marT="91425" marB="91425"/>
                </a:tc>
                <a:tc>
                  <a:txBody>
                    <a:bodyPr/>
                    <a:lstStyle/>
                    <a:p>
                      <a:pPr marL="0" lvl="0" indent="0">
                        <a:spcBef>
                          <a:spcPts val="0"/>
                        </a:spcBef>
                        <a:spcAft>
                          <a:spcPts val="0"/>
                        </a:spcAft>
                        <a:buNone/>
                      </a:pPr>
                      <a:endParaRPr>
                        <a:latin typeface="Lato"/>
                        <a:ea typeface="Lato"/>
                        <a:cs typeface="Lato"/>
                        <a:sym typeface="Lato"/>
                      </a:endParaRPr>
                    </a:p>
                  </a:txBody>
                  <a:tcPr marL="91425" marR="91425" marT="91425" marB="91425"/>
                </a:tc>
              </a:tr>
            </a:tbl>
          </a:graphicData>
        </a:graphic>
      </p:graphicFrame>
      <p:sp>
        <p:nvSpPr>
          <p:cNvPr id="434" name="Google Shape;434;p50"/>
          <p:cNvSpPr txBox="1"/>
          <p:nvPr/>
        </p:nvSpPr>
        <p:spPr>
          <a:xfrm>
            <a:off x="952500" y="1543350"/>
            <a:ext cx="2985900" cy="647400"/>
          </a:xfrm>
          <a:prstGeom prst="rect">
            <a:avLst/>
          </a:prstGeom>
          <a:noFill/>
          <a:ln>
            <a:noFill/>
          </a:ln>
        </p:spPr>
        <p:txBody>
          <a:bodyPr spcFirstLastPara="1" wrap="square" lIns="91425" tIns="91425" rIns="91425" bIns="91425" anchor="ctr" anchorCtr="0">
            <a:noAutofit/>
          </a:bodyPr>
          <a:lstStyle/>
          <a:p>
            <a:pPr marL="0" lvl="0" indent="0" rtl="0">
              <a:spcBef>
                <a:spcPts val="0"/>
              </a:spcBef>
              <a:spcAft>
                <a:spcPts val="0"/>
              </a:spcAft>
              <a:buNone/>
            </a:pPr>
            <a:r>
              <a:rPr lang="en" sz="2400">
                <a:solidFill>
                  <a:schemeClr val="dk1"/>
                </a:solidFill>
                <a:latin typeface="Lato"/>
                <a:ea typeface="Lato"/>
                <a:cs typeface="Lato"/>
                <a:sym typeface="Lato"/>
              </a:rPr>
              <a:t>Start with...</a:t>
            </a:r>
            <a:endParaRPr sz="2400">
              <a:solidFill>
                <a:schemeClr val="dk1"/>
              </a:solidFill>
              <a:latin typeface="Lato"/>
              <a:ea typeface="Lato"/>
              <a:cs typeface="Lato"/>
              <a:sym typeface="Lato"/>
            </a:endParaRPr>
          </a:p>
        </p:txBody>
      </p:sp>
      <p:pic>
        <p:nvPicPr>
          <p:cNvPr id="435" name="Google Shape;435;p50"/>
          <p:cNvPicPr preferRelativeResize="0"/>
          <p:nvPr/>
        </p:nvPicPr>
        <p:blipFill>
          <a:blip r:embed="rId3">
            <a:alphaModFix/>
          </a:blip>
          <a:stretch>
            <a:fillRect/>
          </a:stretch>
        </p:blipFill>
        <p:spPr>
          <a:xfrm>
            <a:off x="7139700" y="1256375"/>
            <a:ext cx="1051800" cy="1051800"/>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5"/>
        <p:cNvGrpSpPr/>
        <p:nvPr/>
      </p:nvGrpSpPr>
      <p:grpSpPr>
        <a:xfrm>
          <a:off x="0" y="0"/>
          <a:ext cx="0" cy="0"/>
          <a:chOff x="0" y="0"/>
          <a:chExt cx="0" cy="0"/>
        </a:xfrm>
      </p:grpSpPr>
      <p:pic>
        <p:nvPicPr>
          <p:cNvPr id="76" name="Google Shape;76;p15"/>
          <p:cNvPicPr preferRelativeResize="0"/>
          <p:nvPr/>
        </p:nvPicPr>
        <p:blipFill>
          <a:blip r:embed="rId3">
            <a:alphaModFix/>
          </a:blip>
          <a:stretch>
            <a:fillRect/>
          </a:stretch>
        </p:blipFill>
        <p:spPr>
          <a:xfrm>
            <a:off x="241425" y="1502400"/>
            <a:ext cx="6305648" cy="3066125"/>
          </a:xfrm>
          <a:prstGeom prst="rect">
            <a:avLst/>
          </a:prstGeom>
          <a:noFill/>
          <a:ln>
            <a:noFill/>
          </a:ln>
        </p:spPr>
      </p:pic>
      <p:pic>
        <p:nvPicPr>
          <p:cNvPr id="77" name="Google Shape;77;p15"/>
          <p:cNvPicPr preferRelativeResize="0"/>
          <p:nvPr/>
        </p:nvPicPr>
        <p:blipFill>
          <a:blip r:embed="rId4">
            <a:alphaModFix/>
          </a:blip>
          <a:stretch>
            <a:fillRect/>
          </a:stretch>
        </p:blipFill>
        <p:spPr>
          <a:xfrm>
            <a:off x="6608950" y="1319775"/>
            <a:ext cx="2168025" cy="3248749"/>
          </a:xfrm>
          <a:prstGeom prst="rect">
            <a:avLst/>
          </a:prstGeom>
          <a:noFill/>
          <a:ln>
            <a:noFill/>
          </a:ln>
        </p:spPr>
      </p:pic>
      <p:sp>
        <p:nvSpPr>
          <p:cNvPr id="78" name="Google Shape;78;p1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4</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B7C7DB"/>
        </a:solidFill>
        <a:effectLst/>
      </p:bgPr>
    </p:bg>
    <p:spTree>
      <p:nvGrpSpPr>
        <p:cNvPr id="1" name="Shape 439"/>
        <p:cNvGrpSpPr/>
        <p:nvPr/>
      </p:nvGrpSpPr>
      <p:grpSpPr>
        <a:xfrm>
          <a:off x="0" y="0"/>
          <a:ext cx="0" cy="0"/>
          <a:chOff x="0" y="0"/>
          <a:chExt cx="0" cy="0"/>
        </a:xfrm>
      </p:grpSpPr>
      <p:sp>
        <p:nvSpPr>
          <p:cNvPr id="440" name="Google Shape;440;p51"/>
          <p:cNvSpPr txBox="1">
            <a:spLocks noGrp="1"/>
          </p:cNvSpPr>
          <p:nvPr>
            <p:ph type="title"/>
          </p:nvPr>
        </p:nvSpPr>
        <p:spPr>
          <a:xfrm>
            <a:off x="283099" y="630225"/>
            <a:ext cx="8583000" cy="3835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a:solidFill>
                  <a:srgbClr val="FFFFFF"/>
                </a:solidFill>
              </a:rPr>
              <a:t>Session 4 - Scoping</a:t>
            </a:r>
            <a:endParaRPr>
              <a:solidFill>
                <a:srgbClr val="FFFFFF"/>
              </a:solidFill>
            </a:endParaRPr>
          </a:p>
        </p:txBody>
      </p:sp>
      <p:sp>
        <p:nvSpPr>
          <p:cNvPr id="441" name="Google Shape;441;p51"/>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40</a:t>
            </a:fld>
            <a:endParaRPr/>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45"/>
        <p:cNvGrpSpPr/>
        <p:nvPr/>
      </p:nvGrpSpPr>
      <p:grpSpPr>
        <a:xfrm>
          <a:off x="0" y="0"/>
          <a:ext cx="0" cy="0"/>
          <a:chOff x="0" y="0"/>
          <a:chExt cx="0" cy="0"/>
        </a:xfrm>
      </p:grpSpPr>
      <p:sp>
        <p:nvSpPr>
          <p:cNvPr id="446" name="Google Shape;446;p52"/>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Levers of sustainable change</a:t>
            </a:r>
            <a:endParaRPr/>
          </a:p>
        </p:txBody>
      </p:sp>
      <p:sp>
        <p:nvSpPr>
          <p:cNvPr id="447" name="Google Shape;447;p52"/>
          <p:cNvSpPr txBox="1">
            <a:spLocks noGrp="1"/>
          </p:cNvSpPr>
          <p:nvPr>
            <p:ph type="sldNum" idx="12"/>
          </p:nvPr>
        </p:nvSpPr>
        <p:spPr>
          <a:xfrm>
            <a:off x="3091962" y="444213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41</a:t>
            </a:fld>
            <a:endParaRPr/>
          </a:p>
        </p:txBody>
      </p:sp>
      <p:pic>
        <p:nvPicPr>
          <p:cNvPr id="448" name="Google Shape;448;p52"/>
          <p:cNvPicPr preferRelativeResize="0"/>
          <p:nvPr/>
        </p:nvPicPr>
        <p:blipFill>
          <a:blip r:embed="rId3">
            <a:alphaModFix/>
          </a:blip>
          <a:stretch>
            <a:fillRect/>
          </a:stretch>
        </p:blipFill>
        <p:spPr>
          <a:xfrm>
            <a:off x="1813200" y="1150900"/>
            <a:ext cx="5383424" cy="3787526"/>
          </a:xfrm>
          <a:prstGeom prst="rect">
            <a:avLst/>
          </a:prstGeom>
          <a:noFill/>
          <a:ln>
            <a:noFill/>
          </a:ln>
        </p:spPr>
      </p:pic>
      <p:sp>
        <p:nvSpPr>
          <p:cNvPr id="449" name="Google Shape;449;p52"/>
          <p:cNvSpPr/>
          <p:nvPr/>
        </p:nvSpPr>
        <p:spPr>
          <a:xfrm>
            <a:off x="1756950" y="3469025"/>
            <a:ext cx="5613300" cy="15456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cxnSp>
        <p:nvCxnSpPr>
          <p:cNvPr id="450" name="Google Shape;450;p52"/>
          <p:cNvCxnSpPr/>
          <p:nvPr/>
        </p:nvCxnSpPr>
        <p:spPr>
          <a:xfrm rot="10800000" flipH="1">
            <a:off x="1925875" y="3299900"/>
            <a:ext cx="5284500" cy="23400"/>
          </a:xfrm>
          <a:prstGeom prst="straightConnector1">
            <a:avLst/>
          </a:prstGeom>
          <a:noFill/>
          <a:ln w="28575" cap="flat" cmpd="sng">
            <a:solidFill>
              <a:schemeClr val="dk1"/>
            </a:solidFill>
            <a:prstDash val="solid"/>
            <a:round/>
            <a:headEnd type="triangle" w="med" len="med"/>
            <a:tailEnd type="triangle" w="med" len="med"/>
          </a:ln>
        </p:spPr>
      </p:cxnSp>
      <p:sp>
        <p:nvSpPr>
          <p:cNvPr id="451" name="Google Shape;451;p52"/>
          <p:cNvSpPr txBox="1"/>
          <p:nvPr/>
        </p:nvSpPr>
        <p:spPr>
          <a:xfrm>
            <a:off x="3004900" y="4544826"/>
            <a:ext cx="3000000" cy="393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1600"/>
              </a:spcAft>
              <a:buNone/>
            </a:pPr>
            <a:r>
              <a:rPr lang="en" sz="1800">
                <a:solidFill>
                  <a:schemeClr val="dk1"/>
                </a:solidFill>
                <a:latin typeface="Lato"/>
                <a:ea typeface="Lato"/>
                <a:cs typeface="Lato"/>
                <a:sym typeface="Lato"/>
              </a:rPr>
              <a:t>Everything is connected!</a:t>
            </a:r>
            <a:endParaRPr sz="1800">
              <a:solidFill>
                <a:schemeClr val="dk1"/>
              </a:solidFill>
              <a:latin typeface="Lato"/>
              <a:ea typeface="Lato"/>
              <a:cs typeface="Lato"/>
              <a:sym typeface="Lato"/>
            </a:endParaRPr>
          </a:p>
        </p:txBody>
      </p:sp>
      <p:sp>
        <p:nvSpPr>
          <p:cNvPr id="452" name="Google Shape;452;p52"/>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41</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56"/>
        <p:cNvGrpSpPr/>
        <p:nvPr/>
      </p:nvGrpSpPr>
      <p:grpSpPr>
        <a:xfrm>
          <a:off x="0" y="0"/>
          <a:ext cx="0" cy="0"/>
          <a:chOff x="0" y="0"/>
          <a:chExt cx="0" cy="0"/>
        </a:xfrm>
      </p:grpSpPr>
      <p:sp>
        <p:nvSpPr>
          <p:cNvPr id="457" name="Google Shape;457;p53"/>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t>Exercise: scoping a DT project</a:t>
            </a:r>
            <a:endParaRPr/>
          </a:p>
        </p:txBody>
      </p:sp>
      <p:sp>
        <p:nvSpPr>
          <p:cNvPr id="458" name="Google Shape;458;p53"/>
          <p:cNvSpPr txBox="1">
            <a:spLocks noGrp="1"/>
          </p:cNvSpPr>
          <p:nvPr>
            <p:ph type="sldNum" idx="12"/>
          </p:nvPr>
        </p:nvSpPr>
        <p:spPr>
          <a:xfrm>
            <a:off x="3091962" y="4442134"/>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42</a:t>
            </a:fld>
            <a:endParaRPr/>
          </a:p>
        </p:txBody>
      </p:sp>
      <p:pic>
        <p:nvPicPr>
          <p:cNvPr id="459" name="Google Shape;459;p53"/>
          <p:cNvPicPr preferRelativeResize="0"/>
          <p:nvPr/>
        </p:nvPicPr>
        <p:blipFill>
          <a:blip r:embed="rId3">
            <a:alphaModFix/>
          </a:blip>
          <a:stretch>
            <a:fillRect/>
          </a:stretch>
        </p:blipFill>
        <p:spPr>
          <a:xfrm>
            <a:off x="1229700" y="1150900"/>
            <a:ext cx="5383424" cy="3787526"/>
          </a:xfrm>
          <a:prstGeom prst="rect">
            <a:avLst/>
          </a:prstGeom>
          <a:noFill/>
          <a:ln>
            <a:noFill/>
          </a:ln>
        </p:spPr>
      </p:pic>
      <p:sp>
        <p:nvSpPr>
          <p:cNvPr id="460" name="Google Shape;460;p53"/>
          <p:cNvSpPr/>
          <p:nvPr/>
        </p:nvSpPr>
        <p:spPr>
          <a:xfrm>
            <a:off x="1114750" y="1978900"/>
            <a:ext cx="5613300" cy="1545600"/>
          </a:xfrm>
          <a:prstGeom prst="roundRect">
            <a:avLst>
              <a:gd name="adj" fmla="val 16667"/>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461" name="Google Shape;461;p53"/>
          <p:cNvPicPr preferRelativeResize="0"/>
          <p:nvPr/>
        </p:nvPicPr>
        <p:blipFill>
          <a:blip r:embed="rId4">
            <a:alphaModFix/>
          </a:blip>
          <a:stretch>
            <a:fillRect/>
          </a:stretch>
        </p:blipFill>
        <p:spPr>
          <a:xfrm>
            <a:off x="6877288" y="1051175"/>
            <a:ext cx="1460625" cy="1460625"/>
          </a:xfrm>
          <a:prstGeom prst="rect">
            <a:avLst/>
          </a:prstGeom>
          <a:noFill/>
          <a:ln>
            <a:noFill/>
          </a:ln>
        </p:spPr>
      </p:pic>
      <p:sp>
        <p:nvSpPr>
          <p:cNvPr id="462" name="Google Shape;462;p53"/>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42</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B7C7DB"/>
        </a:solidFill>
        <a:effectLst/>
      </p:bgPr>
    </p:bg>
    <p:spTree>
      <p:nvGrpSpPr>
        <p:cNvPr id="1" name="Shape 466"/>
        <p:cNvGrpSpPr/>
        <p:nvPr/>
      </p:nvGrpSpPr>
      <p:grpSpPr>
        <a:xfrm>
          <a:off x="0" y="0"/>
          <a:ext cx="0" cy="0"/>
          <a:chOff x="0" y="0"/>
          <a:chExt cx="0" cy="0"/>
        </a:xfrm>
      </p:grpSpPr>
      <p:sp>
        <p:nvSpPr>
          <p:cNvPr id="467" name="Google Shape;467;p54"/>
          <p:cNvSpPr txBox="1">
            <a:spLocks noGrp="1"/>
          </p:cNvSpPr>
          <p:nvPr>
            <p:ph type="title"/>
          </p:nvPr>
        </p:nvSpPr>
        <p:spPr>
          <a:xfrm>
            <a:off x="283103" y="630216"/>
            <a:ext cx="6244200" cy="3835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rgbClr val="000000"/>
              </a:buClr>
              <a:buSzPts val="1100"/>
              <a:buFont typeface="Arial"/>
              <a:buNone/>
            </a:pPr>
            <a:r>
              <a:rPr lang="en">
                <a:solidFill>
                  <a:srgbClr val="FFFFFF"/>
                </a:solidFill>
              </a:rPr>
              <a:t>Final Thoughts</a:t>
            </a:r>
            <a:endParaRPr>
              <a:solidFill>
                <a:srgbClr val="FFFFFF"/>
              </a:solidFill>
            </a:endParaRPr>
          </a:p>
        </p:txBody>
      </p:sp>
      <p:sp>
        <p:nvSpPr>
          <p:cNvPr id="468" name="Google Shape;468;p54"/>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43</a:t>
            </a:fld>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pic>
        <p:nvPicPr>
          <p:cNvPr id="473" name="Google Shape;473;p55" descr="http://www.capgemini-consulting.com/log-into-the-digital-economy-capgemini-consulting-and-mit-digital-transformation-global-research&#10;&#10;MIT's Principal Research Scientist, Andy McAfee, gives us food for thought in this Capgemini Consulting production.  Andy explains the origins of digital transformation, where it's come from, where it's going and how digital innovations are going to affect the digital business world from here on in." title="Digital Transformation -- We Haven't Seen Anything Yet">
            <a:hlinkClick r:id="rId3" action="ppaction://hlinkfile"/>
          </p:cNvPr>
          <p:cNvPicPr preferRelativeResize="0"/>
          <p:nvPr/>
        </p:nvPicPr>
        <p:blipFill>
          <a:blip r:embed="rId4">
            <a:alphaModFix/>
          </a:blip>
          <a:stretch>
            <a:fillRect/>
          </a:stretch>
        </p:blipFill>
        <p:spPr>
          <a:xfrm>
            <a:off x="2286000" y="857250"/>
            <a:ext cx="4572000" cy="3429000"/>
          </a:xfrm>
          <a:prstGeom prst="rect">
            <a:avLst/>
          </a:prstGeom>
          <a:noFill/>
          <a:ln>
            <a:noFill/>
          </a:ln>
        </p:spPr>
      </p:pic>
      <p:sp>
        <p:nvSpPr>
          <p:cNvPr id="474" name="Google Shape;474;p55"/>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44</a:t>
            </a:fld>
            <a:endParaRPr>
              <a:solidFill>
                <a:srgbClr val="000000"/>
              </a:solidFill>
            </a:endParaRPr>
          </a:p>
        </p:txBody>
      </p:sp>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78"/>
        <p:cNvGrpSpPr/>
        <p:nvPr/>
      </p:nvGrpSpPr>
      <p:grpSpPr>
        <a:xfrm>
          <a:off x="0" y="0"/>
          <a:ext cx="0" cy="0"/>
          <a:chOff x="0" y="0"/>
          <a:chExt cx="0" cy="0"/>
        </a:xfrm>
      </p:grpSpPr>
      <p:sp>
        <p:nvSpPr>
          <p:cNvPr id="479" name="Google Shape;479;p56"/>
          <p:cNvSpPr txBox="1">
            <a:spLocks noGrp="1"/>
          </p:cNvSpPr>
          <p:nvPr>
            <p:ph type="body" idx="4294967295"/>
          </p:nvPr>
        </p:nvSpPr>
        <p:spPr>
          <a:xfrm>
            <a:off x="365850" y="192650"/>
            <a:ext cx="6057600" cy="4758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solidFill>
                  <a:srgbClr val="222222"/>
                </a:solidFill>
                <a:highlight>
                  <a:srgbClr val="FFFFFF"/>
                </a:highlight>
              </a:rPr>
              <a:t>“...the prospect of launching a sexy technology-based business is tantalizing. The allure of digital can become all-consuming, causing executives to pay too much attention to the new and not enough to the old. Sears’ investments in analytics were not a bad idea, but the company’s facilities and service needed investment more.”</a:t>
            </a:r>
            <a:endParaRPr>
              <a:solidFill>
                <a:srgbClr val="222222"/>
              </a:solidFill>
              <a:highlight>
                <a:srgbClr val="FFFFFF"/>
              </a:highlight>
            </a:endParaRPr>
          </a:p>
          <a:p>
            <a:pPr marL="0" lvl="0" indent="0" rtl="0">
              <a:spcBef>
                <a:spcPts val="1600"/>
              </a:spcBef>
              <a:spcAft>
                <a:spcPts val="0"/>
              </a:spcAft>
              <a:buNone/>
            </a:pPr>
            <a:endParaRPr>
              <a:solidFill>
                <a:srgbClr val="222222"/>
              </a:solidFill>
              <a:highlight>
                <a:srgbClr val="FFFFFF"/>
              </a:highlight>
            </a:endParaRPr>
          </a:p>
          <a:p>
            <a:pPr marL="0" lvl="0" indent="0" rtl="0">
              <a:spcBef>
                <a:spcPts val="1600"/>
              </a:spcBef>
              <a:spcAft>
                <a:spcPts val="1600"/>
              </a:spcAft>
              <a:buNone/>
            </a:pPr>
            <a:r>
              <a:rPr lang="en" i="1"/>
              <a:t>Why So Many High-Profile Digital Transformations Fail</a:t>
            </a:r>
            <a:br>
              <a:rPr lang="en" i="1"/>
            </a:br>
            <a:r>
              <a:rPr lang="en" i="1"/>
              <a:t>Harvard Business Review</a:t>
            </a:r>
            <a:br>
              <a:rPr lang="en" i="1"/>
            </a:br>
            <a:r>
              <a:rPr lang="en" sz="1200" i="1" u="sng">
                <a:solidFill>
                  <a:schemeClr val="hlink"/>
                </a:solidFill>
                <a:hlinkClick r:id="rId3"/>
              </a:rPr>
              <a:t>https://hbr.org/2018/03/why-so-many-high-profile-digital-transformations-fail</a:t>
            </a:r>
            <a:r>
              <a:rPr lang="en" sz="1200" i="1"/>
              <a:t> </a:t>
            </a:r>
            <a:endParaRPr sz="1200" i="1"/>
          </a:p>
        </p:txBody>
      </p:sp>
      <p:sp>
        <p:nvSpPr>
          <p:cNvPr id="480" name="Google Shape;480;p56"/>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solidFill>
                  <a:srgbClr val="000000"/>
                </a:solidFill>
              </a:rPr>
              <a:t>45</a:t>
            </a:fld>
            <a:endParaRPr>
              <a:solidFill>
                <a:srgbClr val="000000"/>
              </a:solidFill>
            </a:endParaRPr>
          </a:p>
        </p:txBody>
      </p:sp>
      <p:pic>
        <p:nvPicPr>
          <p:cNvPr id="481" name="Google Shape;481;p56"/>
          <p:cNvPicPr preferRelativeResize="0"/>
          <p:nvPr/>
        </p:nvPicPr>
        <p:blipFill>
          <a:blip r:embed="rId4">
            <a:alphaModFix/>
          </a:blip>
          <a:stretch>
            <a:fillRect/>
          </a:stretch>
        </p:blipFill>
        <p:spPr>
          <a:xfrm>
            <a:off x="6606825" y="459750"/>
            <a:ext cx="1891174" cy="12450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7"/>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Books</a:t>
            </a:r>
            <a:endParaRPr/>
          </a:p>
        </p:txBody>
      </p:sp>
      <p:sp>
        <p:nvSpPr>
          <p:cNvPr id="487" name="Google Shape;487;p57"/>
          <p:cNvSpPr txBox="1">
            <a:spLocks noGrp="1"/>
          </p:cNvSpPr>
          <p:nvPr>
            <p:ph type="body" idx="1"/>
          </p:nvPr>
        </p:nvSpPr>
        <p:spPr>
          <a:xfrm>
            <a:off x="303300" y="1578359"/>
            <a:ext cx="5006022" cy="311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Klaus Schwab </a:t>
            </a:r>
            <a:r>
              <a:rPr lang="en" i="1" dirty="0"/>
              <a:t>The Fourth Industrial Revolution</a:t>
            </a:r>
            <a:r>
              <a:rPr lang="en" dirty="0"/>
              <a:t> (New York: Crown, 2017)</a:t>
            </a:r>
            <a:endParaRPr dirty="0"/>
          </a:p>
          <a:p>
            <a:pPr marL="0" lvl="0" indent="0" rtl="0">
              <a:spcBef>
                <a:spcPts val="1600"/>
              </a:spcBef>
              <a:spcAft>
                <a:spcPts val="0"/>
              </a:spcAft>
              <a:buNone/>
            </a:pPr>
            <a:r>
              <a:rPr lang="en" dirty="0"/>
              <a:t>Jeff Gotthelf, Josh Seiden </a:t>
            </a:r>
            <a:r>
              <a:rPr lang="en" i="1" dirty="0"/>
              <a:t>Sense and Respond: How Successful Organizations Listen to Customers and Create New Products Continuously</a:t>
            </a:r>
            <a:r>
              <a:rPr lang="en" dirty="0"/>
              <a:t> (Cambridge, MA: HBR Press, 2017)</a:t>
            </a:r>
            <a:endParaRPr dirty="0"/>
          </a:p>
          <a:p>
            <a:pPr marL="0" lvl="0" indent="0" rtl="0">
              <a:spcBef>
                <a:spcPts val="1600"/>
              </a:spcBef>
              <a:spcAft>
                <a:spcPts val="0"/>
              </a:spcAft>
              <a:buNone/>
            </a:pPr>
            <a:r>
              <a:rPr lang="en" dirty="0"/>
              <a:t>Sunil Mundra </a:t>
            </a:r>
            <a:r>
              <a:rPr lang="en" i="1" dirty="0"/>
              <a:t>Enterprise Agility: Being Agile in a Changing World</a:t>
            </a:r>
            <a:r>
              <a:rPr lang="en" dirty="0"/>
              <a:t> (Birmingham: Packt, 2018)</a:t>
            </a:r>
            <a:endParaRPr dirty="0"/>
          </a:p>
          <a:p>
            <a:pPr marL="0" lvl="0" indent="0" rtl="0">
              <a:spcBef>
                <a:spcPts val="1600"/>
              </a:spcBef>
              <a:spcAft>
                <a:spcPts val="0"/>
              </a:spcAft>
              <a:buNone/>
            </a:pPr>
            <a:endParaRPr dirty="0"/>
          </a:p>
          <a:p>
            <a:pPr marL="0" lvl="0" indent="0" rtl="0">
              <a:spcBef>
                <a:spcPts val="1600"/>
              </a:spcBef>
              <a:spcAft>
                <a:spcPts val="1600"/>
              </a:spcAft>
              <a:buNone/>
            </a:pPr>
            <a:endParaRPr dirty="0"/>
          </a:p>
        </p:txBody>
      </p:sp>
      <p:sp>
        <p:nvSpPr>
          <p:cNvPr id="488" name="Google Shape;488;p57"/>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46</a:t>
            </a:fld>
            <a:endParaRPr/>
          </a:p>
        </p:txBody>
      </p:sp>
      <p:pic>
        <p:nvPicPr>
          <p:cNvPr id="489" name="Google Shape;489;p57"/>
          <p:cNvPicPr preferRelativeResize="0"/>
          <p:nvPr/>
        </p:nvPicPr>
        <p:blipFill>
          <a:blip r:embed="rId3">
            <a:alphaModFix/>
          </a:blip>
          <a:stretch>
            <a:fillRect/>
          </a:stretch>
        </p:blipFill>
        <p:spPr>
          <a:xfrm>
            <a:off x="5852950" y="497750"/>
            <a:ext cx="1367450" cy="2049097"/>
          </a:xfrm>
          <a:prstGeom prst="rect">
            <a:avLst/>
          </a:prstGeom>
          <a:noFill/>
          <a:ln>
            <a:noFill/>
          </a:ln>
          <a:effectLst>
            <a:outerShdw blurRad="57150" dist="19050" dir="5400000" algn="bl" rotWithShape="0">
              <a:srgbClr val="000000">
                <a:alpha val="50000"/>
              </a:srgbClr>
            </a:outerShdw>
          </a:effectLst>
        </p:spPr>
      </p:pic>
      <p:pic>
        <p:nvPicPr>
          <p:cNvPr id="490" name="Google Shape;490;p57"/>
          <p:cNvPicPr preferRelativeResize="0"/>
          <p:nvPr/>
        </p:nvPicPr>
        <p:blipFill>
          <a:blip r:embed="rId4">
            <a:alphaModFix/>
          </a:blip>
          <a:stretch>
            <a:fillRect/>
          </a:stretch>
        </p:blipFill>
        <p:spPr>
          <a:xfrm>
            <a:off x="5852950" y="2905925"/>
            <a:ext cx="1367451" cy="2069188"/>
          </a:xfrm>
          <a:prstGeom prst="rect">
            <a:avLst/>
          </a:prstGeom>
          <a:noFill/>
          <a:ln>
            <a:noFill/>
          </a:ln>
          <a:effectLst>
            <a:outerShdw blurRad="57150" dist="19050" dir="5400000" algn="bl" rotWithShape="0">
              <a:srgbClr val="000000">
                <a:alpha val="50000"/>
              </a:srgbClr>
            </a:outerShdw>
          </a:effectLst>
        </p:spPr>
      </p:pic>
      <p:pic>
        <p:nvPicPr>
          <p:cNvPr id="491" name="Google Shape;491;p57"/>
          <p:cNvPicPr preferRelativeResize="0"/>
          <p:nvPr/>
        </p:nvPicPr>
        <p:blipFill>
          <a:blip r:embed="rId5">
            <a:alphaModFix/>
          </a:blip>
          <a:stretch>
            <a:fillRect/>
          </a:stretch>
        </p:blipFill>
        <p:spPr>
          <a:xfrm>
            <a:off x="7435350" y="2030987"/>
            <a:ext cx="1367450" cy="2042146"/>
          </a:xfrm>
          <a:prstGeom prst="rect">
            <a:avLst/>
          </a:prstGeom>
          <a:noFill/>
          <a:ln>
            <a:noFill/>
          </a:ln>
          <a:effectLst>
            <a:outerShdw blurRad="57150" dist="19050" dir="5400000" algn="bl" rotWithShape="0">
              <a:srgbClr val="000000">
                <a:alpha val="50000"/>
              </a:srgbClr>
            </a:outerShdw>
          </a:effec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96" name="Google Shape;496;p5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Papers and Reports</a:t>
            </a:r>
            <a:endParaRPr dirty="0"/>
          </a:p>
        </p:txBody>
      </p:sp>
      <p:sp>
        <p:nvSpPr>
          <p:cNvPr id="497" name="Google Shape;497;p58"/>
          <p:cNvSpPr txBox="1">
            <a:spLocks noGrp="1"/>
          </p:cNvSpPr>
          <p:nvPr>
            <p:ph type="body" idx="1"/>
          </p:nvPr>
        </p:nvSpPr>
        <p:spPr>
          <a:xfrm>
            <a:off x="356175" y="1678600"/>
            <a:ext cx="4799100" cy="311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dirty="0"/>
              <a:t>Thomas Davenport and George Westerman ‘Why so many high profile digital transformations fail’ </a:t>
            </a:r>
            <a:r>
              <a:rPr lang="en" i="1" dirty="0"/>
              <a:t>Harvard Business Review</a:t>
            </a:r>
            <a:r>
              <a:rPr lang="en" dirty="0"/>
              <a:t> March 2018</a:t>
            </a:r>
            <a:endParaRPr dirty="0"/>
          </a:p>
          <a:p>
            <a:pPr marL="0" lvl="0" indent="0" rtl="0">
              <a:spcBef>
                <a:spcPts val="1600"/>
              </a:spcBef>
              <a:spcAft>
                <a:spcPts val="0"/>
              </a:spcAft>
              <a:buNone/>
            </a:pPr>
            <a:r>
              <a:rPr lang="en" dirty="0"/>
              <a:t>Chris Argyris ‘Double-loop learning in organizations’ </a:t>
            </a:r>
            <a:r>
              <a:rPr lang="en" i="1" dirty="0"/>
              <a:t>Harvard Business Review</a:t>
            </a:r>
            <a:r>
              <a:rPr lang="en" dirty="0"/>
              <a:t> September 1977</a:t>
            </a:r>
            <a:endParaRPr dirty="0"/>
          </a:p>
          <a:p>
            <a:pPr marL="0" lvl="0" indent="0" rtl="0">
              <a:spcBef>
                <a:spcPts val="1600"/>
              </a:spcBef>
              <a:spcAft>
                <a:spcPts val="0"/>
              </a:spcAft>
              <a:buNone/>
            </a:pPr>
            <a:r>
              <a:rPr lang="en" dirty="0"/>
              <a:t>Michael Wade et al.  ‘Orchestrating digital business transformation’ IMD June 2017</a:t>
            </a:r>
            <a:endParaRPr dirty="0"/>
          </a:p>
          <a:p>
            <a:pPr marL="0" lvl="0" indent="0" rtl="0">
              <a:spcBef>
                <a:spcPts val="1600"/>
              </a:spcBef>
              <a:spcAft>
                <a:spcPts val="0"/>
              </a:spcAft>
              <a:buNone/>
            </a:pPr>
            <a:endParaRPr dirty="0"/>
          </a:p>
          <a:p>
            <a:pPr marL="0" lvl="0" indent="0" rtl="0">
              <a:spcBef>
                <a:spcPts val="1600"/>
              </a:spcBef>
              <a:spcAft>
                <a:spcPts val="1600"/>
              </a:spcAft>
              <a:buNone/>
            </a:pPr>
            <a:endParaRPr dirty="0"/>
          </a:p>
        </p:txBody>
      </p:sp>
      <p:sp>
        <p:nvSpPr>
          <p:cNvPr id="498" name="Google Shape;498;p5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fld id="{00000000-1234-1234-1234-123412341234}" type="slidenum">
              <a:rPr lang="en"/>
              <a:t>47</a:t>
            </a:fld>
            <a:endParaRPr/>
          </a:p>
        </p:txBody>
      </p:sp>
      <p:sp>
        <p:nvSpPr>
          <p:cNvPr id="499" name="Google Shape;499;p58"/>
          <p:cNvSpPr txBox="1"/>
          <p:nvPr/>
        </p:nvSpPr>
        <p:spPr>
          <a:xfrm>
            <a:off x="5155275" y="3628625"/>
            <a:ext cx="3546600" cy="1374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Clr>
                <a:schemeClr val="dk2"/>
              </a:buClr>
              <a:buSzPts val="1100"/>
              <a:buFont typeface="Arial"/>
              <a:buNone/>
            </a:pPr>
            <a:r>
              <a:rPr lang="en" sz="1100" u="sng">
                <a:solidFill>
                  <a:schemeClr val="hlink"/>
                </a:solidFill>
                <a:hlinkClick r:id="rId3"/>
              </a:rPr>
              <a:t>https://hbr.org/2018/03/why-so-many-high-profile-digital-transformations-fail</a:t>
            </a:r>
            <a:endParaRPr sz="1100">
              <a:solidFill>
                <a:schemeClr val="dk2"/>
              </a:solidFill>
            </a:endParaRPr>
          </a:p>
          <a:p>
            <a:pPr marL="0" lvl="0" indent="0">
              <a:spcBef>
                <a:spcPts val="0"/>
              </a:spcBef>
              <a:spcAft>
                <a:spcPts val="0"/>
              </a:spcAft>
              <a:buClr>
                <a:schemeClr val="dk2"/>
              </a:buClr>
              <a:buSzPts val="1100"/>
              <a:buFont typeface="Arial"/>
              <a:buNone/>
            </a:pPr>
            <a:endParaRPr sz="1100">
              <a:solidFill>
                <a:schemeClr val="dk2"/>
              </a:solidFill>
            </a:endParaRPr>
          </a:p>
          <a:p>
            <a:pPr marL="0" lvl="0" indent="0">
              <a:spcBef>
                <a:spcPts val="0"/>
              </a:spcBef>
              <a:spcAft>
                <a:spcPts val="0"/>
              </a:spcAft>
              <a:buClr>
                <a:schemeClr val="dk2"/>
              </a:buClr>
              <a:buSzPts val="1100"/>
              <a:buFont typeface="Arial"/>
              <a:buNone/>
            </a:pPr>
            <a:r>
              <a:rPr lang="en" sz="1100" u="sng">
                <a:solidFill>
                  <a:schemeClr val="hlink"/>
                </a:solidFill>
                <a:hlinkClick r:id="rId4"/>
              </a:rPr>
              <a:t>https://hbr.org/1977/09/double-loop-learning-in-organizations</a:t>
            </a:r>
            <a:endParaRPr sz="1100">
              <a:solidFill>
                <a:schemeClr val="dk2"/>
              </a:solidFill>
            </a:endParaRPr>
          </a:p>
          <a:p>
            <a:pPr marL="0" lvl="0" indent="0">
              <a:spcBef>
                <a:spcPts val="0"/>
              </a:spcBef>
              <a:spcAft>
                <a:spcPts val="0"/>
              </a:spcAft>
              <a:buClr>
                <a:schemeClr val="dk2"/>
              </a:buClr>
              <a:buSzPts val="1100"/>
              <a:buFont typeface="Arial"/>
              <a:buNone/>
            </a:pPr>
            <a:endParaRPr sz="1100">
              <a:solidFill>
                <a:schemeClr val="dk2"/>
              </a:solidFill>
            </a:endParaRPr>
          </a:p>
          <a:p>
            <a:pPr marL="0" lvl="0" indent="0">
              <a:spcBef>
                <a:spcPts val="0"/>
              </a:spcBef>
              <a:spcAft>
                <a:spcPts val="0"/>
              </a:spcAft>
              <a:buClr>
                <a:schemeClr val="dk2"/>
              </a:buClr>
              <a:buSzPts val="1100"/>
              <a:buFont typeface="Arial"/>
              <a:buNone/>
            </a:pPr>
            <a:r>
              <a:rPr lang="en" sz="1100" u="sng">
                <a:solidFill>
                  <a:schemeClr val="hlink"/>
                </a:solidFill>
                <a:hlinkClick r:id="rId5"/>
              </a:rPr>
              <a:t>https://www.imd.org/dbt/insights/digital-orchestra/</a:t>
            </a:r>
            <a:endParaRPr sz="1100">
              <a:solidFill>
                <a:schemeClr val="dk2"/>
              </a:solidFill>
            </a:endParaRPr>
          </a:p>
          <a:p>
            <a:pPr marL="0" lvl="0" indent="0">
              <a:spcBef>
                <a:spcPts val="0"/>
              </a:spcBef>
              <a:spcAft>
                <a:spcPts val="0"/>
              </a:spcAft>
              <a:buClr>
                <a:schemeClr val="dk2"/>
              </a:buClr>
              <a:buSzPts val="1100"/>
              <a:buFont typeface="Arial"/>
              <a:buNone/>
            </a:pPr>
            <a:endParaRPr sz="1100">
              <a:solidFill>
                <a:schemeClr val="dk2"/>
              </a:solidFill>
            </a:endParaRPr>
          </a:p>
          <a:p>
            <a:pPr marL="0" lvl="0" indent="0">
              <a:spcBef>
                <a:spcPts val="0"/>
              </a:spcBef>
              <a:spcAft>
                <a:spcPts val="0"/>
              </a:spcAft>
              <a:buClr>
                <a:schemeClr val="dk2"/>
              </a:buClr>
              <a:buSzPts val="1100"/>
              <a:buFont typeface="Arial"/>
              <a:buNone/>
            </a:pPr>
            <a:endParaRPr sz="1100">
              <a:solidFill>
                <a:schemeClr val="dk2"/>
              </a:solidFill>
            </a:endParaRPr>
          </a:p>
          <a:p>
            <a:pPr marL="0" lvl="0" indent="0">
              <a:spcBef>
                <a:spcPts val="0"/>
              </a:spcBef>
              <a:spcAft>
                <a:spcPts val="0"/>
              </a:spcAft>
              <a:buNone/>
            </a:pPr>
            <a:endParaRPr/>
          </a:p>
        </p:txBody>
      </p:sp>
      <p:pic>
        <p:nvPicPr>
          <p:cNvPr id="500" name="Google Shape;500;p58"/>
          <p:cNvPicPr preferRelativeResize="0"/>
          <p:nvPr/>
        </p:nvPicPr>
        <p:blipFill>
          <a:blip r:embed="rId6">
            <a:alphaModFix/>
          </a:blip>
          <a:stretch>
            <a:fillRect/>
          </a:stretch>
        </p:blipFill>
        <p:spPr>
          <a:xfrm>
            <a:off x="5307675" y="1203575"/>
            <a:ext cx="951425" cy="1102650"/>
          </a:xfrm>
          <a:prstGeom prst="rect">
            <a:avLst/>
          </a:prstGeom>
          <a:noFill/>
          <a:ln>
            <a:noFill/>
          </a:ln>
        </p:spPr>
      </p:pic>
      <p:pic>
        <p:nvPicPr>
          <p:cNvPr id="501" name="Google Shape;501;p58"/>
          <p:cNvPicPr preferRelativeResize="0"/>
          <p:nvPr/>
        </p:nvPicPr>
        <p:blipFill>
          <a:blip r:embed="rId7">
            <a:alphaModFix/>
          </a:blip>
          <a:stretch>
            <a:fillRect/>
          </a:stretch>
        </p:blipFill>
        <p:spPr>
          <a:xfrm>
            <a:off x="6496817" y="1203575"/>
            <a:ext cx="863509" cy="1102650"/>
          </a:xfrm>
          <a:prstGeom prst="rect">
            <a:avLst/>
          </a:prstGeom>
          <a:noFill/>
          <a:ln>
            <a:noFill/>
          </a:ln>
        </p:spPr>
      </p:pic>
      <p:pic>
        <p:nvPicPr>
          <p:cNvPr id="502" name="Google Shape;502;p58"/>
          <p:cNvPicPr preferRelativeResize="0"/>
          <p:nvPr/>
        </p:nvPicPr>
        <p:blipFill>
          <a:blip r:embed="rId8">
            <a:alphaModFix/>
          </a:blip>
          <a:stretch>
            <a:fillRect/>
          </a:stretch>
        </p:blipFill>
        <p:spPr>
          <a:xfrm>
            <a:off x="5274675" y="2458625"/>
            <a:ext cx="1017425" cy="1162775"/>
          </a:xfrm>
          <a:prstGeom prst="rect">
            <a:avLst/>
          </a:prstGeom>
          <a:noFill/>
          <a:ln>
            <a:noFill/>
          </a:ln>
        </p:spPr>
      </p:pic>
      <p:pic>
        <p:nvPicPr>
          <p:cNvPr id="503" name="Google Shape;503;p58"/>
          <p:cNvPicPr preferRelativeResize="0"/>
          <p:nvPr/>
        </p:nvPicPr>
        <p:blipFill>
          <a:blip r:embed="rId9">
            <a:alphaModFix/>
          </a:blip>
          <a:stretch>
            <a:fillRect/>
          </a:stretch>
        </p:blipFill>
        <p:spPr>
          <a:xfrm>
            <a:off x="6496825" y="2458618"/>
            <a:ext cx="1017425" cy="1152607"/>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508" name="Google Shape;508;p59"/>
          <p:cNvSpPr txBox="1">
            <a:spLocks noGrp="1"/>
          </p:cNvSpPr>
          <p:nvPr>
            <p:ph type="ctrTitle"/>
          </p:nvPr>
        </p:nvSpPr>
        <p:spPr>
          <a:xfrm>
            <a:off x="2371725" y="630225"/>
            <a:ext cx="6331500" cy="15420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3600"/>
              <a:t>Thank You</a:t>
            </a:r>
            <a:endParaRPr sz="3600"/>
          </a:p>
        </p:txBody>
      </p:sp>
      <p:sp>
        <p:nvSpPr>
          <p:cNvPr id="509" name="Google Shape;509;p59"/>
          <p:cNvSpPr txBox="1">
            <a:spLocks noGrp="1"/>
          </p:cNvSpPr>
          <p:nvPr>
            <p:ph type="subTitle" idx="1"/>
          </p:nvPr>
        </p:nvSpPr>
        <p:spPr>
          <a:xfrm>
            <a:off x="2371725" y="2532950"/>
            <a:ext cx="4650300" cy="1037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chemeClr val="dk1"/>
                </a:solidFill>
              </a:rPr>
              <a:t>Maish Nichani, </a:t>
            </a:r>
            <a:r>
              <a:rPr lang="en" u="sng">
                <a:solidFill>
                  <a:srgbClr val="666666"/>
                </a:solidFill>
                <a:hlinkClick r:id="rId3"/>
              </a:rPr>
              <a:t>maish@pebbleroad.com</a:t>
            </a:r>
            <a:endParaRPr>
              <a:solidFill>
                <a:srgbClr val="666666"/>
              </a:solidFill>
            </a:endParaRPr>
          </a:p>
          <a:p>
            <a:pPr marL="0" lvl="0" indent="0">
              <a:spcBef>
                <a:spcPts val="1600"/>
              </a:spcBef>
              <a:spcAft>
                <a:spcPts val="0"/>
              </a:spcAft>
              <a:buNone/>
            </a:pPr>
            <a:r>
              <a:rPr lang="en"/>
              <a:t>Patrick Lambe, </a:t>
            </a:r>
            <a:r>
              <a:rPr lang="en" u="sng">
                <a:solidFill>
                  <a:srgbClr val="666666"/>
                </a:solidFill>
                <a:hlinkClick r:id="rId4"/>
              </a:rPr>
              <a:t>plambe@straitsknowledge.com</a:t>
            </a:r>
            <a:endParaRPr>
              <a:solidFill>
                <a:srgbClr val="666666"/>
              </a:solidFill>
            </a:endParaRPr>
          </a:p>
          <a:p>
            <a:pPr marL="0" lvl="0" indent="0">
              <a:spcBef>
                <a:spcPts val="1600"/>
              </a:spcBef>
              <a:spcAft>
                <a:spcPts val="0"/>
              </a:spcAft>
              <a:buNone/>
            </a:pPr>
            <a:endParaRPr>
              <a:solidFill>
                <a:srgbClr val="666666"/>
              </a:solidFill>
            </a:endParaRPr>
          </a:p>
          <a:p>
            <a:pPr marL="0" lvl="0" indent="0" rtl="0">
              <a:spcBef>
                <a:spcPts val="1600"/>
              </a:spcBef>
              <a:spcAft>
                <a:spcPts val="1600"/>
              </a:spcAft>
              <a:buNone/>
            </a:pPr>
            <a:endParaRPr>
              <a:solidFill>
                <a:schemeClr val="dk1"/>
              </a:solidFill>
            </a:endParaRPr>
          </a:p>
        </p:txBody>
      </p:sp>
      <p:pic>
        <p:nvPicPr>
          <p:cNvPr id="510" name="Google Shape;510;p59"/>
          <p:cNvPicPr preferRelativeResize="0"/>
          <p:nvPr/>
        </p:nvPicPr>
        <p:blipFill>
          <a:blip r:embed="rId5">
            <a:alphaModFix/>
          </a:blip>
          <a:stretch>
            <a:fillRect/>
          </a:stretch>
        </p:blipFill>
        <p:spPr>
          <a:xfrm>
            <a:off x="6396321" y="3931375"/>
            <a:ext cx="2250929" cy="518400"/>
          </a:xfrm>
          <a:prstGeom prst="rect">
            <a:avLst/>
          </a:prstGeom>
          <a:noFill/>
          <a:ln>
            <a:noFill/>
          </a:ln>
        </p:spPr>
      </p:pic>
      <p:sp>
        <p:nvSpPr>
          <p:cNvPr id="511" name="Google Shape;511;p5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48</a:t>
            </a:fld>
            <a:endParaRPr/>
          </a:p>
        </p:txBody>
      </p:sp>
      <p:pic>
        <p:nvPicPr>
          <p:cNvPr id="512" name="Google Shape;512;p59"/>
          <p:cNvPicPr preferRelativeResize="0"/>
          <p:nvPr/>
        </p:nvPicPr>
        <p:blipFill>
          <a:blip r:embed="rId6">
            <a:alphaModFix/>
          </a:blip>
          <a:stretch>
            <a:fillRect/>
          </a:stretch>
        </p:blipFill>
        <p:spPr>
          <a:xfrm>
            <a:off x="338667" y="3618087"/>
            <a:ext cx="1044221" cy="986544"/>
          </a:xfrm>
          <a:prstGeom prst="rect">
            <a:avLst/>
          </a:prstGeom>
          <a:noFill/>
          <a:ln>
            <a:noFill/>
          </a:ln>
        </p:spPr>
      </p:pic>
      <p:sp>
        <p:nvSpPr>
          <p:cNvPr id="513" name="Google Shape;513;p59"/>
          <p:cNvSpPr txBox="1"/>
          <p:nvPr/>
        </p:nvSpPr>
        <p:spPr>
          <a:xfrm>
            <a:off x="56444" y="4468362"/>
            <a:ext cx="16392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2"/>
              </a:buClr>
              <a:buSzPts val="1100"/>
              <a:buFont typeface="Arial"/>
              <a:buNone/>
            </a:pPr>
            <a:r>
              <a:rPr lang="en" dirty="0">
                <a:solidFill>
                  <a:srgbClr val="666666"/>
                </a:solidFill>
                <a:latin typeface="Lato"/>
                <a:ea typeface="Lato"/>
                <a:cs typeface="Lato"/>
                <a:sym typeface="Lato"/>
              </a:rPr>
              <a:t>www.iskosg.org</a:t>
            </a:r>
            <a:endParaRPr dirty="0"/>
          </a:p>
        </p:txBody>
      </p:sp>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sp>
        <p:nvSpPr>
          <p:cNvPr id="4" name="Rectangle 3"/>
          <p:cNvSpPr/>
          <p:nvPr/>
        </p:nvSpPr>
        <p:spPr>
          <a:xfrm>
            <a:off x="451555" y="1393311"/>
            <a:ext cx="7789333" cy="2205022"/>
          </a:xfrm>
          <a:prstGeom prst="rect">
            <a:avLst/>
          </a:prstGeom>
          <a:noFill/>
          <a:ln>
            <a:noFill/>
          </a:ln>
        </p:spPr>
        <p:txBody>
          <a:bodyPr spcFirstLastPara="1" wrap="square" lIns="91425" tIns="91425" rIns="91425" bIns="91425" anchor="t" anchorCtr="0">
            <a:noAutofit/>
          </a:bodyPr>
          <a:lstStyle/>
          <a:p>
            <a:pPr>
              <a:lnSpc>
                <a:spcPct val="115000"/>
              </a:lnSpc>
              <a:spcAft>
                <a:spcPts val="1200"/>
              </a:spcAft>
              <a:buClr>
                <a:srgbClr val="434342"/>
              </a:buClr>
              <a:buSzPts val="1800"/>
              <a:buFont typeface="Lato"/>
              <a:buNone/>
            </a:pPr>
            <a:r>
              <a:rPr lang="en-US" sz="1800" b="1" dirty="0">
                <a:solidFill>
                  <a:srgbClr val="434342"/>
                </a:solidFill>
                <a:latin typeface="Lato"/>
                <a:ea typeface="Lato"/>
                <a:cs typeface="Lato"/>
                <a:sym typeface="Lato"/>
              </a:rPr>
              <a:t>17 August</a:t>
            </a:r>
            <a:r>
              <a:rPr lang="en-US" sz="1800" dirty="0">
                <a:solidFill>
                  <a:srgbClr val="434342"/>
                </a:solidFill>
                <a:latin typeface="Lato"/>
                <a:ea typeface="Lato"/>
                <a:cs typeface="Lato"/>
                <a:sym typeface="Lato"/>
              </a:rPr>
              <a:t>: Pitching the Business Case for KM to Senior Leadership - Nick Milton, </a:t>
            </a:r>
            <a:r>
              <a:rPr lang="en-US" sz="1800" dirty="0" err="1">
                <a:solidFill>
                  <a:srgbClr val="434342"/>
                </a:solidFill>
                <a:latin typeface="Lato"/>
                <a:ea typeface="Lato"/>
                <a:cs typeface="Lato"/>
                <a:sym typeface="Lato"/>
              </a:rPr>
              <a:t>Kan</a:t>
            </a:r>
            <a:r>
              <a:rPr lang="en-US" sz="1800" dirty="0">
                <a:solidFill>
                  <a:srgbClr val="434342"/>
                </a:solidFill>
                <a:latin typeface="Lato"/>
                <a:ea typeface="Lato"/>
                <a:cs typeface="Lato"/>
                <a:sym typeface="Lato"/>
              </a:rPr>
              <a:t> </a:t>
            </a:r>
            <a:r>
              <a:rPr lang="en-US" sz="1800" dirty="0" err="1">
                <a:solidFill>
                  <a:srgbClr val="434342"/>
                </a:solidFill>
                <a:latin typeface="Lato"/>
                <a:ea typeface="Lato"/>
                <a:cs typeface="Lato"/>
                <a:sym typeface="Lato"/>
              </a:rPr>
              <a:t>Siew</a:t>
            </a:r>
            <a:r>
              <a:rPr lang="en-US" sz="1800" dirty="0">
                <a:solidFill>
                  <a:srgbClr val="434342"/>
                </a:solidFill>
                <a:latin typeface="Lato"/>
                <a:ea typeface="Lato"/>
                <a:cs typeface="Lato"/>
                <a:sym typeface="Lato"/>
              </a:rPr>
              <a:t> </a:t>
            </a:r>
            <a:r>
              <a:rPr lang="en-US" sz="1800" dirty="0" err="1">
                <a:solidFill>
                  <a:srgbClr val="434342"/>
                </a:solidFill>
                <a:latin typeface="Lato"/>
                <a:ea typeface="Lato"/>
                <a:cs typeface="Lato"/>
                <a:sym typeface="Lato"/>
              </a:rPr>
              <a:t>Ning</a:t>
            </a:r>
            <a:r>
              <a:rPr lang="en-US" sz="1800" dirty="0">
                <a:solidFill>
                  <a:srgbClr val="434342"/>
                </a:solidFill>
                <a:latin typeface="Lato"/>
                <a:ea typeface="Lato"/>
                <a:cs typeface="Lato"/>
                <a:sym typeface="Lato"/>
              </a:rPr>
              <a:t> and Megan Stokes</a:t>
            </a:r>
          </a:p>
          <a:p>
            <a:pPr>
              <a:lnSpc>
                <a:spcPct val="115000"/>
              </a:lnSpc>
              <a:spcAft>
                <a:spcPts val="1200"/>
              </a:spcAft>
              <a:buClr>
                <a:srgbClr val="434342"/>
              </a:buClr>
              <a:buSzPts val="1800"/>
              <a:buFont typeface="Lato"/>
              <a:buNone/>
            </a:pPr>
            <a:r>
              <a:rPr lang="en-US" sz="1800" b="1" dirty="0">
                <a:solidFill>
                  <a:srgbClr val="434342"/>
                </a:solidFill>
                <a:latin typeface="Lato"/>
                <a:ea typeface="Lato"/>
                <a:cs typeface="Lato"/>
                <a:sym typeface="Lato"/>
              </a:rPr>
              <a:t>21 September</a:t>
            </a:r>
            <a:r>
              <a:rPr lang="en-US" sz="1800" dirty="0">
                <a:solidFill>
                  <a:srgbClr val="434342"/>
                </a:solidFill>
                <a:latin typeface="Lato"/>
                <a:ea typeface="Lato"/>
                <a:cs typeface="Lato"/>
                <a:sym typeface="Lato"/>
              </a:rPr>
              <a:t>: Knowledge Management and Digital Transformation: The role of KM in building an agile workforce - </a:t>
            </a:r>
            <a:r>
              <a:rPr lang="en-US" sz="1800" dirty="0" err="1">
                <a:solidFill>
                  <a:srgbClr val="434342"/>
                </a:solidFill>
                <a:latin typeface="Lato"/>
                <a:ea typeface="Lato"/>
                <a:cs typeface="Lato"/>
                <a:sym typeface="Lato"/>
              </a:rPr>
              <a:t>Shaharudin</a:t>
            </a:r>
            <a:r>
              <a:rPr lang="en-US" sz="1800" dirty="0">
                <a:solidFill>
                  <a:srgbClr val="434342"/>
                </a:solidFill>
                <a:latin typeface="Lato"/>
                <a:ea typeface="Lato"/>
                <a:cs typeface="Lato"/>
                <a:sym typeface="Lato"/>
              </a:rPr>
              <a:t> </a:t>
            </a:r>
            <a:r>
              <a:rPr lang="en-US" sz="1800" dirty="0" err="1">
                <a:solidFill>
                  <a:srgbClr val="434342"/>
                </a:solidFill>
                <a:latin typeface="Lato"/>
                <a:ea typeface="Lato"/>
                <a:cs typeface="Lato"/>
                <a:sym typeface="Lato"/>
              </a:rPr>
              <a:t>Mohd</a:t>
            </a:r>
            <a:r>
              <a:rPr lang="en-US" sz="1800" dirty="0">
                <a:solidFill>
                  <a:srgbClr val="434342"/>
                </a:solidFill>
                <a:latin typeface="Lato"/>
                <a:ea typeface="Lato"/>
                <a:cs typeface="Lato"/>
                <a:sym typeface="Lato"/>
              </a:rPr>
              <a:t> </a:t>
            </a:r>
            <a:r>
              <a:rPr lang="en-US" sz="1800" dirty="0" err="1">
                <a:solidFill>
                  <a:srgbClr val="434342"/>
                </a:solidFill>
                <a:latin typeface="Lato"/>
                <a:ea typeface="Lato"/>
                <a:cs typeface="Lato"/>
                <a:sym typeface="Lato"/>
              </a:rPr>
              <a:t>Ishak</a:t>
            </a:r>
            <a:endParaRPr lang="en-US" sz="1800" dirty="0">
              <a:solidFill>
                <a:srgbClr val="434342"/>
              </a:solidFill>
              <a:latin typeface="Lato"/>
              <a:ea typeface="Lato"/>
              <a:cs typeface="Lato"/>
              <a:sym typeface="Lato"/>
            </a:endParaRPr>
          </a:p>
          <a:p>
            <a:pPr>
              <a:lnSpc>
                <a:spcPct val="115000"/>
              </a:lnSpc>
              <a:spcAft>
                <a:spcPts val="1200"/>
              </a:spcAft>
              <a:buClr>
                <a:srgbClr val="434342"/>
              </a:buClr>
              <a:buSzPts val="1800"/>
              <a:buFont typeface="Lato"/>
              <a:buNone/>
            </a:pPr>
            <a:r>
              <a:rPr lang="en-US" sz="1800" b="1" dirty="0">
                <a:solidFill>
                  <a:srgbClr val="434342"/>
                </a:solidFill>
                <a:latin typeface="Lato"/>
                <a:ea typeface="Lato"/>
                <a:cs typeface="Lato"/>
                <a:sym typeface="Lato"/>
              </a:rPr>
              <a:t>11 October</a:t>
            </a:r>
            <a:r>
              <a:rPr lang="en-US" sz="1800" dirty="0">
                <a:solidFill>
                  <a:srgbClr val="434342"/>
                </a:solidFill>
                <a:latin typeface="Lato"/>
                <a:ea typeface="Lato"/>
                <a:cs typeface="Lato"/>
                <a:sym typeface="Lato"/>
              </a:rPr>
              <a:t>:  Build it So They Come: Designing a Knowledge System for Adoption - followed by ISKO SG AGM</a:t>
            </a:r>
          </a:p>
        </p:txBody>
      </p:sp>
      <p:sp>
        <p:nvSpPr>
          <p:cNvPr id="13" name="Google Shape;496;p58"/>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US" dirty="0" smtClean="0"/>
              <a:t>Upcoming ISKO SG events</a:t>
            </a:r>
            <a:endParaRPr dirty="0"/>
          </a:p>
        </p:txBody>
      </p:sp>
      <p:pic>
        <p:nvPicPr>
          <p:cNvPr id="14" name="Google Shape;512;p59"/>
          <p:cNvPicPr preferRelativeResize="0"/>
          <p:nvPr/>
        </p:nvPicPr>
        <p:blipFill>
          <a:blip r:embed="rId3">
            <a:alphaModFix/>
          </a:blip>
          <a:stretch>
            <a:fillRect/>
          </a:stretch>
        </p:blipFill>
        <p:spPr>
          <a:xfrm>
            <a:off x="4049889" y="3875418"/>
            <a:ext cx="1044221" cy="986544"/>
          </a:xfrm>
          <a:prstGeom prst="rect">
            <a:avLst/>
          </a:prstGeom>
          <a:noFill/>
          <a:ln>
            <a:noFill/>
          </a:ln>
        </p:spPr>
      </p:pic>
      <p:sp>
        <p:nvSpPr>
          <p:cNvPr id="15" name="Google Shape;513;p59"/>
          <p:cNvSpPr txBox="1"/>
          <p:nvPr/>
        </p:nvSpPr>
        <p:spPr>
          <a:xfrm>
            <a:off x="3767666" y="4725693"/>
            <a:ext cx="1639200" cy="3936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1600"/>
              </a:spcAft>
              <a:buClr>
                <a:schemeClr val="dk2"/>
              </a:buClr>
              <a:buSzPts val="1100"/>
              <a:buFont typeface="Arial"/>
              <a:buNone/>
            </a:pPr>
            <a:r>
              <a:rPr lang="en" dirty="0">
                <a:solidFill>
                  <a:srgbClr val="666666"/>
                </a:solidFill>
                <a:latin typeface="Lato"/>
                <a:ea typeface="Lato"/>
                <a:cs typeface="Lato"/>
                <a:sym typeface="Lato"/>
              </a:rPr>
              <a:t>www.iskosg.org</a:t>
            </a:r>
            <a:endParaRPr dirty="0"/>
          </a:p>
        </p:txBody>
      </p:sp>
    </p:spTree>
    <p:extLst>
      <p:ext uri="{BB962C8B-B14F-4D97-AF65-F5344CB8AC3E}">
        <p14:creationId xmlns:p14="http://schemas.microsoft.com/office/powerpoint/2010/main" val="3419338797"/>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pic>
        <p:nvPicPr>
          <p:cNvPr id="83" name="Google Shape;83;p16"/>
          <p:cNvPicPr preferRelativeResize="0"/>
          <p:nvPr/>
        </p:nvPicPr>
        <p:blipFill>
          <a:blip r:embed="rId3">
            <a:alphaModFix/>
          </a:blip>
          <a:stretch>
            <a:fillRect/>
          </a:stretch>
        </p:blipFill>
        <p:spPr>
          <a:xfrm>
            <a:off x="446375" y="317825"/>
            <a:ext cx="8251250" cy="3756500"/>
          </a:xfrm>
          <a:prstGeom prst="rect">
            <a:avLst/>
          </a:prstGeom>
          <a:noFill/>
          <a:ln>
            <a:noFill/>
          </a:ln>
        </p:spPr>
      </p:pic>
      <p:sp>
        <p:nvSpPr>
          <p:cNvPr id="84" name="Google Shape;84;p16"/>
          <p:cNvSpPr txBox="1"/>
          <p:nvPr/>
        </p:nvSpPr>
        <p:spPr>
          <a:xfrm>
            <a:off x="2755800" y="4242825"/>
            <a:ext cx="3632400" cy="6696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Lato"/>
                <a:ea typeface="Lato"/>
                <a:cs typeface="Lato"/>
                <a:sym typeface="Lato"/>
              </a:rPr>
              <a:t>IMD’s Digital Vortex</a:t>
            </a:r>
            <a:endParaRPr sz="1800">
              <a:latin typeface="Lato"/>
              <a:ea typeface="Lato"/>
              <a:cs typeface="Lato"/>
              <a:sym typeface="Lato"/>
            </a:endParaRPr>
          </a:p>
        </p:txBody>
      </p:sp>
      <p:sp>
        <p:nvSpPr>
          <p:cNvPr id="85" name="Google Shape;85;p16"/>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5</a:t>
            </a:fld>
            <a:endParaRPr/>
          </a:p>
        </p:txBody>
      </p:sp>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90" name="Google Shape;90;p17"/>
          <p:cNvPicPr preferRelativeResize="0"/>
          <p:nvPr/>
        </p:nvPicPr>
        <p:blipFill>
          <a:blip r:embed="rId3">
            <a:alphaModFix/>
          </a:blip>
          <a:stretch>
            <a:fillRect/>
          </a:stretch>
        </p:blipFill>
        <p:spPr>
          <a:xfrm>
            <a:off x="2021900" y="1136575"/>
            <a:ext cx="5100200" cy="2870350"/>
          </a:xfrm>
          <a:prstGeom prst="rect">
            <a:avLst/>
          </a:prstGeom>
          <a:noFill/>
          <a:ln>
            <a:noFill/>
          </a:ln>
        </p:spPr>
      </p:pic>
      <p:sp>
        <p:nvSpPr>
          <p:cNvPr id="91" name="Google Shape;91;p1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fld id="{00000000-1234-1234-1234-123412341234}" type="slidenum">
              <a:rPr lang="en"/>
              <a:t>6</a:t>
            </a:fld>
            <a:endParaRP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8"/>
          <p:cNvPicPr preferRelativeResize="0"/>
          <p:nvPr/>
        </p:nvPicPr>
        <p:blipFill>
          <a:blip r:embed="rId3">
            <a:alphaModFix/>
          </a:blip>
          <a:stretch>
            <a:fillRect/>
          </a:stretch>
        </p:blipFill>
        <p:spPr>
          <a:xfrm>
            <a:off x="6234832" y="904925"/>
            <a:ext cx="2909167" cy="4113974"/>
          </a:xfrm>
          <a:prstGeom prst="rect">
            <a:avLst/>
          </a:prstGeom>
          <a:noFill/>
          <a:ln>
            <a:noFill/>
          </a:ln>
        </p:spPr>
      </p:pic>
      <p:pic>
        <p:nvPicPr>
          <p:cNvPr id="97" name="Google Shape;97;p18"/>
          <p:cNvPicPr preferRelativeResize="0"/>
          <p:nvPr/>
        </p:nvPicPr>
        <p:blipFill>
          <a:blip r:embed="rId4">
            <a:alphaModFix/>
          </a:blip>
          <a:stretch>
            <a:fillRect/>
          </a:stretch>
        </p:blipFill>
        <p:spPr>
          <a:xfrm>
            <a:off x="152400" y="885998"/>
            <a:ext cx="2084825" cy="2712651"/>
          </a:xfrm>
          <a:prstGeom prst="rect">
            <a:avLst/>
          </a:prstGeom>
          <a:noFill/>
          <a:ln>
            <a:noFill/>
          </a:ln>
          <a:effectLst>
            <a:outerShdw blurRad="57150" dist="19050" dir="5400000" algn="bl" rotWithShape="0">
              <a:srgbClr val="000000">
                <a:alpha val="50000"/>
              </a:srgbClr>
            </a:outerShdw>
          </a:effectLst>
        </p:spPr>
      </p:pic>
      <p:pic>
        <p:nvPicPr>
          <p:cNvPr id="98" name="Google Shape;98;p18"/>
          <p:cNvPicPr preferRelativeResize="0"/>
          <p:nvPr/>
        </p:nvPicPr>
        <p:blipFill>
          <a:blip r:embed="rId5">
            <a:alphaModFix/>
          </a:blip>
          <a:stretch>
            <a:fillRect/>
          </a:stretch>
        </p:blipFill>
        <p:spPr>
          <a:xfrm>
            <a:off x="2390575" y="83000"/>
            <a:ext cx="2429399" cy="2765551"/>
          </a:xfrm>
          <a:prstGeom prst="rect">
            <a:avLst/>
          </a:prstGeom>
          <a:noFill/>
          <a:ln>
            <a:noFill/>
          </a:ln>
          <a:effectLst>
            <a:outerShdw blurRad="57150" dist="19050" dir="5400000" algn="bl" rotWithShape="0">
              <a:srgbClr val="000000">
                <a:alpha val="50000"/>
              </a:srgbClr>
            </a:outerShdw>
          </a:effectLst>
        </p:spPr>
      </p:pic>
      <p:sp>
        <p:nvSpPr>
          <p:cNvPr id="99" name="Google Shape;99;p18"/>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7</a:t>
            </a:fld>
            <a:endParaRPr>
              <a:solidFill>
                <a:srgbClr val="000000"/>
              </a:solidFill>
            </a:endParaRPr>
          </a:p>
        </p:txBody>
      </p:sp>
      <p:pic>
        <p:nvPicPr>
          <p:cNvPr id="100" name="Google Shape;100;p18"/>
          <p:cNvPicPr preferRelativeResize="0"/>
          <p:nvPr/>
        </p:nvPicPr>
        <p:blipFill>
          <a:blip r:embed="rId6">
            <a:alphaModFix/>
          </a:blip>
          <a:stretch>
            <a:fillRect/>
          </a:stretch>
        </p:blipFill>
        <p:spPr>
          <a:xfrm>
            <a:off x="2739074" y="2900551"/>
            <a:ext cx="3541033" cy="1990150"/>
          </a:xfrm>
          <a:prstGeom prst="rect">
            <a:avLst/>
          </a:prstGeom>
          <a:noFill/>
          <a:ln>
            <a:noFill/>
          </a:ln>
          <a:effectLst>
            <a:outerShdw blurRad="57150" dist="19050" dir="5400000" algn="bl" rotWithShape="0">
              <a:srgbClr val="000000">
                <a:alpha val="50000"/>
              </a:srgbClr>
            </a:outerShdw>
          </a:effectLst>
        </p:spPr>
      </p:pic>
      <p:sp>
        <p:nvSpPr>
          <p:cNvPr id="101" name="Google Shape;101;p18"/>
          <p:cNvSpPr txBox="1"/>
          <p:nvPr/>
        </p:nvSpPr>
        <p:spPr>
          <a:xfrm>
            <a:off x="2662938" y="4942700"/>
            <a:ext cx="3540900" cy="200700"/>
          </a:xfrm>
          <a:prstGeom prst="rect">
            <a:avLst/>
          </a:prstGeom>
          <a:noFill/>
          <a:ln>
            <a:noFill/>
          </a:ln>
        </p:spPr>
        <p:txBody>
          <a:bodyPr spcFirstLastPara="1" wrap="square" lIns="91425" tIns="91425" rIns="91425" bIns="91425" anchor="ctr" anchorCtr="0">
            <a:noAutofit/>
          </a:bodyPr>
          <a:lstStyle/>
          <a:p>
            <a:pPr marL="0" lvl="0" indent="0">
              <a:spcBef>
                <a:spcPts val="0"/>
              </a:spcBef>
              <a:spcAft>
                <a:spcPts val="0"/>
              </a:spcAft>
              <a:buNone/>
            </a:pPr>
            <a:r>
              <a:rPr lang="en" sz="1200"/>
              <a:t>McKinsey Global Institute May 2018</a:t>
            </a:r>
            <a:endParaRPr sz="1200"/>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p19"/>
          <p:cNvSpPr txBox="1">
            <a:spLocks noGrp="1"/>
          </p:cNvSpPr>
          <p:nvPr>
            <p:ph type="title"/>
          </p:nvPr>
        </p:nvSpPr>
        <p:spPr>
          <a:xfrm>
            <a:off x="303300" y="411575"/>
            <a:ext cx="8520600" cy="6396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Discussion</a:t>
            </a:r>
            <a:endParaRPr/>
          </a:p>
        </p:txBody>
      </p:sp>
      <p:sp>
        <p:nvSpPr>
          <p:cNvPr id="107" name="Google Shape;107;p19"/>
          <p:cNvSpPr txBox="1">
            <a:spLocks noGrp="1"/>
          </p:cNvSpPr>
          <p:nvPr>
            <p:ph type="body" idx="1"/>
          </p:nvPr>
        </p:nvSpPr>
        <p:spPr>
          <a:xfrm>
            <a:off x="356200" y="1678600"/>
            <a:ext cx="3824100" cy="3110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t>Is your organisation undergoing digital transformation? </a:t>
            </a:r>
            <a:endParaRPr/>
          </a:p>
          <a:p>
            <a:pPr marL="0" lvl="0" indent="0" rtl="0">
              <a:spcBef>
                <a:spcPts val="1600"/>
              </a:spcBef>
              <a:spcAft>
                <a:spcPts val="0"/>
              </a:spcAft>
              <a:buNone/>
            </a:pPr>
            <a:r>
              <a:rPr lang="en"/>
              <a:t>What does it look like?</a:t>
            </a:r>
            <a:endParaRPr/>
          </a:p>
          <a:p>
            <a:pPr marL="0" lvl="0" indent="0">
              <a:spcBef>
                <a:spcPts val="1600"/>
              </a:spcBef>
              <a:spcAft>
                <a:spcPts val="1600"/>
              </a:spcAft>
              <a:buNone/>
            </a:pPr>
            <a:r>
              <a:rPr lang="en"/>
              <a:t>How is it different from / same as the “other” change initiatives you have been part of over the years?</a:t>
            </a:r>
            <a:endParaRPr/>
          </a:p>
        </p:txBody>
      </p:sp>
      <p:pic>
        <p:nvPicPr>
          <p:cNvPr id="108" name="Google Shape;108;p19"/>
          <p:cNvPicPr preferRelativeResize="0"/>
          <p:nvPr/>
        </p:nvPicPr>
        <p:blipFill>
          <a:blip r:embed="rId3">
            <a:alphaModFix/>
          </a:blip>
          <a:stretch>
            <a:fillRect/>
          </a:stretch>
        </p:blipFill>
        <p:spPr>
          <a:xfrm>
            <a:off x="6384325" y="1857375"/>
            <a:ext cx="1428750" cy="1428750"/>
          </a:xfrm>
          <a:prstGeom prst="rect">
            <a:avLst/>
          </a:prstGeom>
          <a:noFill/>
          <a:ln>
            <a:noFill/>
          </a:ln>
        </p:spPr>
      </p:pic>
      <p:sp>
        <p:nvSpPr>
          <p:cNvPr id="109" name="Google Shape;109;p19"/>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t>8</a:t>
            </a:fld>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0"/>
          <p:cNvSpPr txBox="1">
            <a:spLocks noGrp="1"/>
          </p:cNvSpPr>
          <p:nvPr>
            <p:ph type="body" idx="4294967295"/>
          </p:nvPr>
        </p:nvSpPr>
        <p:spPr>
          <a:xfrm>
            <a:off x="356200" y="459750"/>
            <a:ext cx="5779500" cy="42240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r>
              <a:rPr lang="en"/>
              <a:t>“Many organizations are still confused as to what DBT really means. IMD’s Global Center for Digital Business Transformation defines it  as ‘</a:t>
            </a:r>
            <a:r>
              <a:rPr lang="en" b="1"/>
              <a:t>organizational change through the use of digital technologies and business models to improve performance.</a:t>
            </a:r>
            <a:r>
              <a:rPr lang="en"/>
              <a:t>’ In other words, what’s important is not the digital technologies themselves. The real focus is on transforming the business; technology only serves to support the new business model.”</a:t>
            </a:r>
            <a:endParaRPr/>
          </a:p>
          <a:p>
            <a:pPr marL="0" lvl="0" indent="0" rtl="0">
              <a:spcBef>
                <a:spcPts val="1600"/>
              </a:spcBef>
              <a:spcAft>
                <a:spcPts val="1600"/>
              </a:spcAft>
              <a:buNone/>
            </a:pPr>
            <a:r>
              <a:rPr lang="en" i="1"/>
              <a:t>Digital business transformation – Getting it right</a:t>
            </a:r>
            <a:br>
              <a:rPr lang="en" i="1"/>
            </a:br>
            <a:r>
              <a:rPr lang="en" sz="1200" i="1" u="sng">
                <a:solidFill>
                  <a:schemeClr val="hlink"/>
                </a:solidFill>
                <a:hlinkClick r:id="rId3"/>
              </a:rPr>
              <a:t>https://www.imd.org/research/insightsimd/DigitalbusinesstransformationGettingitright/</a:t>
            </a:r>
            <a:r>
              <a:rPr lang="en" sz="1200" i="1"/>
              <a:t> </a:t>
            </a:r>
            <a:endParaRPr sz="1200" i="1"/>
          </a:p>
        </p:txBody>
      </p:sp>
      <p:sp>
        <p:nvSpPr>
          <p:cNvPr id="115" name="Google Shape;115;p20"/>
          <p:cNvSpPr txBox="1">
            <a:spLocks noGrp="1"/>
          </p:cNvSpPr>
          <p:nvPr>
            <p:ph type="sldNum" idx="12"/>
          </p:nvPr>
        </p:nvSpPr>
        <p:spPr>
          <a:xfrm>
            <a:off x="8497999" y="4688759"/>
            <a:ext cx="548700" cy="393600"/>
          </a:xfrm>
          <a:prstGeom prst="rect">
            <a:avLst/>
          </a:prstGeom>
        </p:spPr>
        <p:txBody>
          <a:bodyPr spcFirstLastPara="1" wrap="square" lIns="91425" tIns="91425" rIns="91425" bIns="91425" anchor="ctr" anchorCtr="0">
            <a:noAutofit/>
          </a:bodyPr>
          <a:lstStyle/>
          <a:p>
            <a:pPr marL="0" lvl="0" indent="0">
              <a:spcBef>
                <a:spcPts val="0"/>
              </a:spcBef>
              <a:spcAft>
                <a:spcPts val="0"/>
              </a:spcAft>
              <a:buNone/>
            </a:pPr>
            <a:fld id="{00000000-1234-1234-1234-123412341234}" type="slidenum">
              <a:rPr lang="en">
                <a:solidFill>
                  <a:srgbClr val="000000"/>
                </a:solidFill>
              </a:rPr>
              <a:t>9</a:t>
            </a:fld>
            <a:endParaRPr>
              <a:solidFill>
                <a:srgbClr val="000000"/>
              </a:solidFill>
            </a:endParaRPr>
          </a:p>
        </p:txBody>
      </p:sp>
      <p:pic>
        <p:nvPicPr>
          <p:cNvPr id="116" name="Google Shape;116;p20"/>
          <p:cNvPicPr preferRelativeResize="0"/>
          <p:nvPr/>
        </p:nvPicPr>
        <p:blipFill>
          <a:blip r:embed="rId4">
            <a:alphaModFix/>
          </a:blip>
          <a:stretch>
            <a:fillRect/>
          </a:stretch>
        </p:blipFill>
        <p:spPr>
          <a:xfrm>
            <a:off x="6606825" y="459750"/>
            <a:ext cx="1891174" cy="1245025"/>
          </a:xfrm>
          <a:prstGeom prst="rect">
            <a:avLst/>
          </a:prstGeom>
          <a:noFill/>
          <a:ln>
            <a:noFill/>
          </a:ln>
        </p:spPr>
      </p:pic>
    </p:spTree>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Pebbleroad">
  <a:themeElements>
    <a:clrScheme name="Swiss">
      <a:dk1>
        <a:srgbClr val="F46524"/>
      </a:dk1>
      <a:lt1>
        <a:srgbClr val="FFFFFF"/>
      </a:lt1>
      <a:dk2>
        <a:srgbClr val="000000"/>
      </a:dk2>
      <a:lt2>
        <a:srgbClr val="757575"/>
      </a:lt2>
      <a:accent1>
        <a:srgbClr val="01579B"/>
      </a:accent1>
      <a:accent2>
        <a:srgbClr val="27C7BD"/>
      </a:accent2>
      <a:accent3>
        <a:srgbClr val="0099E8"/>
      </a:accent3>
      <a:accent4>
        <a:srgbClr val="51B9A3"/>
      </a:accent4>
      <a:accent5>
        <a:srgbClr val="FB8C00"/>
      </a:accent5>
      <a:accent6>
        <a:srgbClr val="FFAE88"/>
      </a:accent6>
      <a:hlink>
        <a:srgbClr val="0277BD"/>
      </a:hlink>
      <a:folHlink>
        <a:srgbClr val="0277B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190</TotalTime>
  <Words>1819</Words>
  <Application>Microsoft Macintosh PowerPoint</Application>
  <PresentationFormat>On-screen Show (16:9)</PresentationFormat>
  <Paragraphs>271</Paragraphs>
  <Slides>49</Slides>
  <Notes>49</Notes>
  <HiddenSlides>0</HiddenSlides>
  <MMClips>0</MMClips>
  <ScaleCrop>false</ScaleCrop>
  <HeadingPairs>
    <vt:vector size="4" baseType="variant">
      <vt:variant>
        <vt:lpstr>Theme</vt:lpstr>
      </vt:variant>
      <vt:variant>
        <vt:i4>1</vt:i4>
      </vt:variant>
      <vt:variant>
        <vt:lpstr>Slide Titles</vt:lpstr>
      </vt:variant>
      <vt:variant>
        <vt:i4>49</vt:i4>
      </vt:variant>
    </vt:vector>
  </HeadingPairs>
  <TitlesOfParts>
    <vt:vector size="50" baseType="lpstr">
      <vt:lpstr>Pebbleroad</vt:lpstr>
      <vt:lpstr>Two horizons for digital transformation</vt:lpstr>
      <vt:lpstr>PowerPoint Presentation</vt:lpstr>
      <vt:lpstr>Session 1 - Basic Principles</vt:lpstr>
      <vt:lpstr>PowerPoint Presentation</vt:lpstr>
      <vt:lpstr>PowerPoint Presentation</vt:lpstr>
      <vt:lpstr>PowerPoint Presentation</vt:lpstr>
      <vt:lpstr>PowerPoint Presentation</vt:lpstr>
      <vt:lpstr>Discussion</vt:lpstr>
      <vt:lpstr>PowerPoint Presentation</vt:lpstr>
      <vt:lpstr>PowerPoint Presentation</vt:lpstr>
      <vt:lpstr>NOT like this</vt:lpstr>
      <vt:lpstr>NOT like this</vt:lpstr>
      <vt:lpstr>3 current focus areas of digital transformation</vt:lpstr>
      <vt:lpstr>Changi T4</vt:lpstr>
      <vt:lpstr>SATS</vt:lpstr>
      <vt:lpstr>OCBC bank</vt:lpstr>
      <vt:lpstr>Benefits of digital transformation</vt:lpstr>
      <vt:lpstr>Downsides of digital transformation</vt:lpstr>
      <vt:lpstr>Principles</vt:lpstr>
      <vt:lpstr>Two possible starting points</vt:lpstr>
      <vt:lpstr>Flywheel projects</vt:lpstr>
      <vt:lpstr>Landscape review</vt:lpstr>
      <vt:lpstr>Landscape review - Strategic</vt:lpstr>
      <vt:lpstr>Landscape review - Operational</vt:lpstr>
      <vt:lpstr>Principles</vt:lpstr>
      <vt:lpstr>Exercise: making strategic bets</vt:lpstr>
      <vt:lpstr>Session 2 - Agility</vt:lpstr>
      <vt:lpstr>We are living in a VUCA world</vt:lpstr>
      <vt:lpstr>Right approach: DT, Lean, Agile</vt:lpstr>
      <vt:lpstr>Right approach: DT, Lean, Agile</vt:lpstr>
      <vt:lpstr>Double loop learning</vt:lpstr>
      <vt:lpstr>Digital transformation project</vt:lpstr>
      <vt:lpstr>Double-loop transformation</vt:lpstr>
      <vt:lpstr>Principles</vt:lpstr>
      <vt:lpstr>Case studies</vt:lpstr>
      <vt:lpstr>PowerPoint Presentation</vt:lpstr>
      <vt:lpstr>Session 3 - Sequencing</vt:lpstr>
      <vt:lpstr>Which comes first?</vt:lpstr>
      <vt:lpstr>Which comes first?</vt:lpstr>
      <vt:lpstr>Session 4 - Scoping</vt:lpstr>
      <vt:lpstr>Levers of sustainable change</vt:lpstr>
      <vt:lpstr>Exercise: scoping a DT project</vt:lpstr>
      <vt:lpstr>Final Thoughts</vt:lpstr>
      <vt:lpstr>PowerPoint Presentation</vt:lpstr>
      <vt:lpstr>PowerPoint Presentation</vt:lpstr>
      <vt:lpstr>Books</vt:lpstr>
      <vt:lpstr>Papers and Reports</vt:lpstr>
      <vt:lpstr>Thank You</vt:lpstr>
      <vt:lpstr>Upcoming ISKO SG events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Two horizons for digital transformation</dc:title>
  <cp:lastModifiedBy>Patrick Lambe</cp:lastModifiedBy>
  <cp:revision>13</cp:revision>
  <dcterms:modified xsi:type="dcterms:W3CDTF">2018-07-30T06:48:25Z</dcterms:modified>
</cp:coreProperties>
</file>