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handoutMasterIdLst>
    <p:handoutMasterId r:id="rId37"/>
  </p:handoutMasterIdLst>
  <p:sldIdLst>
    <p:sldId id="260" r:id="rId2"/>
    <p:sldId id="290" r:id="rId3"/>
    <p:sldId id="336" r:id="rId4"/>
    <p:sldId id="294" r:id="rId5"/>
    <p:sldId id="295" r:id="rId6"/>
    <p:sldId id="296" r:id="rId7"/>
    <p:sldId id="298" r:id="rId8"/>
    <p:sldId id="370" r:id="rId9"/>
    <p:sldId id="372" r:id="rId10"/>
    <p:sldId id="275" r:id="rId11"/>
    <p:sldId id="337" r:id="rId12"/>
    <p:sldId id="369" r:id="rId13"/>
    <p:sldId id="289" r:id="rId14"/>
    <p:sldId id="268" r:id="rId15"/>
    <p:sldId id="368" r:id="rId16"/>
    <p:sldId id="282" r:id="rId17"/>
    <p:sldId id="286" r:id="rId18"/>
    <p:sldId id="280" r:id="rId19"/>
    <p:sldId id="277" r:id="rId20"/>
    <p:sldId id="278" r:id="rId21"/>
    <p:sldId id="279" r:id="rId22"/>
    <p:sldId id="341" r:id="rId23"/>
    <p:sldId id="373" r:id="rId24"/>
    <p:sldId id="374" r:id="rId25"/>
    <p:sldId id="375" r:id="rId26"/>
    <p:sldId id="376" r:id="rId27"/>
    <p:sldId id="377" r:id="rId28"/>
    <p:sldId id="378" r:id="rId29"/>
    <p:sldId id="348" r:id="rId30"/>
    <p:sldId id="349" r:id="rId31"/>
    <p:sldId id="351" r:id="rId32"/>
    <p:sldId id="350" r:id="rId33"/>
    <p:sldId id="352" r:id="rId34"/>
    <p:sldId id="267"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scaleToFitPaper="1" frameSlides="1"/>
  <p:clrMru>
    <a:srgbClr val="FFFF7D"/>
    <a:srgbClr val="21FEFF"/>
    <a:srgbClr val="F97FBD"/>
    <a:srgbClr val="FFCC66"/>
    <a:srgbClr val="C5D59D"/>
    <a:srgbClr val="95DDF8"/>
    <a:srgbClr val="FFFD6C"/>
    <a:srgbClr val="E6E362"/>
    <a:srgbClr val="BCBA5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881" autoAdjust="0"/>
  </p:normalViewPr>
  <p:slideViewPr>
    <p:cSldViewPr snapToGrid="0" snapToObjects="1" showGuides="1">
      <p:cViewPr>
        <p:scale>
          <a:sx n="75" d="100"/>
          <a:sy n="75" d="100"/>
        </p:scale>
        <p:origin x="-1552" y="-80"/>
      </p:cViewPr>
      <p:guideLst>
        <p:guide orient="horz" pos="4233"/>
        <p:guide pos="290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handoutMaster" Target="handoutMasters/handout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AAC1ED6-613A-E840-8BB7-3D36533DBAC4}" type="datetimeFigureOut">
              <a:rPr lang="en-US" smtClean="0"/>
              <a:t>20/6/19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061164-B912-CF41-AB4F-ACAA329D347B}" type="slidenum">
              <a:rPr lang="en-US" smtClean="0"/>
              <a:t>‹#›</a:t>
            </a:fld>
            <a:endParaRPr lang="en-US"/>
          </a:p>
        </p:txBody>
      </p:sp>
    </p:spTree>
    <p:extLst>
      <p:ext uri="{BB962C8B-B14F-4D97-AF65-F5344CB8AC3E}">
        <p14:creationId xmlns:p14="http://schemas.microsoft.com/office/powerpoint/2010/main" val="30642078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085CEB-8B6F-EB42-ADDE-E960D99B19F0}" type="datetimeFigureOut">
              <a:rPr lang="en-US" smtClean="0"/>
              <a:t>20/6/19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274B33-A981-5B4E-A4FA-7B1BC1E616AA}" type="slidenum">
              <a:rPr lang="en-US" smtClean="0"/>
              <a:t>‹#›</a:t>
            </a:fld>
            <a:endParaRPr lang="en-US"/>
          </a:p>
        </p:txBody>
      </p:sp>
    </p:spTree>
    <p:extLst>
      <p:ext uri="{BB962C8B-B14F-4D97-AF65-F5344CB8AC3E}">
        <p14:creationId xmlns:p14="http://schemas.microsoft.com/office/powerpoint/2010/main" val="402642088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274B33-A981-5B4E-A4FA-7B1BC1E616AA}" type="slidenum">
              <a:rPr lang="en-US" smtClean="0"/>
              <a:t>2</a:t>
            </a:fld>
            <a:endParaRPr lang="en-US"/>
          </a:p>
        </p:txBody>
      </p:sp>
    </p:spTree>
    <p:extLst>
      <p:ext uri="{BB962C8B-B14F-4D97-AF65-F5344CB8AC3E}">
        <p14:creationId xmlns:p14="http://schemas.microsoft.com/office/powerpoint/2010/main" val="133749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0C40F8-1E50-F841-90AD-CF5935E9652F}" type="slidenum">
              <a:rPr lang="en-US"/>
              <a:pPr/>
              <a:t>29</a:t>
            </a:fld>
            <a:endParaRPr lang="en-US"/>
          </a:p>
        </p:txBody>
      </p:sp>
      <p:sp>
        <p:nvSpPr>
          <p:cNvPr id="6205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6205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0C40F8-1E50-F841-90AD-CF5935E9652F}" type="slidenum">
              <a:rPr lang="en-US"/>
              <a:pPr/>
              <a:t>30</a:t>
            </a:fld>
            <a:endParaRPr lang="en-US"/>
          </a:p>
        </p:txBody>
      </p:sp>
      <p:sp>
        <p:nvSpPr>
          <p:cNvPr id="6205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6205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0C40F8-1E50-F841-90AD-CF5935E9652F}" type="slidenum">
              <a:rPr lang="en-US"/>
              <a:pPr/>
              <a:t>31</a:t>
            </a:fld>
            <a:endParaRPr lang="en-US"/>
          </a:p>
        </p:txBody>
      </p:sp>
      <p:sp>
        <p:nvSpPr>
          <p:cNvPr id="6205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6205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0C40F8-1E50-F841-90AD-CF5935E9652F}" type="slidenum">
              <a:rPr lang="en-US"/>
              <a:pPr/>
              <a:t>32</a:t>
            </a:fld>
            <a:endParaRPr lang="en-US"/>
          </a:p>
        </p:txBody>
      </p:sp>
      <p:sp>
        <p:nvSpPr>
          <p:cNvPr id="6205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6205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0C40F8-1E50-F841-90AD-CF5935E9652F}" type="slidenum">
              <a:rPr lang="en-US"/>
              <a:pPr/>
              <a:t>33</a:t>
            </a:fld>
            <a:endParaRPr lang="en-US"/>
          </a:p>
        </p:txBody>
      </p:sp>
      <p:sp>
        <p:nvSpPr>
          <p:cNvPr id="6205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6205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Patrick to lead on this, Jasmine to support with more details on projects as needed</a:t>
            </a:r>
            <a:endParaRPr lang="en-US" dirty="0"/>
          </a:p>
        </p:txBody>
      </p:sp>
      <p:sp>
        <p:nvSpPr>
          <p:cNvPr id="4" name="Slide Number Placeholder 3"/>
          <p:cNvSpPr>
            <a:spLocks noGrp="1"/>
          </p:cNvSpPr>
          <p:nvPr>
            <p:ph type="sldNum" sz="quarter" idx="10"/>
          </p:nvPr>
        </p:nvSpPr>
        <p:spPr/>
        <p:txBody>
          <a:bodyPr/>
          <a:lstStyle/>
          <a:p>
            <a:fld id="{3A3FB60D-6BCB-4144-A7D0-EBAAB1491FAF}" type="slidenum">
              <a:rPr lang="en-SG" smtClean="0"/>
              <a:t>8</a:t>
            </a:fld>
            <a:endParaRPr lang="en-SG"/>
          </a:p>
        </p:txBody>
      </p:sp>
    </p:spTree>
    <p:extLst>
      <p:ext uri="{BB962C8B-B14F-4D97-AF65-F5344CB8AC3E}">
        <p14:creationId xmlns:p14="http://schemas.microsoft.com/office/powerpoint/2010/main" val="3367012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274B33-A981-5B4E-A4FA-7B1BC1E616AA}" type="slidenum">
              <a:rPr lang="en-US" smtClean="0"/>
              <a:t>9</a:t>
            </a:fld>
            <a:endParaRPr lang="en-US"/>
          </a:p>
        </p:txBody>
      </p:sp>
    </p:spTree>
    <p:extLst>
      <p:ext uri="{BB962C8B-B14F-4D97-AF65-F5344CB8AC3E}">
        <p14:creationId xmlns:p14="http://schemas.microsoft.com/office/powerpoint/2010/main" val="133749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274B33-A981-5B4E-A4FA-7B1BC1E616AA}" type="slidenum">
              <a:rPr lang="en-US" smtClean="0"/>
              <a:t>10</a:t>
            </a:fld>
            <a:endParaRPr lang="en-US"/>
          </a:p>
        </p:txBody>
      </p:sp>
    </p:spTree>
    <p:extLst>
      <p:ext uri="{BB962C8B-B14F-4D97-AF65-F5344CB8AC3E}">
        <p14:creationId xmlns:p14="http://schemas.microsoft.com/office/powerpoint/2010/main" val="133749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274B33-A981-5B4E-A4FA-7B1BC1E616AA}" type="slidenum">
              <a:rPr lang="en-US" smtClean="0"/>
              <a:t>13</a:t>
            </a:fld>
            <a:endParaRPr lang="en-US"/>
          </a:p>
        </p:txBody>
      </p:sp>
    </p:spTree>
    <p:extLst>
      <p:ext uri="{BB962C8B-B14F-4D97-AF65-F5344CB8AC3E}">
        <p14:creationId xmlns:p14="http://schemas.microsoft.com/office/powerpoint/2010/main" val="133749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FFD44B-8406-D84F-A32D-ACBF2314A2BE}" type="slidenum">
              <a:rPr lang="en-GB" smtClean="0"/>
              <a:t>14</a:t>
            </a:fld>
            <a:endParaRPr lang="en-GB"/>
          </a:p>
        </p:txBody>
      </p:sp>
    </p:spTree>
    <p:extLst>
      <p:ext uri="{BB962C8B-B14F-4D97-AF65-F5344CB8AC3E}">
        <p14:creationId xmlns:p14="http://schemas.microsoft.com/office/powerpoint/2010/main" val="3090659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274B33-A981-5B4E-A4FA-7B1BC1E616AA}" type="slidenum">
              <a:rPr lang="en-US" smtClean="0"/>
              <a:t>16</a:t>
            </a:fld>
            <a:endParaRPr lang="en-US"/>
          </a:p>
        </p:txBody>
      </p:sp>
    </p:spTree>
    <p:extLst>
      <p:ext uri="{BB962C8B-B14F-4D97-AF65-F5344CB8AC3E}">
        <p14:creationId xmlns:p14="http://schemas.microsoft.com/office/powerpoint/2010/main" val="133749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274B33-A981-5B4E-A4FA-7B1BC1E616AA}" type="slidenum">
              <a:rPr lang="en-US" smtClean="0"/>
              <a:t>18</a:t>
            </a:fld>
            <a:endParaRPr lang="en-US"/>
          </a:p>
        </p:txBody>
      </p:sp>
    </p:spTree>
    <p:extLst>
      <p:ext uri="{BB962C8B-B14F-4D97-AF65-F5344CB8AC3E}">
        <p14:creationId xmlns:p14="http://schemas.microsoft.com/office/powerpoint/2010/main" val="133749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274B33-A981-5B4E-A4FA-7B1BC1E616AA}" type="slidenum">
              <a:rPr lang="en-US" smtClean="0"/>
              <a:t>21</a:t>
            </a:fld>
            <a:endParaRPr lang="en-US"/>
          </a:p>
        </p:txBody>
      </p:sp>
    </p:spTree>
    <p:extLst>
      <p:ext uri="{BB962C8B-B14F-4D97-AF65-F5344CB8AC3E}">
        <p14:creationId xmlns:p14="http://schemas.microsoft.com/office/powerpoint/2010/main" val="133749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C1E675-C704-5445-8F95-CDA86CF041F4}" type="datetimeFigureOut">
              <a:rPr lang="en-US" smtClean="0"/>
              <a:t>20/6/19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978D1-C497-0648-8735-0A041E0ED3FA}" type="slidenum">
              <a:rPr lang="en-US" smtClean="0"/>
              <a:t>‹#›</a:t>
            </a:fld>
            <a:endParaRPr lang="en-US"/>
          </a:p>
        </p:txBody>
      </p:sp>
    </p:spTree>
    <p:extLst>
      <p:ext uri="{BB962C8B-B14F-4D97-AF65-F5344CB8AC3E}">
        <p14:creationId xmlns:p14="http://schemas.microsoft.com/office/powerpoint/2010/main" val="20570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C1E675-C704-5445-8F95-CDA86CF041F4}" type="datetimeFigureOut">
              <a:rPr lang="en-US" smtClean="0"/>
              <a:t>20/6/19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978D1-C497-0648-8735-0A041E0ED3FA}" type="slidenum">
              <a:rPr lang="en-US" smtClean="0"/>
              <a:t>‹#›</a:t>
            </a:fld>
            <a:endParaRPr lang="en-US"/>
          </a:p>
        </p:txBody>
      </p:sp>
    </p:spTree>
    <p:extLst>
      <p:ext uri="{BB962C8B-B14F-4D97-AF65-F5344CB8AC3E}">
        <p14:creationId xmlns:p14="http://schemas.microsoft.com/office/powerpoint/2010/main" val="2341147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C1E675-C704-5445-8F95-CDA86CF041F4}" type="datetimeFigureOut">
              <a:rPr lang="en-US" smtClean="0"/>
              <a:t>20/6/19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978D1-C497-0648-8735-0A041E0ED3FA}" type="slidenum">
              <a:rPr lang="en-US" smtClean="0"/>
              <a:t>‹#›</a:t>
            </a:fld>
            <a:endParaRPr lang="en-US"/>
          </a:p>
        </p:txBody>
      </p:sp>
    </p:spTree>
    <p:extLst>
      <p:ext uri="{BB962C8B-B14F-4D97-AF65-F5344CB8AC3E}">
        <p14:creationId xmlns:p14="http://schemas.microsoft.com/office/powerpoint/2010/main" val="2959705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C1E675-C704-5445-8F95-CDA86CF041F4}" type="datetimeFigureOut">
              <a:rPr lang="en-US" smtClean="0"/>
              <a:t>20/6/19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978D1-C497-0648-8735-0A041E0ED3FA}" type="slidenum">
              <a:rPr lang="en-US" smtClean="0"/>
              <a:t>‹#›</a:t>
            </a:fld>
            <a:endParaRPr lang="en-US"/>
          </a:p>
        </p:txBody>
      </p:sp>
    </p:spTree>
    <p:extLst>
      <p:ext uri="{BB962C8B-B14F-4D97-AF65-F5344CB8AC3E}">
        <p14:creationId xmlns:p14="http://schemas.microsoft.com/office/powerpoint/2010/main" val="1782989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C1E675-C704-5445-8F95-CDA86CF041F4}" type="datetimeFigureOut">
              <a:rPr lang="en-US" smtClean="0"/>
              <a:t>20/6/19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978D1-C497-0648-8735-0A041E0ED3FA}" type="slidenum">
              <a:rPr lang="en-US" smtClean="0"/>
              <a:t>‹#›</a:t>
            </a:fld>
            <a:endParaRPr lang="en-US"/>
          </a:p>
        </p:txBody>
      </p:sp>
    </p:spTree>
    <p:extLst>
      <p:ext uri="{BB962C8B-B14F-4D97-AF65-F5344CB8AC3E}">
        <p14:creationId xmlns:p14="http://schemas.microsoft.com/office/powerpoint/2010/main" val="3604065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C1E675-C704-5445-8F95-CDA86CF041F4}" type="datetimeFigureOut">
              <a:rPr lang="en-US" smtClean="0"/>
              <a:t>20/6/19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978D1-C497-0648-8735-0A041E0ED3FA}" type="slidenum">
              <a:rPr lang="en-US" smtClean="0"/>
              <a:t>‹#›</a:t>
            </a:fld>
            <a:endParaRPr lang="en-US"/>
          </a:p>
        </p:txBody>
      </p:sp>
    </p:spTree>
    <p:extLst>
      <p:ext uri="{BB962C8B-B14F-4D97-AF65-F5344CB8AC3E}">
        <p14:creationId xmlns:p14="http://schemas.microsoft.com/office/powerpoint/2010/main" val="4191342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C1E675-C704-5445-8F95-CDA86CF041F4}" type="datetimeFigureOut">
              <a:rPr lang="en-US" smtClean="0"/>
              <a:t>20/6/19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B978D1-C497-0648-8735-0A041E0ED3FA}" type="slidenum">
              <a:rPr lang="en-US" smtClean="0"/>
              <a:t>‹#›</a:t>
            </a:fld>
            <a:endParaRPr lang="en-US"/>
          </a:p>
        </p:txBody>
      </p:sp>
    </p:spTree>
    <p:extLst>
      <p:ext uri="{BB962C8B-B14F-4D97-AF65-F5344CB8AC3E}">
        <p14:creationId xmlns:p14="http://schemas.microsoft.com/office/powerpoint/2010/main" val="4187572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C1E675-C704-5445-8F95-CDA86CF041F4}" type="datetimeFigureOut">
              <a:rPr lang="en-US" smtClean="0"/>
              <a:t>20/6/19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B978D1-C497-0648-8735-0A041E0ED3FA}" type="slidenum">
              <a:rPr lang="en-US" smtClean="0"/>
              <a:t>‹#›</a:t>
            </a:fld>
            <a:endParaRPr lang="en-US"/>
          </a:p>
        </p:txBody>
      </p:sp>
    </p:spTree>
    <p:extLst>
      <p:ext uri="{BB962C8B-B14F-4D97-AF65-F5344CB8AC3E}">
        <p14:creationId xmlns:p14="http://schemas.microsoft.com/office/powerpoint/2010/main" val="1774529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C1E675-C704-5445-8F95-CDA86CF041F4}" type="datetimeFigureOut">
              <a:rPr lang="en-US" smtClean="0"/>
              <a:t>20/6/19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B978D1-C497-0648-8735-0A041E0ED3FA}" type="slidenum">
              <a:rPr lang="en-US" smtClean="0"/>
              <a:t>‹#›</a:t>
            </a:fld>
            <a:endParaRPr lang="en-US"/>
          </a:p>
        </p:txBody>
      </p:sp>
    </p:spTree>
    <p:extLst>
      <p:ext uri="{BB962C8B-B14F-4D97-AF65-F5344CB8AC3E}">
        <p14:creationId xmlns:p14="http://schemas.microsoft.com/office/powerpoint/2010/main" val="2175423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C1E675-C704-5445-8F95-CDA86CF041F4}" type="datetimeFigureOut">
              <a:rPr lang="en-US" smtClean="0"/>
              <a:t>20/6/19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978D1-C497-0648-8735-0A041E0ED3FA}" type="slidenum">
              <a:rPr lang="en-US" smtClean="0"/>
              <a:t>‹#›</a:t>
            </a:fld>
            <a:endParaRPr lang="en-US"/>
          </a:p>
        </p:txBody>
      </p:sp>
    </p:spTree>
    <p:extLst>
      <p:ext uri="{BB962C8B-B14F-4D97-AF65-F5344CB8AC3E}">
        <p14:creationId xmlns:p14="http://schemas.microsoft.com/office/powerpoint/2010/main" val="90510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C1E675-C704-5445-8F95-CDA86CF041F4}" type="datetimeFigureOut">
              <a:rPr lang="en-US" smtClean="0"/>
              <a:t>20/6/19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978D1-C497-0648-8735-0A041E0ED3FA}" type="slidenum">
              <a:rPr lang="en-US" smtClean="0"/>
              <a:t>‹#›</a:t>
            </a:fld>
            <a:endParaRPr lang="en-US"/>
          </a:p>
        </p:txBody>
      </p:sp>
    </p:spTree>
    <p:extLst>
      <p:ext uri="{BB962C8B-B14F-4D97-AF65-F5344CB8AC3E}">
        <p14:creationId xmlns:p14="http://schemas.microsoft.com/office/powerpoint/2010/main" val="381655278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C1E675-C704-5445-8F95-CDA86CF041F4}" type="datetimeFigureOut">
              <a:rPr lang="en-US" smtClean="0"/>
              <a:t>20/6/19</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978D1-C497-0648-8735-0A041E0ED3FA}" type="slidenum">
              <a:rPr lang="en-US" smtClean="0"/>
              <a:t>‹#›</a:t>
            </a:fld>
            <a:endParaRPr lang="en-US"/>
          </a:p>
        </p:txBody>
      </p:sp>
      <p:sp>
        <p:nvSpPr>
          <p:cNvPr id="7" name="TextBox 6"/>
          <p:cNvSpPr txBox="1"/>
          <p:nvPr userDrawn="1"/>
        </p:nvSpPr>
        <p:spPr>
          <a:xfrm>
            <a:off x="3124200" y="6490643"/>
            <a:ext cx="2861733" cy="276999"/>
          </a:xfrm>
          <a:prstGeom prst="rect">
            <a:avLst/>
          </a:prstGeom>
          <a:noFill/>
        </p:spPr>
        <p:txBody>
          <a:bodyPr wrap="square" rtlCol="0">
            <a:spAutoFit/>
          </a:bodyPr>
          <a:lstStyle/>
          <a:p>
            <a:pPr algn="ctr"/>
            <a:r>
              <a:rPr lang="en-US" sz="1200" dirty="0" smtClean="0"/>
              <a:t>© Straits Knowledge 2019</a:t>
            </a:r>
            <a:endParaRPr lang="en-US" sz="1200" dirty="0"/>
          </a:p>
        </p:txBody>
      </p:sp>
      <p:sp>
        <p:nvSpPr>
          <p:cNvPr id="8" name="TextBox 7"/>
          <p:cNvSpPr txBox="1"/>
          <p:nvPr userDrawn="1"/>
        </p:nvSpPr>
        <p:spPr>
          <a:xfrm>
            <a:off x="8415866" y="6356351"/>
            <a:ext cx="592667" cy="369332"/>
          </a:xfrm>
          <a:prstGeom prst="rect">
            <a:avLst/>
          </a:prstGeom>
          <a:noFill/>
        </p:spPr>
        <p:txBody>
          <a:bodyPr wrap="square" rtlCol="0">
            <a:spAutoFit/>
          </a:bodyPr>
          <a:lstStyle/>
          <a:p>
            <a:pPr algn="ctr"/>
            <a:fld id="{A803F3AF-34CE-4249-BA5B-5CD9B018DB7F}" type="slidenum">
              <a:rPr lang="en-US" smtClean="0"/>
              <a:pPr algn="ctr"/>
              <a:t>‹#›</a:t>
            </a:fld>
            <a:endParaRPr lang="en-US" dirty="0"/>
          </a:p>
        </p:txBody>
      </p:sp>
    </p:spTree>
    <p:extLst>
      <p:ext uri="{BB962C8B-B14F-4D97-AF65-F5344CB8AC3E}">
        <p14:creationId xmlns:p14="http://schemas.microsoft.com/office/powerpoint/2010/main" val="3270618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 Id="rId3"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9.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0.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1.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2.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traitsknowledge.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3380021"/>
            <a:ext cx="9144001" cy="1815882"/>
          </a:xfrm>
          <a:prstGeom prst="rect">
            <a:avLst/>
          </a:prstGeom>
          <a:noFill/>
        </p:spPr>
        <p:txBody>
          <a:bodyPr wrap="square" rtlCol="0">
            <a:spAutoFit/>
          </a:bodyPr>
          <a:lstStyle/>
          <a:p>
            <a:pPr algn="ctr"/>
            <a:r>
              <a:rPr lang="en-US" sz="3600" dirty="0">
                <a:solidFill>
                  <a:schemeClr val="tx2"/>
                </a:solidFill>
                <a:latin typeface="Avenir Book"/>
                <a:cs typeface="Avenir Book"/>
              </a:rPr>
              <a:t>	</a:t>
            </a:r>
            <a:r>
              <a:rPr lang="en-US" sz="3600" dirty="0" smtClean="0">
                <a:solidFill>
                  <a:schemeClr val="tx2"/>
                </a:solidFill>
                <a:latin typeface="Avenir Book"/>
                <a:cs typeface="Avenir Book"/>
              </a:rPr>
              <a:t>Taxonomy 101 Workshop</a:t>
            </a:r>
          </a:p>
          <a:p>
            <a:pPr algn="ctr"/>
            <a:r>
              <a:rPr lang="en-US" sz="2800" dirty="0" smtClean="0"/>
              <a:t>ISKO Singapore – </a:t>
            </a:r>
            <a:r>
              <a:rPr lang="en-US" sz="2400" dirty="0" smtClean="0">
                <a:solidFill>
                  <a:schemeClr val="tx2"/>
                </a:solidFill>
                <a:latin typeface="Avenir Book"/>
                <a:cs typeface="Avenir Book"/>
              </a:rPr>
              <a:t>June 2019</a:t>
            </a:r>
          </a:p>
          <a:p>
            <a:pPr algn="ctr"/>
            <a:endParaRPr lang="en-US" sz="2400" dirty="0">
              <a:solidFill>
                <a:schemeClr val="tx2"/>
              </a:solidFill>
              <a:latin typeface="Avenir Book"/>
              <a:cs typeface="Avenir Book"/>
            </a:endParaRPr>
          </a:p>
          <a:p>
            <a:pPr algn="ctr"/>
            <a:r>
              <a:rPr lang="en-US" sz="2400" dirty="0" smtClean="0">
                <a:solidFill>
                  <a:schemeClr val="tx2"/>
                </a:solidFill>
                <a:latin typeface="Avenir Book"/>
                <a:cs typeface="Avenir Book"/>
              </a:rPr>
              <a:t>Patrick Lambe, Straits Knowledge</a:t>
            </a:r>
            <a:endParaRPr lang="en-US" sz="2400" dirty="0">
              <a:solidFill>
                <a:schemeClr val="tx2"/>
              </a:solidFill>
              <a:latin typeface="Avenir Book"/>
              <a:cs typeface="Avenir Book"/>
            </a:endParaRPr>
          </a:p>
        </p:txBody>
      </p:sp>
      <p:pic>
        <p:nvPicPr>
          <p:cNvPr id="4" name="Picture 3" descr="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2481" y="620688"/>
            <a:ext cx="2003979" cy="2003979"/>
          </a:xfrm>
          <a:prstGeom prst="rect">
            <a:avLst/>
          </a:prstGeom>
        </p:spPr>
      </p:pic>
    </p:spTree>
    <p:extLst>
      <p:ext uri="{BB962C8B-B14F-4D97-AF65-F5344CB8AC3E}">
        <p14:creationId xmlns:p14="http://schemas.microsoft.com/office/powerpoint/2010/main" val="194572028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txBox="1">
            <a:spLocks/>
          </p:cNvSpPr>
          <p:nvPr/>
        </p:nvSpPr>
        <p:spPr>
          <a:xfrm>
            <a:off x="457200" y="274639"/>
            <a:ext cx="8229600" cy="1143000"/>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dirty="0" smtClean="0"/>
              <a:t>Planning: Purpose, Scope (Content and People)</a:t>
            </a:r>
            <a:endParaRPr lang="en-GB" dirty="0">
              <a:solidFill>
                <a:srgbClr val="FF8000"/>
              </a:solidFill>
            </a:endParaRPr>
          </a:p>
        </p:txBody>
      </p:sp>
      <p:pic>
        <p:nvPicPr>
          <p:cNvPr id="6" name="Picture 5" descr="Taxonomy process plannin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066" y="1885950"/>
            <a:ext cx="4013200" cy="4413250"/>
          </a:xfrm>
          <a:prstGeom prst="rect">
            <a:avLst/>
          </a:prstGeom>
        </p:spPr>
      </p:pic>
      <p:sp>
        <p:nvSpPr>
          <p:cNvPr id="11" name="TextBox 10"/>
          <p:cNvSpPr txBox="1"/>
          <p:nvPr/>
        </p:nvSpPr>
        <p:spPr>
          <a:xfrm>
            <a:off x="4385733" y="1225690"/>
            <a:ext cx="4588933" cy="5262979"/>
          </a:xfrm>
          <a:prstGeom prst="rect">
            <a:avLst/>
          </a:prstGeom>
          <a:noFill/>
        </p:spPr>
        <p:txBody>
          <a:bodyPr wrap="square" rtlCol="0">
            <a:spAutoFit/>
          </a:bodyPr>
          <a:lstStyle/>
          <a:p>
            <a:pPr marL="457200" indent="-457200">
              <a:buFont typeface="+mj-lt"/>
              <a:buAutoNum type="arabicPeriod"/>
            </a:pPr>
            <a:r>
              <a:rPr lang="en-US" sz="2400" dirty="0" smtClean="0"/>
              <a:t>What business problem are we trying to solve?</a:t>
            </a:r>
          </a:p>
          <a:p>
            <a:pPr marL="457200" indent="-457200">
              <a:buFont typeface="+mj-lt"/>
              <a:buAutoNum type="arabicPeriod"/>
            </a:pPr>
            <a:endParaRPr lang="en-US" sz="2400" dirty="0" smtClean="0"/>
          </a:p>
          <a:p>
            <a:pPr marL="457200" indent="-457200">
              <a:buFont typeface="+mj-lt"/>
              <a:buAutoNum type="arabicPeriod"/>
            </a:pPr>
            <a:r>
              <a:rPr lang="en-US" sz="2400" dirty="0" smtClean="0"/>
              <a:t>What is the content we are trying to organise?</a:t>
            </a:r>
          </a:p>
          <a:p>
            <a:pPr marL="457200" indent="-457200">
              <a:buFont typeface="+mj-lt"/>
              <a:buAutoNum type="arabicPeriod"/>
            </a:pPr>
            <a:endParaRPr lang="en-US" sz="2400" dirty="0"/>
          </a:p>
          <a:p>
            <a:pPr marL="457200" indent="-457200">
              <a:buFont typeface="+mj-lt"/>
              <a:buAutoNum type="arabicPeriod"/>
            </a:pPr>
            <a:r>
              <a:rPr lang="en-US" sz="2400" dirty="0" smtClean="0"/>
              <a:t>Who are the user communities we are trying to serve? </a:t>
            </a:r>
          </a:p>
          <a:p>
            <a:pPr marL="457200" indent="-457200">
              <a:buFont typeface="+mj-lt"/>
              <a:buAutoNum type="arabicPeriod"/>
            </a:pPr>
            <a:endParaRPr lang="en-US" sz="2400" dirty="0"/>
          </a:p>
          <a:p>
            <a:pPr marL="457200" indent="-457200">
              <a:buFont typeface="+mj-lt"/>
              <a:buAutoNum type="arabicPeriod"/>
            </a:pPr>
            <a:r>
              <a:rPr lang="en-US" sz="2400" dirty="0" smtClean="0"/>
              <a:t>What are we going to exclude as out of scope?</a:t>
            </a:r>
          </a:p>
          <a:p>
            <a:endParaRPr lang="en-US" sz="2400" i="1" dirty="0" smtClean="0"/>
          </a:p>
          <a:p>
            <a:r>
              <a:rPr lang="en-US" sz="2400" i="1" dirty="0" smtClean="0"/>
              <a:t>(Users are anyone who touches the lifecycle of the content)</a:t>
            </a:r>
            <a:endParaRPr lang="en-US" sz="2400" i="1" dirty="0"/>
          </a:p>
        </p:txBody>
      </p:sp>
    </p:spTree>
    <p:extLst>
      <p:ext uri="{BB962C8B-B14F-4D97-AF65-F5344CB8AC3E}">
        <p14:creationId xmlns:p14="http://schemas.microsoft.com/office/powerpoint/2010/main" val="15971772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Your Project</a:t>
            </a:r>
            <a:endParaRPr lang="en-US" dirty="0"/>
          </a:p>
        </p:txBody>
      </p:sp>
      <p:pic>
        <p:nvPicPr>
          <p:cNvPr id="5" name="Picture 4" descr="Screenshot 20:6:19, 12:24 PM.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17639"/>
            <a:ext cx="9144000" cy="4146785"/>
          </a:xfrm>
          <a:prstGeom prst="rect">
            <a:avLst/>
          </a:prstGeom>
        </p:spPr>
      </p:pic>
    </p:spTree>
    <p:extLst>
      <p:ext uri="{BB962C8B-B14F-4D97-AF65-F5344CB8AC3E}">
        <p14:creationId xmlns:p14="http://schemas.microsoft.com/office/powerpoint/2010/main" val="4269252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60639"/>
            <a:ext cx="8229600" cy="1143000"/>
          </a:xfrm>
        </p:spPr>
        <p:txBody>
          <a:bodyPr>
            <a:normAutofit fontScale="90000"/>
          </a:bodyPr>
          <a:lstStyle/>
          <a:p>
            <a:r>
              <a:rPr lang="en-US" dirty="0" smtClean="0">
                <a:solidFill>
                  <a:schemeClr val="accent1">
                    <a:lumMod val="75000"/>
                  </a:schemeClr>
                </a:solidFill>
              </a:rPr>
              <a:t>PART TWO: EVIDENCE-BASED DEVELOPMENT</a:t>
            </a:r>
            <a:endParaRPr lang="en-US" dirty="0">
              <a:solidFill>
                <a:schemeClr val="accent1">
                  <a:lumMod val="75000"/>
                </a:schemeClr>
              </a:solidFill>
            </a:endParaRPr>
          </a:p>
        </p:txBody>
      </p:sp>
    </p:spTree>
    <p:extLst>
      <p:ext uri="{BB962C8B-B14F-4D97-AF65-F5344CB8AC3E}">
        <p14:creationId xmlns:p14="http://schemas.microsoft.com/office/powerpoint/2010/main" val="3135521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shot 20:7:16, 10:55 AM.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6915" y="1845732"/>
            <a:ext cx="1930493" cy="3950085"/>
          </a:xfrm>
          <a:prstGeom prst="rect">
            <a:avLst/>
          </a:prstGeom>
        </p:spPr>
      </p:pic>
      <p:pic>
        <p:nvPicPr>
          <p:cNvPr id="10" name="Picture 9" descr="Screenshot 20:7:16, 10:55 AM.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234518" y="1845732"/>
            <a:ext cx="1859542" cy="3950086"/>
          </a:xfrm>
          <a:prstGeom prst="rect">
            <a:avLst/>
          </a:prstGeom>
        </p:spPr>
      </p:pic>
      <p:sp>
        <p:nvSpPr>
          <p:cNvPr id="4" name="Rectangle 2"/>
          <p:cNvSpPr txBox="1">
            <a:spLocks noChangeArrowheads="1"/>
          </p:cNvSpPr>
          <p:nvPr/>
        </p:nvSpPr>
        <p:spPr>
          <a:xfrm>
            <a:off x="457200" y="274639"/>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The Expertise Trap</a:t>
            </a:r>
            <a:endParaRPr lang="en-US" dirty="0"/>
          </a:p>
        </p:txBody>
      </p:sp>
    </p:spTree>
    <p:extLst>
      <p:ext uri="{BB962C8B-B14F-4D97-AF65-F5344CB8AC3E}">
        <p14:creationId xmlns:p14="http://schemas.microsoft.com/office/powerpoint/2010/main" val="191333839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GB" dirty="0" smtClean="0"/>
              <a:t>Design =  </a:t>
            </a:r>
            <a:r>
              <a:rPr lang="en-GB" dirty="0" smtClean="0">
                <a:solidFill>
                  <a:srgbClr val="FF8000"/>
                </a:solidFill>
              </a:rPr>
              <a:t>evidence</a:t>
            </a:r>
            <a:r>
              <a:rPr lang="en-GB" dirty="0" smtClean="0"/>
              <a:t> + </a:t>
            </a:r>
            <a:r>
              <a:rPr lang="en-GB" dirty="0" smtClean="0">
                <a:solidFill>
                  <a:srgbClr val="FF8000"/>
                </a:solidFill>
              </a:rPr>
              <a:t>desired outcomes</a:t>
            </a:r>
            <a:endParaRPr lang="en-GB" dirty="0">
              <a:solidFill>
                <a:srgbClr val="FF8000"/>
              </a:solidFill>
            </a:endParaRPr>
          </a:p>
        </p:txBody>
      </p:sp>
      <p:sp>
        <p:nvSpPr>
          <p:cNvPr id="4" name="TextBox 3"/>
          <p:cNvSpPr txBox="1"/>
          <p:nvPr/>
        </p:nvSpPr>
        <p:spPr>
          <a:xfrm>
            <a:off x="694382" y="3854980"/>
            <a:ext cx="3912544" cy="2585323"/>
          </a:xfrm>
          <a:prstGeom prst="rect">
            <a:avLst/>
          </a:prstGeom>
          <a:noFill/>
        </p:spPr>
        <p:txBody>
          <a:bodyPr wrap="square" rtlCol="0">
            <a:spAutoFit/>
          </a:bodyPr>
          <a:lstStyle/>
          <a:p>
            <a:r>
              <a:rPr lang="en-GB" dirty="0" smtClean="0"/>
              <a:t>Understand the information resources – </a:t>
            </a:r>
            <a:r>
              <a:rPr lang="en-GB" b="1" dirty="0" smtClean="0"/>
              <a:t>content warrant</a:t>
            </a:r>
          </a:p>
          <a:p>
            <a:endParaRPr lang="en-GB" dirty="0"/>
          </a:p>
          <a:p>
            <a:r>
              <a:rPr lang="en-GB" dirty="0" smtClean="0"/>
              <a:t>Understand the users and their key tasks – </a:t>
            </a:r>
            <a:r>
              <a:rPr lang="en-GB" b="1" dirty="0" smtClean="0"/>
              <a:t>user warrant</a:t>
            </a:r>
          </a:p>
          <a:p>
            <a:endParaRPr lang="en-GB" dirty="0"/>
          </a:p>
          <a:p>
            <a:r>
              <a:rPr lang="en-GB" dirty="0" smtClean="0"/>
              <a:t>Understand if information needs to be exchanged with other agencies in standard forms – </a:t>
            </a:r>
            <a:r>
              <a:rPr lang="en-GB" b="1" dirty="0" smtClean="0"/>
              <a:t>standards warrant</a:t>
            </a:r>
            <a:endParaRPr lang="en-GB" b="1" dirty="0"/>
          </a:p>
        </p:txBody>
      </p:sp>
      <p:sp>
        <p:nvSpPr>
          <p:cNvPr id="5" name="TextBox 4"/>
          <p:cNvSpPr txBox="1"/>
          <p:nvPr/>
        </p:nvSpPr>
        <p:spPr>
          <a:xfrm>
            <a:off x="5401733" y="4136000"/>
            <a:ext cx="3506144" cy="1569660"/>
          </a:xfrm>
          <a:prstGeom prst="rect">
            <a:avLst/>
          </a:prstGeom>
          <a:noFill/>
        </p:spPr>
        <p:txBody>
          <a:bodyPr wrap="square" rtlCol="0">
            <a:spAutoFit/>
          </a:bodyPr>
          <a:lstStyle/>
          <a:p>
            <a:r>
              <a:rPr lang="en-GB" sz="3200" dirty="0" smtClean="0"/>
              <a:t>Warrant – the evidence behind your design</a:t>
            </a:r>
            <a:endParaRPr lang="en-GB" sz="3200" b="1" dirty="0"/>
          </a:p>
        </p:txBody>
      </p:sp>
      <p:pic>
        <p:nvPicPr>
          <p:cNvPr id="2" name="Picture 1" descr="Taxonomy process user warran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8938" y="1185333"/>
            <a:ext cx="2803408" cy="2370667"/>
          </a:xfrm>
          <a:prstGeom prst="rect">
            <a:avLst/>
          </a:prstGeom>
        </p:spPr>
      </p:pic>
      <p:pic>
        <p:nvPicPr>
          <p:cNvPr id="6" name="Picture 5" descr="Taxonomy process content warran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800" y="1056216"/>
            <a:ext cx="3200400" cy="2644289"/>
          </a:xfrm>
          <a:prstGeom prst="rect">
            <a:avLst/>
          </a:prstGeom>
        </p:spPr>
      </p:pic>
    </p:spTree>
    <p:extLst>
      <p:ext uri="{BB962C8B-B14F-4D97-AF65-F5344CB8AC3E}">
        <p14:creationId xmlns:p14="http://schemas.microsoft.com/office/powerpoint/2010/main" val="244171027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Evidence-based Design</a:t>
            </a:r>
            <a:endParaRPr lang="en-US" dirty="0"/>
          </a:p>
        </p:txBody>
      </p:sp>
      <p:pic>
        <p:nvPicPr>
          <p:cNvPr id="3" name="Picture 2" descr="Screenshot 31:12:18, 4:56 PM.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040467"/>
            <a:ext cx="3600091" cy="2650067"/>
          </a:xfrm>
          <a:prstGeom prst="rect">
            <a:avLst/>
          </a:prstGeom>
        </p:spPr>
      </p:pic>
      <p:sp>
        <p:nvSpPr>
          <p:cNvPr id="5" name="TextBox 4"/>
          <p:cNvSpPr txBox="1"/>
          <p:nvPr/>
        </p:nvSpPr>
        <p:spPr>
          <a:xfrm>
            <a:off x="4351982" y="2040467"/>
            <a:ext cx="3912544" cy="3693319"/>
          </a:xfrm>
          <a:prstGeom prst="rect">
            <a:avLst/>
          </a:prstGeom>
          <a:noFill/>
        </p:spPr>
        <p:txBody>
          <a:bodyPr wrap="square" rtlCol="0">
            <a:spAutoFit/>
          </a:bodyPr>
          <a:lstStyle/>
          <a:p>
            <a:pPr marL="342900" indent="-342900">
              <a:buFont typeface="+mj-lt"/>
              <a:buAutoNum type="arabicPeriod"/>
            </a:pPr>
            <a:r>
              <a:rPr lang="en-GB" dirty="0"/>
              <a:t>You must have use-cases – to develop and to test the taxonomy – </a:t>
            </a:r>
            <a:r>
              <a:rPr lang="en-GB" b="1" dirty="0"/>
              <a:t>user warrant</a:t>
            </a:r>
          </a:p>
          <a:p>
            <a:pPr marL="342900" indent="-342900">
              <a:buFont typeface="+mj-lt"/>
              <a:buAutoNum type="arabicPeriod"/>
            </a:pPr>
            <a:endParaRPr lang="en-GB" dirty="0" smtClean="0"/>
          </a:p>
          <a:p>
            <a:pPr marL="342900" indent="-342900">
              <a:buFont typeface="+mj-lt"/>
              <a:buAutoNum type="arabicPeriod"/>
            </a:pPr>
            <a:r>
              <a:rPr lang="en-GB" dirty="0" smtClean="0"/>
              <a:t>Your taxonomy must reflect your current content and be hospitable to likely growth – </a:t>
            </a:r>
            <a:r>
              <a:rPr lang="en-GB" b="1" dirty="0" smtClean="0"/>
              <a:t>content warrant</a:t>
            </a:r>
            <a:endParaRPr lang="en-GB" dirty="0"/>
          </a:p>
          <a:p>
            <a:pPr marL="342900" indent="-342900">
              <a:buFont typeface="+mj-lt"/>
              <a:buAutoNum type="arabicPeriod"/>
            </a:pPr>
            <a:endParaRPr lang="en-GB" dirty="0"/>
          </a:p>
          <a:p>
            <a:pPr marL="342900" indent="-342900">
              <a:buFont typeface="+mj-lt"/>
              <a:buAutoNum type="arabicPeriod"/>
            </a:pPr>
            <a:r>
              <a:rPr lang="en-GB" dirty="0" smtClean="0"/>
              <a:t>Use standard vocabularies as sources if you need to exchange with other agencies – </a:t>
            </a:r>
            <a:r>
              <a:rPr lang="en-GB" b="1" dirty="0" smtClean="0"/>
              <a:t>standards warrant – </a:t>
            </a:r>
            <a:r>
              <a:rPr lang="en-GB" i="1" dirty="0" smtClean="0"/>
              <a:t>(do you need to take just the terms or also the structures?)</a:t>
            </a:r>
            <a:endParaRPr lang="en-GB" i="1" dirty="0"/>
          </a:p>
        </p:txBody>
      </p:sp>
    </p:spTree>
    <p:extLst>
      <p:ext uri="{BB962C8B-B14F-4D97-AF65-F5344CB8AC3E}">
        <p14:creationId xmlns:p14="http://schemas.microsoft.com/office/powerpoint/2010/main" val="2488369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shot 20:6:19, 12:16 PM.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25" y="1574800"/>
            <a:ext cx="9144000" cy="5283200"/>
          </a:xfrm>
          <a:prstGeom prst="rect">
            <a:avLst/>
          </a:prstGeom>
        </p:spPr>
      </p:pic>
      <p:sp>
        <p:nvSpPr>
          <p:cNvPr id="5" name="Title 7"/>
          <p:cNvSpPr txBox="1">
            <a:spLocks/>
          </p:cNvSpPr>
          <p:nvPr/>
        </p:nvSpPr>
        <p:spPr>
          <a:xfrm>
            <a:off x="1134532" y="274639"/>
            <a:ext cx="7552267" cy="775228"/>
          </a:xfrm>
          <a:prstGeom prst="rect">
            <a:avLst/>
          </a:prstGeom>
        </p:spPr>
        <p:txBody>
          <a:bodyPr vert="horz" lIns="91440" tIns="45720" rIns="91440" bIns="45720" rtlCol="0" anchor="ctr">
            <a:normAutofit fontScale="97500"/>
          </a:bodyPr>
          <a:lstStyle>
            <a:lvl1pPr algn="ctr">
              <a:spcBef>
                <a:spcPct val="0"/>
              </a:spcBef>
              <a:buNone/>
              <a:defRPr sz="4400">
                <a:solidFill>
                  <a:schemeClr val="accent1">
                    <a:lumMod val="75000"/>
                  </a:schemeClr>
                </a:solidFill>
                <a:latin typeface="+mj-lt"/>
                <a:ea typeface="+mj-ea"/>
                <a:cs typeface="+mj-cs"/>
              </a:defRPr>
            </a:lvl1pPr>
          </a:lstStyle>
          <a:p>
            <a:r>
              <a:rPr lang="en-GB" dirty="0"/>
              <a:t>Exercise: Use case scenarios</a:t>
            </a:r>
            <a:endParaRPr lang="en-GB" dirty="0"/>
          </a:p>
        </p:txBody>
      </p:sp>
      <p:sp>
        <p:nvSpPr>
          <p:cNvPr id="4" name="Rounded Rectangle 3"/>
          <p:cNvSpPr/>
          <p:nvPr/>
        </p:nvSpPr>
        <p:spPr>
          <a:xfrm>
            <a:off x="812799" y="2794001"/>
            <a:ext cx="7112000" cy="1828800"/>
          </a:xfrm>
          <a:prstGeom prst="roundRect">
            <a:avLst/>
          </a:prstGeom>
          <a:solidFill>
            <a:srgbClr val="FFFFFF"/>
          </a:solidFill>
          <a:ln w="57150" cmpd="sng">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Collectively, a diverse and representative range of use case scenarios produce a composite picture of </a:t>
            </a:r>
          </a:p>
          <a:p>
            <a:pPr marL="285750" indent="-285750" algn="ctr">
              <a:buFont typeface="Arial"/>
              <a:buChar char="•"/>
            </a:pPr>
            <a:r>
              <a:rPr lang="en-US" dirty="0" smtClean="0">
                <a:solidFill>
                  <a:srgbClr val="FF6600"/>
                </a:solidFill>
              </a:rPr>
              <a:t>User warrant</a:t>
            </a:r>
          </a:p>
          <a:p>
            <a:pPr marL="285750" indent="-285750" algn="ctr">
              <a:buFont typeface="Arial"/>
              <a:buChar char="•"/>
            </a:pPr>
            <a:r>
              <a:rPr lang="en-US" dirty="0" smtClean="0">
                <a:solidFill>
                  <a:srgbClr val="FF6600"/>
                </a:solidFill>
              </a:rPr>
              <a:t>Content warrant</a:t>
            </a:r>
          </a:p>
          <a:p>
            <a:pPr marL="285750" indent="-285750" algn="ctr">
              <a:buFont typeface="Arial"/>
              <a:buChar char="•"/>
            </a:pPr>
            <a:r>
              <a:rPr lang="en-US" dirty="0" smtClean="0">
                <a:solidFill>
                  <a:srgbClr val="FF6600"/>
                </a:solidFill>
              </a:rPr>
              <a:t>Standards  warrant</a:t>
            </a:r>
            <a:endParaRPr lang="en-US" dirty="0">
              <a:solidFill>
                <a:srgbClr val="FF6600"/>
              </a:solidFill>
            </a:endParaRPr>
          </a:p>
        </p:txBody>
      </p:sp>
      <p:pic>
        <p:nvPicPr>
          <p:cNvPr id="7" name="Google Shape;108;p19"/>
          <p:cNvPicPr preferRelativeResize="0"/>
          <p:nvPr/>
        </p:nvPicPr>
        <p:blipFill>
          <a:blip r:embed="rId4">
            <a:alphaModFix/>
          </a:blip>
          <a:stretch>
            <a:fillRect/>
          </a:stretch>
        </p:blipFill>
        <p:spPr>
          <a:xfrm>
            <a:off x="98424" y="211667"/>
            <a:ext cx="1428750" cy="1428750"/>
          </a:xfrm>
          <a:prstGeom prst="rect">
            <a:avLst/>
          </a:prstGeom>
          <a:noFill/>
          <a:ln>
            <a:noFill/>
          </a:ln>
        </p:spPr>
      </p:pic>
    </p:spTree>
    <p:extLst>
      <p:ext uri="{BB962C8B-B14F-4D97-AF65-F5344CB8AC3E}">
        <p14:creationId xmlns:p14="http://schemas.microsoft.com/office/powerpoint/2010/main" val="136291143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3762810"/>
            <a:ext cx="9144001" cy="1200329"/>
          </a:xfrm>
          <a:prstGeom prst="rect">
            <a:avLst/>
          </a:prstGeom>
          <a:noFill/>
        </p:spPr>
        <p:txBody>
          <a:bodyPr wrap="square" rtlCol="0">
            <a:spAutoFit/>
          </a:bodyPr>
          <a:lstStyle/>
          <a:p>
            <a:pPr algn="ctr"/>
            <a:r>
              <a:rPr lang="en-US" sz="3600" dirty="0" smtClean="0">
                <a:solidFill>
                  <a:schemeClr val="tx2"/>
                </a:solidFill>
                <a:latin typeface="Avenir Book"/>
                <a:cs typeface="Avenir Book"/>
              </a:rPr>
              <a:t>Content Modeling: Islamic Finance Educational Institution</a:t>
            </a:r>
          </a:p>
        </p:txBody>
      </p:sp>
      <p:pic>
        <p:nvPicPr>
          <p:cNvPr id="6" name="Picture 5" descr="Screenshot 8:10:14 11:45 am.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798" y="1524001"/>
            <a:ext cx="8339469" cy="2109986"/>
          </a:xfrm>
          <a:prstGeom prst="rect">
            <a:avLst/>
          </a:prstGeom>
        </p:spPr>
      </p:pic>
      <p:pic>
        <p:nvPicPr>
          <p:cNvPr id="2" name="Picture 1" descr="Screenshot 13:10:16, 11:14 AM.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6133" y="5225721"/>
            <a:ext cx="1930400" cy="714716"/>
          </a:xfrm>
          <a:prstGeom prst="rect">
            <a:avLst/>
          </a:prstGeom>
        </p:spPr>
      </p:pic>
      <p:sp>
        <p:nvSpPr>
          <p:cNvPr id="3" name="TextBox 2"/>
          <p:cNvSpPr txBox="1"/>
          <p:nvPr/>
        </p:nvSpPr>
        <p:spPr>
          <a:xfrm>
            <a:off x="3776133" y="5792804"/>
            <a:ext cx="1930400" cy="338554"/>
          </a:xfrm>
          <a:prstGeom prst="rect">
            <a:avLst/>
          </a:prstGeom>
          <a:noFill/>
        </p:spPr>
        <p:txBody>
          <a:bodyPr wrap="square" rtlCol="0">
            <a:spAutoFit/>
          </a:bodyPr>
          <a:lstStyle/>
          <a:p>
            <a:pPr algn="ctr"/>
            <a:r>
              <a:rPr lang="en-US" sz="1600" dirty="0" err="1" smtClean="0"/>
              <a:t>www.inceif.org</a:t>
            </a:r>
            <a:endParaRPr lang="en-US" sz="1600" dirty="0"/>
          </a:p>
        </p:txBody>
      </p:sp>
    </p:spTree>
    <p:extLst>
      <p:ext uri="{BB962C8B-B14F-4D97-AF65-F5344CB8AC3E}">
        <p14:creationId xmlns:p14="http://schemas.microsoft.com/office/powerpoint/2010/main" val="316620626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11:10:16, 9:53 AM.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6798" y="1409383"/>
            <a:ext cx="5814669" cy="5093020"/>
          </a:xfrm>
          <a:prstGeom prst="rect">
            <a:avLst/>
          </a:prstGeom>
        </p:spPr>
      </p:pic>
      <p:sp>
        <p:nvSpPr>
          <p:cNvPr id="5" name="Title 7"/>
          <p:cNvSpPr txBox="1">
            <a:spLocks/>
          </p:cNvSpPr>
          <p:nvPr/>
        </p:nvSpPr>
        <p:spPr>
          <a:xfrm>
            <a:off x="457200" y="274639"/>
            <a:ext cx="8229600" cy="1143000"/>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dirty="0" smtClean="0"/>
              <a:t>Content model (high level): </a:t>
            </a:r>
            <a:r>
              <a:rPr lang="en-GB" dirty="0" smtClean="0">
                <a:solidFill>
                  <a:srgbClr val="FF8000"/>
                </a:solidFill>
              </a:rPr>
              <a:t>Islamic Finance Taxonomy</a:t>
            </a:r>
            <a:endParaRPr lang="en-GB" dirty="0">
              <a:solidFill>
                <a:srgbClr val="FF8000"/>
              </a:solidFill>
            </a:endParaRPr>
          </a:p>
        </p:txBody>
      </p:sp>
    </p:spTree>
    <p:extLst>
      <p:ext uri="{BB962C8B-B14F-4D97-AF65-F5344CB8AC3E}">
        <p14:creationId xmlns:p14="http://schemas.microsoft.com/office/powerpoint/2010/main" val="372179905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096309" y="2535705"/>
            <a:ext cx="1435472" cy="96818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MY" b="1" dirty="0" smtClean="0"/>
              <a:t>Event</a:t>
            </a:r>
            <a:endParaRPr lang="en-MY" b="1" dirty="0"/>
          </a:p>
        </p:txBody>
      </p:sp>
      <p:sp>
        <p:nvSpPr>
          <p:cNvPr id="5" name="Oval 4"/>
          <p:cNvSpPr/>
          <p:nvPr/>
        </p:nvSpPr>
        <p:spPr>
          <a:xfrm>
            <a:off x="2894245" y="911918"/>
            <a:ext cx="1126195" cy="56477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MY" sz="1400" dirty="0" smtClean="0"/>
              <a:t>Event Title</a:t>
            </a:r>
            <a:endParaRPr lang="en-MY" sz="1400" dirty="0"/>
          </a:p>
        </p:txBody>
      </p:sp>
      <p:sp>
        <p:nvSpPr>
          <p:cNvPr id="6" name="Oval 5"/>
          <p:cNvSpPr/>
          <p:nvPr/>
        </p:nvSpPr>
        <p:spPr>
          <a:xfrm>
            <a:off x="1337733" y="1422287"/>
            <a:ext cx="1376911" cy="56477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MY" sz="1400" dirty="0" smtClean="0"/>
              <a:t>Event Acronym</a:t>
            </a:r>
            <a:endParaRPr lang="en-MY" sz="1400" dirty="0"/>
          </a:p>
        </p:txBody>
      </p:sp>
      <p:sp>
        <p:nvSpPr>
          <p:cNvPr id="8" name="Oval 7"/>
          <p:cNvSpPr/>
          <p:nvPr/>
        </p:nvSpPr>
        <p:spPr>
          <a:xfrm>
            <a:off x="6832903" y="1676740"/>
            <a:ext cx="1330022" cy="56477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MY" sz="1400" dirty="0" smtClean="0"/>
              <a:t>Event End Date</a:t>
            </a:r>
            <a:endParaRPr lang="en-MY" sz="1400" dirty="0"/>
          </a:p>
        </p:txBody>
      </p:sp>
      <p:sp>
        <p:nvSpPr>
          <p:cNvPr id="9" name="Oval 8"/>
          <p:cNvSpPr/>
          <p:nvPr/>
        </p:nvSpPr>
        <p:spPr>
          <a:xfrm>
            <a:off x="5703696" y="1266171"/>
            <a:ext cx="1407226" cy="56477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MY" sz="1400" dirty="0" smtClean="0"/>
              <a:t>Event Start Date</a:t>
            </a:r>
            <a:endParaRPr lang="en-MY" sz="1400" dirty="0"/>
          </a:p>
        </p:txBody>
      </p:sp>
      <p:sp>
        <p:nvSpPr>
          <p:cNvPr id="10" name="Oval 9"/>
          <p:cNvSpPr/>
          <p:nvPr/>
        </p:nvSpPr>
        <p:spPr>
          <a:xfrm>
            <a:off x="1811868" y="3951415"/>
            <a:ext cx="1535614" cy="56477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MY" sz="1400" dirty="0" smtClean="0"/>
              <a:t>Event Description</a:t>
            </a:r>
            <a:endParaRPr lang="en-MY" sz="1400" dirty="0"/>
          </a:p>
        </p:txBody>
      </p:sp>
      <p:sp>
        <p:nvSpPr>
          <p:cNvPr id="11" name="Oval 10"/>
          <p:cNvSpPr/>
          <p:nvPr/>
        </p:nvSpPr>
        <p:spPr>
          <a:xfrm>
            <a:off x="4106627" y="4011086"/>
            <a:ext cx="1126195" cy="56477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MY" sz="1400" dirty="0" smtClean="0"/>
              <a:t>Event Type</a:t>
            </a:r>
            <a:endParaRPr lang="en-MY" sz="1400" dirty="0"/>
          </a:p>
        </p:txBody>
      </p:sp>
      <p:sp>
        <p:nvSpPr>
          <p:cNvPr id="12" name="Oval 11"/>
          <p:cNvSpPr/>
          <p:nvPr/>
        </p:nvSpPr>
        <p:spPr>
          <a:xfrm>
            <a:off x="6098518" y="4600120"/>
            <a:ext cx="1352149" cy="56477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MY" sz="1400" dirty="0" smtClean="0"/>
              <a:t>Organizer</a:t>
            </a:r>
            <a:endParaRPr lang="en-MY" sz="1400" dirty="0"/>
          </a:p>
        </p:txBody>
      </p:sp>
      <p:sp>
        <p:nvSpPr>
          <p:cNvPr id="14" name="TextBox 13"/>
          <p:cNvSpPr txBox="1"/>
          <p:nvPr/>
        </p:nvSpPr>
        <p:spPr>
          <a:xfrm>
            <a:off x="3753275" y="4603623"/>
            <a:ext cx="2156504" cy="1954381"/>
          </a:xfrm>
          <a:prstGeom prst="rect">
            <a:avLst/>
          </a:prstGeom>
          <a:solidFill>
            <a:srgbClr val="E2F0D9"/>
          </a:solidFill>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87313" indent="-87313">
              <a:buFontTx/>
              <a:buChar char="-"/>
              <a:defRPr sz="1100"/>
            </a:lvl1pPr>
          </a:lstStyle>
          <a:p>
            <a:r>
              <a:rPr lang="en-MY" dirty="0"/>
              <a:t>Conference</a:t>
            </a:r>
          </a:p>
          <a:p>
            <a:r>
              <a:rPr lang="en-MY" dirty="0"/>
              <a:t>Colloquium</a:t>
            </a:r>
          </a:p>
          <a:p>
            <a:r>
              <a:rPr lang="en-MY" dirty="0"/>
              <a:t>Workshop/ Training</a:t>
            </a:r>
          </a:p>
          <a:p>
            <a:r>
              <a:rPr lang="en-MY" dirty="0"/>
              <a:t>Seminar</a:t>
            </a:r>
          </a:p>
          <a:p>
            <a:r>
              <a:rPr lang="en-MY" dirty="0"/>
              <a:t>Forum</a:t>
            </a:r>
          </a:p>
          <a:p>
            <a:r>
              <a:rPr lang="en-MY" dirty="0"/>
              <a:t>Symposium</a:t>
            </a:r>
          </a:p>
          <a:p>
            <a:r>
              <a:rPr lang="en-MY" dirty="0"/>
              <a:t>Round table</a:t>
            </a:r>
          </a:p>
          <a:p>
            <a:r>
              <a:rPr lang="en-MY" dirty="0"/>
              <a:t>Roadshow</a:t>
            </a:r>
          </a:p>
          <a:p>
            <a:r>
              <a:rPr lang="en-MY" dirty="0"/>
              <a:t>Talk/ Knowledge sharing session</a:t>
            </a:r>
          </a:p>
          <a:p>
            <a:r>
              <a:rPr lang="en-MY" dirty="0"/>
              <a:t>Expo/ exhibition</a:t>
            </a:r>
          </a:p>
          <a:p>
            <a:r>
              <a:rPr lang="en-MY" dirty="0" smtClean="0"/>
              <a:t>Competition</a:t>
            </a:r>
            <a:endParaRPr lang="en-MY" dirty="0"/>
          </a:p>
        </p:txBody>
      </p:sp>
      <p:sp>
        <p:nvSpPr>
          <p:cNvPr id="15" name="TextBox 14"/>
          <p:cNvSpPr txBox="1"/>
          <p:nvPr/>
        </p:nvSpPr>
        <p:spPr>
          <a:xfrm>
            <a:off x="619206" y="2942201"/>
            <a:ext cx="969244" cy="43088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87313" indent="-87313">
              <a:buFontTx/>
              <a:buChar char="-"/>
            </a:pPr>
            <a:r>
              <a:rPr lang="en-MY" sz="1100" dirty="0" smtClean="0"/>
              <a:t>City, country</a:t>
            </a:r>
            <a:endParaRPr lang="en-MY" sz="1100" dirty="0"/>
          </a:p>
        </p:txBody>
      </p:sp>
      <p:sp>
        <p:nvSpPr>
          <p:cNvPr id="16" name="Oval 15"/>
          <p:cNvSpPr/>
          <p:nvPr/>
        </p:nvSpPr>
        <p:spPr>
          <a:xfrm>
            <a:off x="1635228" y="2769568"/>
            <a:ext cx="1126195" cy="56477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MY" sz="1400" dirty="0" smtClean="0"/>
              <a:t>Event Location</a:t>
            </a:r>
            <a:endParaRPr lang="en-MY" sz="1400" dirty="0"/>
          </a:p>
        </p:txBody>
      </p:sp>
      <p:sp>
        <p:nvSpPr>
          <p:cNvPr id="17" name="Rounded Rectangle 16"/>
          <p:cNvSpPr/>
          <p:nvPr/>
        </p:nvSpPr>
        <p:spPr>
          <a:xfrm>
            <a:off x="7762877" y="4033976"/>
            <a:ext cx="1267860" cy="42634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MY" b="1" dirty="0"/>
              <a:t>Institution</a:t>
            </a:r>
          </a:p>
        </p:txBody>
      </p:sp>
      <p:cxnSp>
        <p:nvCxnSpPr>
          <p:cNvPr id="19" name="Straight Arrow Connector 18"/>
          <p:cNvCxnSpPr>
            <a:stCxn id="4" idx="5"/>
            <a:endCxn id="12" idx="1"/>
          </p:cNvCxnSpPr>
          <p:nvPr/>
        </p:nvCxnSpPr>
        <p:spPr>
          <a:xfrm>
            <a:off x="5321561" y="3362105"/>
            <a:ext cx="974975" cy="13207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9" idx="3"/>
          </p:cNvCxnSpPr>
          <p:nvPr/>
        </p:nvCxnSpPr>
        <p:spPr>
          <a:xfrm flipV="1">
            <a:off x="5232822" y="1748238"/>
            <a:ext cx="676957" cy="7874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4" idx="6"/>
            <a:endCxn id="8" idx="3"/>
          </p:cNvCxnSpPr>
          <p:nvPr/>
        </p:nvCxnSpPr>
        <p:spPr>
          <a:xfrm flipV="1">
            <a:off x="5531781" y="2158807"/>
            <a:ext cx="1495899" cy="8609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4" idx="1"/>
            <a:endCxn id="5" idx="5"/>
          </p:cNvCxnSpPr>
          <p:nvPr/>
        </p:nvCxnSpPr>
        <p:spPr>
          <a:xfrm flipH="1" flipV="1">
            <a:off x="3855512" y="1393985"/>
            <a:ext cx="451017" cy="12835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flipV="1">
            <a:off x="2711422" y="1830948"/>
            <a:ext cx="1479578" cy="10439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4" idx="2"/>
            <a:endCxn id="16" idx="6"/>
          </p:cNvCxnSpPr>
          <p:nvPr/>
        </p:nvCxnSpPr>
        <p:spPr>
          <a:xfrm flipH="1">
            <a:off x="2761422" y="3019800"/>
            <a:ext cx="1334888" cy="321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4" idx="3"/>
            <a:endCxn id="10" idx="7"/>
          </p:cNvCxnSpPr>
          <p:nvPr/>
        </p:nvCxnSpPr>
        <p:spPr>
          <a:xfrm flipH="1">
            <a:off x="3122597" y="3362105"/>
            <a:ext cx="1183932" cy="6720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4" idx="4"/>
          </p:cNvCxnSpPr>
          <p:nvPr/>
        </p:nvCxnSpPr>
        <p:spPr>
          <a:xfrm flipH="1">
            <a:off x="4730003" y="3503894"/>
            <a:ext cx="84042" cy="5302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endCxn id="17" idx="1"/>
          </p:cNvCxnSpPr>
          <p:nvPr/>
        </p:nvCxnSpPr>
        <p:spPr>
          <a:xfrm>
            <a:off x="5496796" y="3252910"/>
            <a:ext cx="2266081" cy="994241"/>
          </a:xfrm>
          <a:prstGeom prst="straightConnector1">
            <a:avLst/>
          </a:prstGeom>
          <a:ln w="38100">
            <a:prstDash val="dashDot"/>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805998" y="4522605"/>
            <a:ext cx="969244" cy="600164"/>
          </a:xfrm>
          <a:prstGeom prst="rect">
            <a:avLst/>
          </a:prstGeom>
          <a:solidFill>
            <a:srgbClr val="E2F0D9"/>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marL="87313" indent="-87313">
              <a:buFontTx/>
              <a:buChar char="-"/>
            </a:pPr>
            <a:r>
              <a:rPr lang="en-MY" sz="1100" dirty="0" smtClean="0"/>
              <a:t>Institution</a:t>
            </a:r>
          </a:p>
          <a:p>
            <a:pPr marL="87313" indent="-87313">
              <a:buFontTx/>
              <a:buChar char="-"/>
            </a:pPr>
            <a:r>
              <a:rPr lang="en-MY" sz="1100" dirty="0" smtClean="0"/>
              <a:t>University</a:t>
            </a:r>
          </a:p>
          <a:p>
            <a:pPr marL="87313" indent="-87313">
              <a:buFontTx/>
              <a:buChar char="-"/>
            </a:pPr>
            <a:r>
              <a:rPr lang="en-MY" sz="1100" dirty="0" smtClean="0"/>
              <a:t>Association</a:t>
            </a:r>
            <a:endParaRPr lang="en-MY" sz="1100" dirty="0"/>
          </a:p>
        </p:txBody>
      </p:sp>
      <p:cxnSp>
        <p:nvCxnSpPr>
          <p:cNvPr id="33" name="Straight Arrow Connector 32"/>
          <p:cNvCxnSpPr>
            <a:stCxn id="4" idx="0"/>
            <a:endCxn id="37" idx="4"/>
          </p:cNvCxnSpPr>
          <p:nvPr/>
        </p:nvCxnSpPr>
        <p:spPr>
          <a:xfrm flipV="1">
            <a:off x="4814045" y="899546"/>
            <a:ext cx="0" cy="16361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3932267" y="173606"/>
            <a:ext cx="1763555" cy="72594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MY" sz="1400" dirty="0" smtClean="0"/>
              <a:t>Event Topic</a:t>
            </a:r>
          </a:p>
        </p:txBody>
      </p:sp>
      <p:sp>
        <p:nvSpPr>
          <p:cNvPr id="39" name="TextBox 38"/>
          <p:cNvSpPr txBox="1"/>
          <p:nvPr/>
        </p:nvSpPr>
        <p:spPr>
          <a:xfrm>
            <a:off x="5703696" y="6590"/>
            <a:ext cx="1323984" cy="1107996"/>
          </a:xfrm>
          <a:prstGeom prst="rect">
            <a:avLst/>
          </a:prstGeom>
          <a:solidFill>
            <a:srgbClr val="E2F0D9"/>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MY" sz="1100" dirty="0" smtClean="0"/>
              <a:t>-  Islam</a:t>
            </a:r>
            <a:endParaRPr lang="en-MY" sz="1100" dirty="0"/>
          </a:p>
          <a:p>
            <a:r>
              <a:rPr lang="en-MY" sz="1100" dirty="0" smtClean="0"/>
              <a:t>-  Fiqh </a:t>
            </a:r>
            <a:r>
              <a:rPr lang="en-MY" sz="1100" dirty="0"/>
              <a:t>Muamalat</a:t>
            </a:r>
          </a:p>
          <a:p>
            <a:r>
              <a:rPr lang="en-MY" sz="1100" dirty="0" smtClean="0"/>
              <a:t>-  Islamic </a:t>
            </a:r>
            <a:r>
              <a:rPr lang="en-MY" sz="1100" dirty="0"/>
              <a:t>finance</a:t>
            </a:r>
          </a:p>
          <a:p>
            <a:pPr marL="171450" indent="-171450">
              <a:buFontTx/>
              <a:buChar char="-"/>
            </a:pPr>
            <a:r>
              <a:rPr lang="en-MY" sz="1100" dirty="0" smtClean="0"/>
              <a:t>Islamic </a:t>
            </a:r>
            <a:r>
              <a:rPr lang="en-MY" sz="1100" dirty="0"/>
              <a:t>Capital </a:t>
            </a:r>
            <a:r>
              <a:rPr lang="en-MY" sz="1100" dirty="0" smtClean="0"/>
              <a:t>Markets</a:t>
            </a:r>
          </a:p>
          <a:p>
            <a:pPr marL="171450" indent="-171450">
              <a:buFontTx/>
              <a:buChar char="-"/>
            </a:pPr>
            <a:r>
              <a:rPr lang="en-MY" sz="1100" dirty="0" smtClean="0"/>
              <a:t>etc</a:t>
            </a:r>
            <a:endParaRPr lang="en-MY" sz="1100" dirty="0"/>
          </a:p>
        </p:txBody>
      </p:sp>
      <p:sp>
        <p:nvSpPr>
          <p:cNvPr id="31" name="Rounded Rectangle 30"/>
          <p:cNvSpPr/>
          <p:nvPr/>
        </p:nvSpPr>
        <p:spPr>
          <a:xfrm>
            <a:off x="8162925" y="3020564"/>
            <a:ext cx="867812" cy="42634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MY" b="1" dirty="0"/>
              <a:t>Expert</a:t>
            </a:r>
          </a:p>
        </p:txBody>
      </p:sp>
      <p:cxnSp>
        <p:nvCxnSpPr>
          <p:cNvPr id="35" name="Straight Arrow Connector 34"/>
          <p:cNvCxnSpPr>
            <a:stCxn id="4" idx="6"/>
            <a:endCxn id="31" idx="1"/>
          </p:cNvCxnSpPr>
          <p:nvPr/>
        </p:nvCxnSpPr>
        <p:spPr>
          <a:xfrm>
            <a:off x="5531782" y="3019800"/>
            <a:ext cx="2631143" cy="213939"/>
          </a:xfrm>
          <a:prstGeom prst="straightConnector1">
            <a:avLst/>
          </a:prstGeom>
          <a:ln w="38100">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393463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p:cNvSpPr txBox="1">
            <a:spLocks/>
          </p:cNvSpPr>
          <p:nvPr/>
        </p:nvSpPr>
        <p:spPr>
          <a:xfrm>
            <a:off x="457200" y="274639"/>
            <a:ext cx="82296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dirty="0" smtClean="0"/>
              <a:t>Agenda</a:t>
            </a:r>
            <a:endParaRPr lang="en-GB" dirty="0">
              <a:solidFill>
                <a:srgbClr val="FF8000"/>
              </a:solidFill>
            </a:endParaRPr>
          </a:p>
        </p:txBody>
      </p:sp>
      <p:sp>
        <p:nvSpPr>
          <p:cNvPr id="6" name="TextBox 5"/>
          <p:cNvSpPr txBox="1"/>
          <p:nvPr/>
        </p:nvSpPr>
        <p:spPr>
          <a:xfrm>
            <a:off x="457200" y="1451505"/>
            <a:ext cx="8348135" cy="4524315"/>
          </a:xfrm>
          <a:prstGeom prst="rect">
            <a:avLst/>
          </a:prstGeom>
          <a:noFill/>
        </p:spPr>
        <p:txBody>
          <a:bodyPr wrap="square" rtlCol="0">
            <a:spAutoFit/>
          </a:bodyPr>
          <a:lstStyle/>
          <a:p>
            <a:pPr marL="457200" indent="-457200">
              <a:buAutoNum type="arabicPeriod"/>
            </a:pPr>
            <a:r>
              <a:rPr lang="en-GB" sz="2400" dirty="0" smtClean="0"/>
              <a:t>What is a taxonomy supposed to do? </a:t>
            </a:r>
            <a:endParaRPr lang="en-GB" sz="2400" dirty="0" smtClean="0"/>
          </a:p>
          <a:p>
            <a:pPr marL="457200" indent="-457200">
              <a:buAutoNum type="arabicPeriod"/>
            </a:pPr>
            <a:r>
              <a:rPr lang="en-GB" sz="2400" dirty="0" smtClean="0"/>
              <a:t>Taxonomy </a:t>
            </a:r>
            <a:r>
              <a:rPr lang="en-GB" sz="2400" dirty="0" smtClean="0"/>
              <a:t>design: purpose, scope of content, users</a:t>
            </a:r>
          </a:p>
          <a:p>
            <a:pPr marL="457200" indent="-457200">
              <a:buAutoNum type="arabicPeriod"/>
            </a:pPr>
            <a:r>
              <a:rPr lang="en-GB" sz="2400" dirty="0" smtClean="0"/>
              <a:t>Identifying the Business Purpose</a:t>
            </a:r>
          </a:p>
          <a:p>
            <a:pPr marL="457200" indent="-457200">
              <a:buAutoNum type="arabicPeriod"/>
            </a:pPr>
            <a:endParaRPr lang="en-GB" sz="2400" dirty="0" smtClean="0"/>
          </a:p>
          <a:p>
            <a:pPr marL="457200" indent="-457200">
              <a:buAutoNum type="arabicPeriod"/>
            </a:pPr>
            <a:r>
              <a:rPr lang="en-GB" sz="2400" dirty="0" smtClean="0"/>
              <a:t>Taxonomy development: evidence-based approach</a:t>
            </a:r>
          </a:p>
          <a:p>
            <a:pPr marL="914400" lvl="1" indent="-457200">
              <a:buFont typeface="+mj-lt"/>
              <a:buAutoNum type="alphaLcPeriod"/>
            </a:pPr>
            <a:r>
              <a:rPr lang="en-GB" sz="2400" dirty="0" smtClean="0"/>
              <a:t>Warrant – content, user, standards</a:t>
            </a:r>
          </a:p>
          <a:p>
            <a:pPr marL="914400" lvl="1" indent="-457200">
              <a:buFont typeface="+mj-lt"/>
              <a:buAutoNum type="alphaLcPeriod"/>
            </a:pPr>
            <a:r>
              <a:rPr lang="en-GB" sz="2400" dirty="0" smtClean="0"/>
              <a:t>Use Cases for Taxonomy and </a:t>
            </a:r>
            <a:r>
              <a:rPr lang="en-GB" sz="2400" dirty="0" smtClean="0"/>
              <a:t>Search</a:t>
            </a:r>
          </a:p>
          <a:p>
            <a:pPr marL="914400" lvl="1" indent="-457200">
              <a:buFont typeface="+mj-lt"/>
              <a:buAutoNum type="alphaLcPeriod"/>
            </a:pPr>
            <a:r>
              <a:rPr lang="en-GB" sz="2400" dirty="0" smtClean="0"/>
              <a:t>Content Modelling to identify useful taxonomy facets</a:t>
            </a:r>
            <a:endParaRPr lang="en-GB" sz="2400" dirty="0"/>
          </a:p>
          <a:p>
            <a:pPr marL="914400" lvl="1" indent="-457200">
              <a:buFont typeface="+mj-lt"/>
              <a:buAutoNum type="alphaLcPeriod"/>
            </a:pPr>
            <a:r>
              <a:rPr lang="en-GB" sz="2400" dirty="0" smtClean="0"/>
              <a:t>Content Warrant: Sources </a:t>
            </a:r>
            <a:r>
              <a:rPr lang="en-GB" sz="2400" dirty="0" smtClean="0"/>
              <a:t>of Evidence for Vocabularies</a:t>
            </a:r>
          </a:p>
          <a:p>
            <a:pPr marL="914400" lvl="1" indent="-457200">
              <a:buFont typeface="+mj-lt"/>
              <a:buAutoNum type="alphaLcPeriod"/>
            </a:pPr>
            <a:r>
              <a:rPr lang="en-GB" sz="2400" dirty="0" smtClean="0"/>
              <a:t>Criteria for inclusion and exclusion</a:t>
            </a:r>
          </a:p>
          <a:p>
            <a:pPr marL="457200" indent="-457200">
              <a:buAutoNum type="arabicPeriod"/>
            </a:pPr>
            <a:endParaRPr lang="en-GB" sz="2400" dirty="0" smtClean="0"/>
          </a:p>
          <a:p>
            <a:pPr marL="457200" indent="-457200">
              <a:buAutoNum type="arabicPeriod"/>
            </a:pPr>
            <a:r>
              <a:rPr lang="en-GB" sz="2400" dirty="0" smtClean="0"/>
              <a:t>Practical Taxonomy Building Exercise</a:t>
            </a:r>
          </a:p>
        </p:txBody>
      </p:sp>
    </p:spTree>
    <p:extLst>
      <p:ext uri="{BB962C8B-B14F-4D97-AF65-F5344CB8AC3E}">
        <p14:creationId xmlns:p14="http://schemas.microsoft.com/office/powerpoint/2010/main" val="36796915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766366" y="2573712"/>
            <a:ext cx="1435472" cy="96818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MY" b="1" dirty="0" smtClean="0"/>
              <a:t>Expert</a:t>
            </a:r>
            <a:endParaRPr lang="en-MY" b="1" dirty="0"/>
          </a:p>
        </p:txBody>
      </p:sp>
      <p:sp>
        <p:nvSpPr>
          <p:cNvPr id="5" name="Oval 4"/>
          <p:cNvSpPr/>
          <p:nvPr/>
        </p:nvSpPr>
        <p:spPr>
          <a:xfrm>
            <a:off x="1778001" y="4740506"/>
            <a:ext cx="1631274" cy="56477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MY" sz="1400" dirty="0" smtClean="0"/>
              <a:t>Working experiences</a:t>
            </a:r>
            <a:endParaRPr lang="en-MY" sz="1400" dirty="0"/>
          </a:p>
        </p:txBody>
      </p:sp>
      <p:sp>
        <p:nvSpPr>
          <p:cNvPr id="7" name="Oval 6"/>
          <p:cNvSpPr/>
          <p:nvPr/>
        </p:nvSpPr>
        <p:spPr>
          <a:xfrm>
            <a:off x="795867" y="1794107"/>
            <a:ext cx="1827115" cy="56477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MY" sz="1400" dirty="0" smtClean="0"/>
              <a:t>Professional membership</a:t>
            </a:r>
            <a:endParaRPr lang="en-MY" sz="1400" dirty="0"/>
          </a:p>
        </p:txBody>
      </p:sp>
      <p:sp>
        <p:nvSpPr>
          <p:cNvPr id="9" name="Oval 8"/>
          <p:cNvSpPr/>
          <p:nvPr/>
        </p:nvSpPr>
        <p:spPr>
          <a:xfrm>
            <a:off x="3766366" y="4740507"/>
            <a:ext cx="1547664" cy="56477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MY" sz="1400" dirty="0" smtClean="0"/>
              <a:t>Contact information</a:t>
            </a:r>
            <a:endParaRPr lang="en-MY" sz="1400" dirty="0"/>
          </a:p>
        </p:txBody>
      </p:sp>
      <p:sp>
        <p:nvSpPr>
          <p:cNvPr id="13" name="Oval 12"/>
          <p:cNvSpPr/>
          <p:nvPr/>
        </p:nvSpPr>
        <p:spPr>
          <a:xfrm>
            <a:off x="5478957" y="1511719"/>
            <a:ext cx="1617169" cy="56477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MY" sz="1400" dirty="0" smtClean="0"/>
              <a:t>Education/ Qualification</a:t>
            </a:r>
            <a:endParaRPr lang="en-MY" sz="1400" dirty="0"/>
          </a:p>
        </p:txBody>
      </p:sp>
      <p:sp>
        <p:nvSpPr>
          <p:cNvPr id="14" name="Oval 13"/>
          <p:cNvSpPr/>
          <p:nvPr/>
        </p:nvSpPr>
        <p:spPr>
          <a:xfrm>
            <a:off x="5314030" y="488997"/>
            <a:ext cx="1126195" cy="56477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MY" sz="1400" dirty="0" smtClean="0"/>
              <a:t>Title</a:t>
            </a:r>
            <a:endParaRPr lang="en-MY" sz="1400" dirty="0"/>
          </a:p>
        </p:txBody>
      </p:sp>
      <p:sp>
        <p:nvSpPr>
          <p:cNvPr id="16" name="TextBox 15"/>
          <p:cNvSpPr txBox="1"/>
          <p:nvPr/>
        </p:nvSpPr>
        <p:spPr>
          <a:xfrm>
            <a:off x="3901373" y="5371071"/>
            <a:ext cx="1142080" cy="110799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87313" indent="-87313">
              <a:buFontTx/>
              <a:buChar char="-"/>
            </a:pPr>
            <a:r>
              <a:rPr lang="en-MY" sz="1100" dirty="0" smtClean="0"/>
              <a:t>E-mail</a:t>
            </a:r>
          </a:p>
          <a:p>
            <a:pPr marL="87313" indent="-87313">
              <a:buFontTx/>
              <a:buChar char="-"/>
            </a:pPr>
            <a:r>
              <a:rPr lang="en-MY" sz="1100" dirty="0" smtClean="0"/>
              <a:t>Telephone number (office</a:t>
            </a:r>
          </a:p>
          <a:p>
            <a:pPr marL="87313" indent="-87313">
              <a:buFontTx/>
              <a:buChar char="-"/>
            </a:pPr>
            <a:r>
              <a:rPr lang="en-MY" sz="1100" dirty="0" smtClean="0"/>
              <a:t>Web address</a:t>
            </a:r>
          </a:p>
          <a:p>
            <a:pPr marL="87313" indent="-87313">
              <a:buFontTx/>
              <a:buChar char="-"/>
            </a:pPr>
            <a:r>
              <a:rPr lang="en-MY" sz="1100" dirty="0" smtClean="0"/>
              <a:t>LinkedIn</a:t>
            </a:r>
          </a:p>
          <a:p>
            <a:pPr marL="87313" indent="-87313">
              <a:buFontTx/>
              <a:buChar char="-"/>
            </a:pPr>
            <a:r>
              <a:rPr lang="en-MY" sz="1100" dirty="0" smtClean="0"/>
              <a:t>Research gate</a:t>
            </a:r>
          </a:p>
        </p:txBody>
      </p:sp>
      <p:sp>
        <p:nvSpPr>
          <p:cNvPr id="17" name="Oval 16"/>
          <p:cNvSpPr/>
          <p:nvPr/>
        </p:nvSpPr>
        <p:spPr>
          <a:xfrm>
            <a:off x="1231413" y="757700"/>
            <a:ext cx="1798458" cy="56477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MY" sz="1400" dirty="0" smtClean="0"/>
              <a:t>Designation</a:t>
            </a:r>
            <a:endParaRPr lang="en-MY" sz="1400" dirty="0"/>
          </a:p>
        </p:txBody>
      </p:sp>
      <p:sp>
        <p:nvSpPr>
          <p:cNvPr id="18" name="Oval 17"/>
          <p:cNvSpPr/>
          <p:nvPr/>
        </p:nvSpPr>
        <p:spPr>
          <a:xfrm>
            <a:off x="3608853" y="520418"/>
            <a:ext cx="1126195" cy="56477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MY" sz="1400" dirty="0" smtClean="0"/>
              <a:t>Name</a:t>
            </a:r>
            <a:endParaRPr lang="en-MY" sz="1400" dirty="0"/>
          </a:p>
        </p:txBody>
      </p:sp>
      <p:sp>
        <p:nvSpPr>
          <p:cNvPr id="19" name="TextBox 18"/>
          <p:cNvSpPr txBox="1"/>
          <p:nvPr/>
        </p:nvSpPr>
        <p:spPr>
          <a:xfrm>
            <a:off x="59600" y="288340"/>
            <a:ext cx="1142080" cy="93871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87313" indent="-87313">
              <a:buFontTx/>
              <a:buChar char="-"/>
            </a:pPr>
            <a:r>
              <a:rPr lang="en-MY" sz="1100" dirty="0" smtClean="0"/>
              <a:t>Head of Department</a:t>
            </a:r>
          </a:p>
          <a:p>
            <a:pPr marL="87313" indent="-87313">
              <a:buFontTx/>
              <a:buChar char="-"/>
            </a:pPr>
            <a:r>
              <a:rPr lang="en-MY" sz="1100" dirty="0" smtClean="0"/>
              <a:t>Lecturer</a:t>
            </a:r>
          </a:p>
          <a:p>
            <a:pPr marL="87313" indent="-87313">
              <a:buFontTx/>
              <a:buChar char="-"/>
            </a:pPr>
            <a:r>
              <a:rPr lang="en-MY" sz="1100" dirty="0" smtClean="0"/>
              <a:t>Dean</a:t>
            </a:r>
          </a:p>
          <a:p>
            <a:pPr marL="87313" indent="-87313">
              <a:buFontTx/>
              <a:buChar char="-"/>
            </a:pPr>
            <a:r>
              <a:rPr lang="en-MY" sz="1100" dirty="0" smtClean="0"/>
              <a:t>Associate Dean</a:t>
            </a:r>
            <a:endParaRPr lang="en-MY" sz="1100" dirty="0"/>
          </a:p>
        </p:txBody>
      </p:sp>
      <p:cxnSp>
        <p:nvCxnSpPr>
          <p:cNvPr id="22" name="Straight Arrow Connector 21"/>
          <p:cNvCxnSpPr/>
          <p:nvPr/>
        </p:nvCxnSpPr>
        <p:spPr>
          <a:xfrm flipH="1" flipV="1">
            <a:off x="2952750" y="1193800"/>
            <a:ext cx="1200150" cy="15012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4" idx="0"/>
          </p:cNvCxnSpPr>
          <p:nvPr/>
        </p:nvCxnSpPr>
        <p:spPr>
          <a:xfrm flipH="1" flipV="1">
            <a:off x="4391025" y="1053774"/>
            <a:ext cx="93077" cy="15199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14" idx="3"/>
          </p:cNvCxnSpPr>
          <p:nvPr/>
        </p:nvCxnSpPr>
        <p:spPr>
          <a:xfrm flipV="1">
            <a:off x="4819650" y="971064"/>
            <a:ext cx="659307" cy="17239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4" idx="7"/>
            <a:endCxn id="13" idx="3"/>
          </p:cNvCxnSpPr>
          <p:nvPr/>
        </p:nvCxnSpPr>
        <p:spPr>
          <a:xfrm flipV="1">
            <a:off x="4991618" y="1993786"/>
            <a:ext cx="724168" cy="7217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endCxn id="9" idx="0"/>
          </p:cNvCxnSpPr>
          <p:nvPr/>
        </p:nvCxnSpPr>
        <p:spPr>
          <a:xfrm>
            <a:off x="4391025" y="3541900"/>
            <a:ext cx="149173" cy="11986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4" idx="2"/>
            <a:endCxn id="7" idx="6"/>
          </p:cNvCxnSpPr>
          <p:nvPr/>
        </p:nvCxnSpPr>
        <p:spPr>
          <a:xfrm flipH="1" flipV="1">
            <a:off x="2622982" y="2076496"/>
            <a:ext cx="1143384" cy="9813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endCxn id="5" idx="0"/>
          </p:cNvCxnSpPr>
          <p:nvPr/>
        </p:nvCxnSpPr>
        <p:spPr>
          <a:xfrm flipH="1">
            <a:off x="2593638" y="3450604"/>
            <a:ext cx="1488548" cy="12899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4" idx="3"/>
            <a:endCxn id="42" idx="3"/>
          </p:cNvCxnSpPr>
          <p:nvPr/>
        </p:nvCxnSpPr>
        <p:spPr>
          <a:xfrm flipH="1" flipV="1">
            <a:off x="2298678" y="3350185"/>
            <a:ext cx="1677908" cy="49927"/>
          </a:xfrm>
          <a:prstGeom prst="straightConnector1">
            <a:avLst/>
          </a:prstGeom>
          <a:ln w="38100">
            <a:prstDash val="dashDot"/>
            <a:tailEnd type="triangle"/>
          </a:ln>
        </p:spPr>
        <p:style>
          <a:lnRef idx="1">
            <a:schemeClr val="accent1"/>
          </a:lnRef>
          <a:fillRef idx="0">
            <a:schemeClr val="accent1"/>
          </a:fillRef>
          <a:effectRef idx="0">
            <a:schemeClr val="accent1"/>
          </a:effectRef>
          <a:fontRef idx="minor">
            <a:schemeClr val="tx1"/>
          </a:fontRef>
        </p:style>
      </p:cxnSp>
      <p:sp>
        <p:nvSpPr>
          <p:cNvPr id="69" name="Rounded Rectangle 68"/>
          <p:cNvSpPr/>
          <p:nvPr/>
        </p:nvSpPr>
        <p:spPr>
          <a:xfrm>
            <a:off x="6385247" y="5798642"/>
            <a:ext cx="867812" cy="42634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MY" dirty="0" smtClean="0"/>
              <a:t>Events</a:t>
            </a:r>
            <a:endParaRPr lang="en-MY" dirty="0"/>
          </a:p>
        </p:txBody>
      </p:sp>
      <p:cxnSp>
        <p:nvCxnSpPr>
          <p:cNvPr id="72" name="Straight Arrow Connector 71"/>
          <p:cNvCxnSpPr>
            <a:stCxn id="4" idx="4"/>
            <a:endCxn id="69" idx="1"/>
          </p:cNvCxnSpPr>
          <p:nvPr/>
        </p:nvCxnSpPr>
        <p:spPr>
          <a:xfrm>
            <a:off x="4484102" y="3541900"/>
            <a:ext cx="1901145" cy="2469917"/>
          </a:xfrm>
          <a:prstGeom prst="straightConnector1">
            <a:avLst/>
          </a:prstGeom>
          <a:ln w="38100">
            <a:prstDash val="dashDot"/>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440224" y="68354"/>
            <a:ext cx="1922726" cy="6001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87313" indent="-87313">
              <a:buFontTx/>
              <a:buChar char="-"/>
            </a:pPr>
            <a:r>
              <a:rPr lang="en-MY" sz="1100" dirty="0" smtClean="0"/>
              <a:t>Examples: Adjunct Professor, Professor, Associate Professor, Datuk, </a:t>
            </a:r>
            <a:r>
              <a:rPr lang="en-MY" sz="1100" dirty="0" err="1" smtClean="0"/>
              <a:t>Dr.</a:t>
            </a:r>
            <a:endParaRPr lang="en-MY" sz="1100" dirty="0"/>
          </a:p>
        </p:txBody>
      </p:sp>
      <p:sp>
        <p:nvSpPr>
          <p:cNvPr id="37" name="TextBox 36"/>
          <p:cNvSpPr txBox="1"/>
          <p:nvPr/>
        </p:nvSpPr>
        <p:spPr>
          <a:xfrm>
            <a:off x="7125031" y="1511719"/>
            <a:ext cx="1760114" cy="76944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87313" indent="-87313">
              <a:buFontTx/>
              <a:buChar char="-"/>
            </a:pPr>
            <a:r>
              <a:rPr lang="en-MY" sz="1100" dirty="0" smtClean="0"/>
              <a:t>PhD</a:t>
            </a:r>
          </a:p>
          <a:p>
            <a:pPr marL="87313" indent="-87313">
              <a:buFontTx/>
              <a:buChar char="-"/>
            </a:pPr>
            <a:r>
              <a:rPr lang="en-US" sz="1100" dirty="0" smtClean="0"/>
              <a:t>Masters</a:t>
            </a:r>
          </a:p>
          <a:p>
            <a:r>
              <a:rPr lang="en-US" sz="1100" dirty="0" smtClean="0"/>
              <a:t>(include higher learning institution)</a:t>
            </a:r>
            <a:endParaRPr lang="en-MY" sz="1100" dirty="0"/>
          </a:p>
        </p:txBody>
      </p:sp>
      <p:sp>
        <p:nvSpPr>
          <p:cNvPr id="38" name="TextBox 37"/>
          <p:cNvSpPr txBox="1"/>
          <p:nvPr/>
        </p:nvSpPr>
        <p:spPr>
          <a:xfrm>
            <a:off x="506169" y="2395413"/>
            <a:ext cx="1142080" cy="43088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87313" indent="-87313">
              <a:buFontTx/>
              <a:buChar char="-"/>
            </a:pPr>
            <a:r>
              <a:rPr lang="en-MY" sz="1100" dirty="0" smtClean="0"/>
              <a:t>Committee</a:t>
            </a:r>
          </a:p>
          <a:p>
            <a:pPr marL="87313" indent="-87313">
              <a:buFontTx/>
              <a:buChar char="-"/>
            </a:pPr>
            <a:r>
              <a:rPr lang="en-MY" sz="1100" dirty="0" smtClean="0"/>
              <a:t>Association</a:t>
            </a:r>
            <a:endParaRPr lang="en-MY" sz="1100" dirty="0"/>
          </a:p>
        </p:txBody>
      </p:sp>
      <p:sp>
        <p:nvSpPr>
          <p:cNvPr id="39" name="TextBox 38"/>
          <p:cNvSpPr txBox="1"/>
          <p:nvPr/>
        </p:nvSpPr>
        <p:spPr>
          <a:xfrm>
            <a:off x="2258142" y="5367755"/>
            <a:ext cx="936532" cy="43088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87313" indent="-87313">
              <a:buFontTx/>
              <a:buChar char="-"/>
            </a:pPr>
            <a:r>
              <a:rPr lang="en-US" sz="1100" dirty="0" smtClean="0"/>
              <a:t>Academic</a:t>
            </a:r>
          </a:p>
          <a:p>
            <a:pPr marL="87313" indent="-87313">
              <a:buFontTx/>
              <a:buChar char="-"/>
            </a:pPr>
            <a:r>
              <a:rPr lang="en-US" sz="1100" dirty="0" smtClean="0"/>
              <a:t>Industry</a:t>
            </a:r>
            <a:endParaRPr lang="en-MY" sz="1100" dirty="0"/>
          </a:p>
        </p:txBody>
      </p:sp>
      <p:sp>
        <p:nvSpPr>
          <p:cNvPr id="40" name="Rounded Rectangle 39"/>
          <p:cNvSpPr/>
          <p:nvPr/>
        </p:nvSpPr>
        <p:spPr>
          <a:xfrm>
            <a:off x="7470268" y="4740506"/>
            <a:ext cx="1414877" cy="42634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MY" dirty="0" smtClean="0"/>
              <a:t>Institution</a:t>
            </a:r>
            <a:endParaRPr lang="en-MY" dirty="0"/>
          </a:p>
        </p:txBody>
      </p:sp>
      <p:cxnSp>
        <p:nvCxnSpPr>
          <p:cNvPr id="41" name="Straight Arrow Connector 40"/>
          <p:cNvCxnSpPr>
            <a:stCxn id="4" idx="5"/>
            <a:endCxn id="40" idx="1"/>
          </p:cNvCxnSpPr>
          <p:nvPr/>
        </p:nvCxnSpPr>
        <p:spPr>
          <a:xfrm>
            <a:off x="4991618" y="3400112"/>
            <a:ext cx="2478650" cy="1553569"/>
          </a:xfrm>
          <a:prstGeom prst="straightConnector1">
            <a:avLst/>
          </a:prstGeom>
          <a:ln w="38100">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5105918" y="2794000"/>
            <a:ext cx="1536182" cy="73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6654801" y="2404005"/>
            <a:ext cx="1763555" cy="72594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MY" sz="1400" dirty="0" smtClean="0"/>
              <a:t>Field of Expertise</a:t>
            </a:r>
          </a:p>
        </p:txBody>
      </p:sp>
      <p:sp>
        <p:nvSpPr>
          <p:cNvPr id="45" name="TextBox 44"/>
          <p:cNvSpPr txBox="1"/>
          <p:nvPr/>
        </p:nvSpPr>
        <p:spPr>
          <a:xfrm>
            <a:off x="7616816" y="3147253"/>
            <a:ext cx="1323984" cy="1107996"/>
          </a:xfrm>
          <a:prstGeom prst="rect">
            <a:avLst/>
          </a:prstGeom>
          <a:solidFill>
            <a:srgbClr val="E2F0D9"/>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MY" sz="1100" dirty="0" smtClean="0"/>
              <a:t>-  Islam</a:t>
            </a:r>
            <a:endParaRPr lang="en-MY" sz="1100" dirty="0"/>
          </a:p>
          <a:p>
            <a:r>
              <a:rPr lang="en-MY" sz="1100" dirty="0" smtClean="0"/>
              <a:t>-  Fiqh </a:t>
            </a:r>
            <a:r>
              <a:rPr lang="en-MY" sz="1100" dirty="0"/>
              <a:t>Muamalat</a:t>
            </a:r>
          </a:p>
          <a:p>
            <a:r>
              <a:rPr lang="en-MY" sz="1100" dirty="0" smtClean="0"/>
              <a:t>-  Islamic </a:t>
            </a:r>
            <a:r>
              <a:rPr lang="en-MY" sz="1100" dirty="0"/>
              <a:t>finance</a:t>
            </a:r>
          </a:p>
          <a:p>
            <a:pPr marL="171450" indent="-171450">
              <a:buFontTx/>
              <a:buChar char="-"/>
            </a:pPr>
            <a:r>
              <a:rPr lang="en-MY" sz="1100" dirty="0" smtClean="0"/>
              <a:t>Islamic </a:t>
            </a:r>
            <a:r>
              <a:rPr lang="en-MY" sz="1100" dirty="0"/>
              <a:t>Capital </a:t>
            </a:r>
            <a:r>
              <a:rPr lang="en-MY" sz="1100" dirty="0" smtClean="0"/>
              <a:t>Markets</a:t>
            </a:r>
          </a:p>
          <a:p>
            <a:pPr marL="171450" indent="-171450">
              <a:buFontTx/>
              <a:buChar char="-"/>
            </a:pPr>
            <a:r>
              <a:rPr lang="en-MY" sz="1100" dirty="0" smtClean="0"/>
              <a:t>etc</a:t>
            </a:r>
            <a:endParaRPr lang="en-MY" sz="1100" dirty="0"/>
          </a:p>
        </p:txBody>
      </p:sp>
      <p:sp>
        <p:nvSpPr>
          <p:cNvPr id="46" name="TextBox 45"/>
          <p:cNvSpPr txBox="1"/>
          <p:nvPr/>
        </p:nvSpPr>
        <p:spPr>
          <a:xfrm>
            <a:off x="133875" y="4544185"/>
            <a:ext cx="1323984" cy="938719"/>
          </a:xfrm>
          <a:prstGeom prst="rect">
            <a:avLst/>
          </a:prstGeom>
          <a:solidFill>
            <a:srgbClr val="E2F0D9"/>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indent="-171450">
              <a:buFontTx/>
              <a:buChar char="-"/>
            </a:pPr>
            <a:r>
              <a:rPr lang="en-MY" sz="1100" dirty="0" smtClean="0"/>
              <a:t>Report</a:t>
            </a:r>
          </a:p>
          <a:p>
            <a:pPr marL="171450" indent="-171450">
              <a:buFontTx/>
              <a:buChar char="-"/>
            </a:pPr>
            <a:r>
              <a:rPr lang="en-MY" sz="1100" dirty="0" smtClean="0"/>
              <a:t>Case study</a:t>
            </a:r>
          </a:p>
          <a:p>
            <a:pPr marL="171450" indent="-171450">
              <a:buFontTx/>
              <a:buChar char="-"/>
            </a:pPr>
            <a:r>
              <a:rPr lang="en-MY" sz="1100" dirty="0" smtClean="0"/>
              <a:t>Scholarly publication</a:t>
            </a:r>
          </a:p>
          <a:p>
            <a:pPr marL="171450" indent="-171450">
              <a:buFontTx/>
              <a:buChar char="-"/>
            </a:pPr>
            <a:r>
              <a:rPr lang="en-MY" sz="1100" dirty="0" smtClean="0"/>
              <a:t>Book</a:t>
            </a:r>
            <a:endParaRPr lang="en-MY" sz="1100" dirty="0"/>
          </a:p>
        </p:txBody>
      </p:sp>
      <p:sp>
        <p:nvSpPr>
          <p:cNvPr id="42" name="Rounded Rectangle 41"/>
          <p:cNvSpPr/>
          <p:nvPr/>
        </p:nvSpPr>
        <p:spPr>
          <a:xfrm>
            <a:off x="795867" y="3037907"/>
            <a:ext cx="1502811" cy="62455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MY" dirty="0" smtClean="0"/>
              <a:t>Taught Courses</a:t>
            </a:r>
            <a:endParaRPr lang="en-MY" dirty="0"/>
          </a:p>
        </p:txBody>
      </p:sp>
      <p:sp>
        <p:nvSpPr>
          <p:cNvPr id="51" name="Rounded Rectangle 50"/>
          <p:cNvSpPr/>
          <p:nvPr/>
        </p:nvSpPr>
        <p:spPr>
          <a:xfrm>
            <a:off x="755331" y="3894298"/>
            <a:ext cx="1502811" cy="62455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MY" dirty="0" smtClean="0"/>
              <a:t>Publication</a:t>
            </a:r>
            <a:endParaRPr lang="en-MY" dirty="0"/>
          </a:p>
        </p:txBody>
      </p:sp>
      <p:cxnSp>
        <p:nvCxnSpPr>
          <p:cNvPr id="52" name="Straight Arrow Connector 51"/>
          <p:cNvCxnSpPr>
            <a:endCxn id="51" idx="3"/>
          </p:cNvCxnSpPr>
          <p:nvPr/>
        </p:nvCxnSpPr>
        <p:spPr>
          <a:xfrm flipH="1">
            <a:off x="2258142" y="3400112"/>
            <a:ext cx="1824044" cy="806464"/>
          </a:xfrm>
          <a:prstGeom prst="straightConnector1">
            <a:avLst/>
          </a:prstGeom>
          <a:ln w="38100">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793150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p:cNvSpPr txBox="1">
            <a:spLocks/>
          </p:cNvSpPr>
          <p:nvPr/>
        </p:nvSpPr>
        <p:spPr>
          <a:xfrm>
            <a:off x="457200" y="274639"/>
            <a:ext cx="8229600" cy="1143000"/>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dirty="0" smtClean="0"/>
              <a:t>Facets from content models: </a:t>
            </a:r>
            <a:r>
              <a:rPr lang="en-GB" dirty="0" smtClean="0">
                <a:solidFill>
                  <a:srgbClr val="FF8000"/>
                </a:solidFill>
              </a:rPr>
              <a:t>Islamic Finance Taxonomy</a:t>
            </a:r>
            <a:endParaRPr lang="en-GB" dirty="0">
              <a:solidFill>
                <a:srgbClr val="FF8000"/>
              </a:solidFill>
            </a:endParaRPr>
          </a:p>
        </p:txBody>
      </p:sp>
      <p:sp>
        <p:nvSpPr>
          <p:cNvPr id="4" name="TextBox 3"/>
          <p:cNvSpPr txBox="1"/>
          <p:nvPr/>
        </p:nvSpPr>
        <p:spPr>
          <a:xfrm>
            <a:off x="795867" y="1924580"/>
            <a:ext cx="3912544" cy="3785652"/>
          </a:xfrm>
          <a:prstGeom prst="rect">
            <a:avLst/>
          </a:prstGeom>
          <a:noFill/>
        </p:spPr>
        <p:txBody>
          <a:bodyPr wrap="square" rtlCol="0">
            <a:spAutoFit/>
          </a:bodyPr>
          <a:lstStyle/>
          <a:p>
            <a:r>
              <a:rPr lang="en-GB" sz="2400" dirty="0" smtClean="0"/>
              <a:t>Document types</a:t>
            </a:r>
          </a:p>
          <a:p>
            <a:endParaRPr lang="en-GB" sz="2400" dirty="0"/>
          </a:p>
          <a:p>
            <a:r>
              <a:rPr lang="en-GB" sz="2400" dirty="0" smtClean="0"/>
              <a:t>Event Types</a:t>
            </a:r>
          </a:p>
          <a:p>
            <a:endParaRPr lang="en-GB" sz="2400" dirty="0"/>
          </a:p>
          <a:p>
            <a:r>
              <a:rPr lang="en-GB" sz="2400" dirty="0" smtClean="0"/>
              <a:t>Islamic Finance Topics</a:t>
            </a:r>
          </a:p>
          <a:p>
            <a:endParaRPr lang="en-GB" sz="2400" dirty="0"/>
          </a:p>
          <a:p>
            <a:r>
              <a:rPr lang="en-GB" sz="2400" dirty="0" smtClean="0"/>
              <a:t>Institution Types</a:t>
            </a:r>
          </a:p>
          <a:p>
            <a:endParaRPr lang="en-GB" sz="2400" dirty="0"/>
          </a:p>
          <a:p>
            <a:r>
              <a:rPr lang="en-GB" sz="2400" dirty="0" smtClean="0"/>
              <a:t>Islamic Finance Products</a:t>
            </a:r>
          </a:p>
          <a:p>
            <a:endParaRPr lang="en-GB" sz="2400" dirty="0"/>
          </a:p>
        </p:txBody>
      </p:sp>
    </p:spTree>
    <p:extLst>
      <p:ext uri="{BB962C8B-B14F-4D97-AF65-F5344CB8AC3E}">
        <p14:creationId xmlns:p14="http://schemas.microsoft.com/office/powerpoint/2010/main" val="232827778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36939"/>
            <a:ext cx="8229600" cy="1143000"/>
          </a:xfrm>
        </p:spPr>
        <p:txBody>
          <a:bodyPr>
            <a:normAutofit fontScale="90000"/>
          </a:bodyPr>
          <a:lstStyle/>
          <a:p>
            <a:r>
              <a:rPr lang="en-US" dirty="0" smtClean="0">
                <a:solidFill>
                  <a:schemeClr val="accent1">
                    <a:lumMod val="75000"/>
                  </a:schemeClr>
                </a:solidFill>
              </a:rPr>
              <a:t>Exercise: from use cases to vocabularies to content </a:t>
            </a:r>
            <a:r>
              <a:rPr lang="en-US" dirty="0" smtClean="0">
                <a:solidFill>
                  <a:schemeClr val="accent1">
                    <a:lumMod val="75000"/>
                  </a:schemeClr>
                </a:solidFill>
              </a:rPr>
              <a:t>models</a:t>
            </a:r>
            <a:br>
              <a:rPr lang="en-US" dirty="0" smtClean="0">
                <a:solidFill>
                  <a:schemeClr val="accent1">
                    <a:lumMod val="75000"/>
                  </a:schemeClr>
                </a:solidFill>
              </a:rPr>
            </a:br>
            <a:r>
              <a:rPr lang="en-US" dirty="0" smtClean="0">
                <a:solidFill>
                  <a:schemeClr val="accent1">
                    <a:lumMod val="75000"/>
                  </a:schemeClr>
                </a:solidFill>
              </a:rPr>
              <a:t>- which taxonomy facets will you build?</a:t>
            </a:r>
            <a:endParaRPr lang="en-US" dirty="0">
              <a:solidFill>
                <a:schemeClr val="accent1">
                  <a:lumMod val="75000"/>
                </a:schemeClr>
              </a:solidFill>
            </a:endParaRPr>
          </a:p>
        </p:txBody>
      </p:sp>
      <p:pic>
        <p:nvPicPr>
          <p:cNvPr id="3" name="Google Shape;108;p19"/>
          <p:cNvPicPr preferRelativeResize="0"/>
          <p:nvPr/>
        </p:nvPicPr>
        <p:blipFill>
          <a:blip r:embed="rId2">
            <a:alphaModFix/>
          </a:blip>
          <a:stretch>
            <a:fillRect/>
          </a:stretch>
        </p:blipFill>
        <p:spPr>
          <a:xfrm>
            <a:off x="1084192" y="926042"/>
            <a:ext cx="1428750" cy="1428750"/>
          </a:xfrm>
          <a:prstGeom prst="rect">
            <a:avLst/>
          </a:prstGeom>
          <a:noFill/>
          <a:ln>
            <a:noFill/>
          </a:ln>
        </p:spPr>
      </p:pic>
    </p:spTree>
    <p:extLst>
      <p:ext uri="{BB962C8B-B14F-4D97-AF65-F5344CB8AC3E}">
        <p14:creationId xmlns:p14="http://schemas.microsoft.com/office/powerpoint/2010/main" val="2118434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60639"/>
            <a:ext cx="8229600" cy="1143000"/>
          </a:xfrm>
        </p:spPr>
        <p:txBody>
          <a:bodyPr>
            <a:normAutofit/>
          </a:bodyPr>
          <a:lstStyle/>
          <a:p>
            <a:r>
              <a:rPr lang="en-US" dirty="0" smtClean="0">
                <a:solidFill>
                  <a:schemeClr val="accent1">
                    <a:lumMod val="75000"/>
                  </a:schemeClr>
                </a:solidFill>
              </a:rPr>
              <a:t>Criteria for term selection</a:t>
            </a:r>
            <a:endParaRPr lang="en-US" dirty="0">
              <a:solidFill>
                <a:schemeClr val="accent1">
                  <a:lumMod val="75000"/>
                </a:schemeClr>
              </a:solidFill>
            </a:endParaRPr>
          </a:p>
        </p:txBody>
      </p:sp>
      <p:pic>
        <p:nvPicPr>
          <p:cNvPr id="4" name="Picture 3" descr="Screenshot 17:10:18, 9:35 AM.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0267" y="4458605"/>
            <a:ext cx="1778000" cy="1772861"/>
          </a:xfrm>
          <a:prstGeom prst="rect">
            <a:avLst/>
          </a:prstGeom>
        </p:spPr>
      </p:pic>
    </p:spTree>
    <p:extLst>
      <p:ext uri="{BB962C8B-B14F-4D97-AF65-F5344CB8AC3E}">
        <p14:creationId xmlns:p14="http://schemas.microsoft.com/office/powerpoint/2010/main" val="329824816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Criteria</a:t>
            </a:r>
            <a:endParaRPr lang="en-US" dirty="0"/>
          </a:p>
        </p:txBody>
      </p:sp>
      <p:sp>
        <p:nvSpPr>
          <p:cNvPr id="3" name="Content Placeholder 2"/>
          <p:cNvSpPr>
            <a:spLocks noGrp="1"/>
          </p:cNvSpPr>
          <p:nvPr>
            <p:ph idx="1"/>
          </p:nvPr>
        </p:nvSpPr>
        <p:spPr/>
        <p:txBody>
          <a:bodyPr/>
          <a:lstStyle/>
          <a:p>
            <a:r>
              <a:rPr lang="en-US" dirty="0" smtClean="0"/>
              <a:t>Do we need it?</a:t>
            </a:r>
          </a:p>
          <a:p>
            <a:r>
              <a:rPr lang="en-US" dirty="0" smtClean="0"/>
              <a:t>Is it useful?</a:t>
            </a:r>
          </a:p>
          <a:p>
            <a:r>
              <a:rPr lang="en-US" dirty="0" smtClean="0"/>
              <a:t>Will it work?</a:t>
            </a:r>
            <a:endParaRPr lang="en-US" dirty="0"/>
          </a:p>
        </p:txBody>
      </p:sp>
      <p:pic>
        <p:nvPicPr>
          <p:cNvPr id="4" name="Picture 3" descr="Screenshot 17:10:18, 9:35 AM.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0267" y="4458605"/>
            <a:ext cx="1778000" cy="1772861"/>
          </a:xfrm>
          <a:prstGeom prst="rect">
            <a:avLst/>
          </a:prstGeom>
        </p:spPr>
      </p:pic>
    </p:spTree>
    <p:extLst>
      <p:ext uri="{BB962C8B-B14F-4D97-AF65-F5344CB8AC3E}">
        <p14:creationId xmlns:p14="http://schemas.microsoft.com/office/powerpoint/2010/main" val="392539456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we need it?</a:t>
            </a:r>
            <a:endParaRPr lang="en-US" dirty="0"/>
          </a:p>
        </p:txBody>
      </p:sp>
      <p:sp>
        <p:nvSpPr>
          <p:cNvPr id="3" name="Content Placeholder 2"/>
          <p:cNvSpPr>
            <a:spLocks noGrp="1"/>
          </p:cNvSpPr>
          <p:nvPr>
            <p:ph idx="1"/>
          </p:nvPr>
        </p:nvSpPr>
        <p:spPr/>
        <p:txBody>
          <a:bodyPr>
            <a:normAutofit fontScale="85000" lnSpcReduction="10000"/>
          </a:bodyPr>
          <a:lstStyle/>
          <a:p>
            <a:r>
              <a:rPr lang="en-US" b="1" dirty="0" smtClean="0">
                <a:solidFill>
                  <a:srgbClr val="254061"/>
                </a:solidFill>
              </a:rPr>
              <a:t>Warrant</a:t>
            </a:r>
            <a:r>
              <a:rPr lang="en-US" dirty="0" smtClean="0"/>
              <a:t> – do we have warrant for the term? (an opinion isn’t warrant, a document or a task in which the term is used is warrant)</a:t>
            </a:r>
          </a:p>
          <a:p>
            <a:r>
              <a:rPr lang="en-US" b="1" dirty="0" smtClean="0">
                <a:solidFill>
                  <a:srgbClr val="254061"/>
                </a:solidFill>
              </a:rPr>
              <a:t>Standardization</a:t>
            </a:r>
            <a:r>
              <a:rPr lang="en-US" dirty="0" smtClean="0">
                <a:solidFill>
                  <a:srgbClr val="254061"/>
                </a:solidFill>
              </a:rPr>
              <a:t> </a:t>
            </a:r>
            <a:r>
              <a:rPr lang="en-US" dirty="0" smtClean="0"/>
              <a:t>– is the term part of a standard vocabulary required for information exchange or compliance with a requirement?</a:t>
            </a:r>
          </a:p>
          <a:p>
            <a:r>
              <a:rPr lang="en-US" b="1" dirty="0" smtClean="0">
                <a:solidFill>
                  <a:srgbClr val="254061"/>
                </a:solidFill>
              </a:rPr>
              <a:t>Implication</a:t>
            </a:r>
            <a:r>
              <a:rPr lang="en-US" dirty="0" smtClean="0">
                <a:solidFill>
                  <a:srgbClr val="254061"/>
                </a:solidFill>
              </a:rPr>
              <a:t> </a:t>
            </a:r>
            <a:r>
              <a:rPr lang="en-US" dirty="0" smtClean="0"/>
              <a:t>– does the acceptance of a candidate term imply the addition of more terms, for completeness?</a:t>
            </a:r>
          </a:p>
          <a:p>
            <a:r>
              <a:rPr lang="en-US" b="1" dirty="0" smtClean="0">
                <a:solidFill>
                  <a:srgbClr val="254061"/>
                </a:solidFill>
              </a:rPr>
              <a:t>Structure</a:t>
            </a:r>
            <a:r>
              <a:rPr lang="en-US" dirty="0" smtClean="0">
                <a:solidFill>
                  <a:srgbClr val="254061"/>
                </a:solidFill>
              </a:rPr>
              <a:t> </a:t>
            </a:r>
            <a:r>
              <a:rPr lang="en-US" dirty="0" smtClean="0"/>
              <a:t>– does the acceptance of a new term or terms imply the creation of a new category or facet?</a:t>
            </a:r>
            <a:endParaRPr lang="en-US" dirty="0"/>
          </a:p>
        </p:txBody>
      </p:sp>
    </p:spTree>
    <p:extLst>
      <p:ext uri="{BB962C8B-B14F-4D97-AF65-F5344CB8AC3E}">
        <p14:creationId xmlns:p14="http://schemas.microsoft.com/office/powerpoint/2010/main" val="140983463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Will it be useful?</a:t>
            </a:r>
            <a:endParaRPr lang="en-US" dirty="0"/>
          </a:p>
        </p:txBody>
      </p:sp>
      <p:sp>
        <p:nvSpPr>
          <p:cNvPr id="3" name="Content Placeholder 2"/>
          <p:cNvSpPr>
            <a:spLocks noGrp="1"/>
          </p:cNvSpPr>
          <p:nvPr>
            <p:ph idx="1"/>
          </p:nvPr>
        </p:nvSpPr>
        <p:spPr/>
        <p:txBody>
          <a:bodyPr>
            <a:normAutofit fontScale="92500"/>
          </a:bodyPr>
          <a:lstStyle/>
          <a:p>
            <a:r>
              <a:rPr lang="en-US" b="1" dirty="0" smtClean="0">
                <a:solidFill>
                  <a:srgbClr val="254061"/>
                </a:solidFill>
              </a:rPr>
              <a:t>Novelty</a:t>
            </a:r>
            <a:r>
              <a:rPr lang="en-US" dirty="0" smtClean="0">
                <a:solidFill>
                  <a:srgbClr val="254061"/>
                </a:solidFill>
              </a:rPr>
              <a:t> </a:t>
            </a:r>
            <a:r>
              <a:rPr lang="en-US" dirty="0" smtClean="0"/>
              <a:t>– does the term represent a new concept not already in the taxonomy?</a:t>
            </a:r>
          </a:p>
          <a:p>
            <a:r>
              <a:rPr lang="en-US" b="1" dirty="0" smtClean="0">
                <a:solidFill>
                  <a:srgbClr val="254061"/>
                </a:solidFill>
              </a:rPr>
              <a:t>Distinctiveness</a:t>
            </a:r>
            <a:r>
              <a:rPr lang="en-US" dirty="0" smtClean="0">
                <a:solidFill>
                  <a:srgbClr val="254061"/>
                </a:solidFill>
              </a:rPr>
              <a:t> </a:t>
            </a:r>
            <a:r>
              <a:rPr lang="en-US" dirty="0" smtClean="0"/>
              <a:t>– does the term clearly represent a distinction that is important to the audience(s)?</a:t>
            </a:r>
          </a:p>
          <a:p>
            <a:r>
              <a:rPr lang="en-US" b="1" dirty="0" smtClean="0">
                <a:solidFill>
                  <a:srgbClr val="254061"/>
                </a:solidFill>
              </a:rPr>
              <a:t>Currency</a:t>
            </a:r>
            <a:r>
              <a:rPr lang="en-US" dirty="0" smtClean="0">
                <a:solidFill>
                  <a:srgbClr val="254061"/>
                </a:solidFill>
              </a:rPr>
              <a:t> </a:t>
            </a:r>
            <a:r>
              <a:rPr lang="en-US" dirty="0" smtClean="0"/>
              <a:t>– does the term reflect the most common current usage for the underlying concept?</a:t>
            </a:r>
          </a:p>
          <a:p>
            <a:r>
              <a:rPr lang="en-US" b="1" dirty="0" smtClean="0">
                <a:solidFill>
                  <a:srgbClr val="254061"/>
                </a:solidFill>
              </a:rPr>
              <a:t>Appropriacy</a:t>
            </a:r>
            <a:r>
              <a:rPr lang="en-US" dirty="0" smtClean="0">
                <a:solidFill>
                  <a:srgbClr val="254061"/>
                </a:solidFill>
              </a:rPr>
              <a:t> </a:t>
            </a:r>
            <a:r>
              <a:rPr lang="en-US" dirty="0" smtClean="0"/>
              <a:t>– is the term appropriate to the intended user communities?</a:t>
            </a:r>
            <a:endParaRPr lang="en-US" dirty="0"/>
          </a:p>
        </p:txBody>
      </p:sp>
    </p:spTree>
    <p:extLst>
      <p:ext uri="{BB962C8B-B14F-4D97-AF65-F5344CB8AC3E}">
        <p14:creationId xmlns:p14="http://schemas.microsoft.com/office/powerpoint/2010/main" val="208847953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Will it work?</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solidFill>
                  <a:srgbClr val="254061"/>
                </a:solidFill>
              </a:rPr>
              <a:t>Belonging </a:t>
            </a:r>
            <a:r>
              <a:rPr lang="en-US" dirty="0" smtClean="0"/>
              <a:t>– does the concept fit within the intended taxonomy structure (category or facet)?</a:t>
            </a:r>
          </a:p>
          <a:p>
            <a:r>
              <a:rPr lang="en-US" b="1" dirty="0" smtClean="0">
                <a:solidFill>
                  <a:srgbClr val="254061"/>
                </a:solidFill>
              </a:rPr>
              <a:t>Consistency </a:t>
            </a:r>
            <a:r>
              <a:rPr lang="en-US" dirty="0" smtClean="0"/>
              <a:t>– is the term stylistically consistent with other terms in that structure?</a:t>
            </a:r>
          </a:p>
          <a:p>
            <a:r>
              <a:rPr lang="en-US" b="1" dirty="0" smtClean="0">
                <a:solidFill>
                  <a:srgbClr val="254061"/>
                </a:solidFill>
              </a:rPr>
              <a:t>Technical accuracy </a:t>
            </a:r>
            <a:r>
              <a:rPr lang="en-US" dirty="0" smtClean="0"/>
              <a:t>– does the term accurately convey the intended meaning to the intended audience?</a:t>
            </a:r>
          </a:p>
          <a:p>
            <a:r>
              <a:rPr lang="en-US" b="1" dirty="0" smtClean="0">
                <a:solidFill>
                  <a:srgbClr val="254061"/>
                </a:solidFill>
              </a:rPr>
              <a:t>Transparency </a:t>
            </a:r>
            <a:r>
              <a:rPr lang="en-US" dirty="0" smtClean="0"/>
              <a:t>– does </a:t>
            </a:r>
            <a:r>
              <a:rPr lang="en-US" dirty="0"/>
              <a:t>the term transparently </a:t>
            </a:r>
            <a:r>
              <a:rPr lang="en-US" dirty="0" smtClean="0"/>
              <a:t>convey the </a:t>
            </a:r>
            <a:r>
              <a:rPr lang="en-US" dirty="0"/>
              <a:t>concept to users without </a:t>
            </a:r>
            <a:r>
              <a:rPr lang="en-US" dirty="0" smtClean="0"/>
              <a:t>ambiguity or competing </a:t>
            </a:r>
            <a:r>
              <a:rPr lang="en-US" dirty="0"/>
              <a:t>interpretations, and without the need for special explanation or training</a:t>
            </a:r>
            <a:r>
              <a:rPr lang="en-US" dirty="0" smtClean="0"/>
              <a:t>?</a:t>
            </a:r>
            <a:endParaRPr lang="en-US" dirty="0"/>
          </a:p>
        </p:txBody>
      </p:sp>
    </p:spTree>
    <p:extLst>
      <p:ext uri="{BB962C8B-B14F-4D97-AF65-F5344CB8AC3E}">
        <p14:creationId xmlns:p14="http://schemas.microsoft.com/office/powerpoint/2010/main" val="176295302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36939"/>
            <a:ext cx="8229600" cy="1143000"/>
          </a:xfrm>
        </p:spPr>
        <p:txBody>
          <a:bodyPr>
            <a:normAutofit/>
          </a:bodyPr>
          <a:lstStyle/>
          <a:p>
            <a:r>
              <a:rPr lang="en-US" dirty="0" smtClean="0">
                <a:solidFill>
                  <a:schemeClr val="accent1">
                    <a:lumMod val="75000"/>
                  </a:schemeClr>
                </a:solidFill>
              </a:rPr>
              <a:t>Exercise: </a:t>
            </a:r>
            <a:r>
              <a:rPr lang="en-US" dirty="0" smtClean="0">
                <a:solidFill>
                  <a:schemeClr val="accent1">
                    <a:lumMod val="75000"/>
                  </a:schemeClr>
                </a:solidFill>
              </a:rPr>
              <a:t>Building the Taxonomy</a:t>
            </a:r>
            <a:r>
              <a:rPr lang="en-US" dirty="0">
                <a:solidFill>
                  <a:schemeClr val="accent1">
                    <a:lumMod val="75000"/>
                  </a:schemeClr>
                </a:solidFill>
              </a:rPr>
              <a:t>!</a:t>
            </a:r>
            <a:endParaRPr lang="en-US" dirty="0">
              <a:solidFill>
                <a:schemeClr val="accent1">
                  <a:lumMod val="75000"/>
                </a:schemeClr>
              </a:solidFill>
            </a:endParaRPr>
          </a:p>
        </p:txBody>
      </p:sp>
      <p:pic>
        <p:nvPicPr>
          <p:cNvPr id="3" name="Google Shape;108;p19"/>
          <p:cNvPicPr preferRelativeResize="0"/>
          <p:nvPr/>
        </p:nvPicPr>
        <p:blipFill>
          <a:blip r:embed="rId2">
            <a:alphaModFix/>
          </a:blip>
          <a:stretch>
            <a:fillRect/>
          </a:stretch>
        </p:blipFill>
        <p:spPr>
          <a:xfrm>
            <a:off x="1084192" y="926042"/>
            <a:ext cx="1428750" cy="1428750"/>
          </a:xfrm>
          <a:prstGeom prst="rect">
            <a:avLst/>
          </a:prstGeom>
          <a:noFill/>
          <a:ln>
            <a:noFill/>
          </a:ln>
        </p:spPr>
      </p:pic>
    </p:spTree>
    <p:extLst>
      <p:ext uri="{BB962C8B-B14F-4D97-AF65-F5344CB8AC3E}">
        <p14:creationId xmlns:p14="http://schemas.microsoft.com/office/powerpoint/2010/main" val="16390656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3" name="Rectangle 3"/>
          <p:cNvSpPr>
            <a:spLocks noGrp="1" noChangeArrowheads="1"/>
          </p:cNvSpPr>
          <p:nvPr>
            <p:ph type="title"/>
          </p:nvPr>
        </p:nvSpPr>
        <p:spPr>
          <a:xfrm>
            <a:off x="287338" y="228600"/>
            <a:ext cx="8569325" cy="993775"/>
          </a:xfrm>
          <a:noFill/>
          <a:ln/>
        </p:spPr>
        <p:txBody>
          <a:bodyPr/>
          <a:lstStyle/>
          <a:p>
            <a:r>
              <a:rPr lang="en-US" dirty="0" smtClean="0"/>
              <a:t>Testing and Validation</a:t>
            </a:r>
            <a:endParaRPr lang="en-US" dirty="0"/>
          </a:p>
        </p:txBody>
      </p:sp>
      <p:pic>
        <p:nvPicPr>
          <p:cNvPr id="7" name="Picture 6" descr="Taxonomy process card sorting.jpg"/>
          <p:cNvPicPr>
            <a:picLocks noChangeAspect="1"/>
          </p:cNvPicPr>
          <p:nvPr/>
        </p:nvPicPr>
        <p:blipFill rotWithShape="1">
          <a:blip r:embed="rId3">
            <a:extLst>
              <a:ext uri="{28A0092B-C50C-407E-A947-70E740481C1C}">
                <a14:useLocalDpi xmlns:a14="http://schemas.microsoft.com/office/drawing/2010/main" val="0"/>
              </a:ext>
            </a:extLst>
          </a:blip>
          <a:srcRect r="46023" b="49132"/>
          <a:stretch/>
        </p:blipFill>
        <p:spPr>
          <a:xfrm>
            <a:off x="439738" y="1645569"/>
            <a:ext cx="2388129" cy="2489514"/>
          </a:xfrm>
          <a:prstGeom prst="rect">
            <a:avLst/>
          </a:prstGeom>
        </p:spPr>
      </p:pic>
      <p:sp>
        <p:nvSpPr>
          <p:cNvPr id="3" name="TextBox 2"/>
          <p:cNvSpPr txBox="1"/>
          <p:nvPr/>
        </p:nvSpPr>
        <p:spPr>
          <a:xfrm>
            <a:off x="3183467" y="1645569"/>
            <a:ext cx="5317066" cy="4708981"/>
          </a:xfrm>
          <a:prstGeom prst="rect">
            <a:avLst/>
          </a:prstGeom>
          <a:noFill/>
        </p:spPr>
        <p:txBody>
          <a:bodyPr wrap="square" rtlCol="0">
            <a:spAutoFit/>
          </a:bodyPr>
          <a:lstStyle/>
          <a:p>
            <a:r>
              <a:rPr lang="en-US" sz="2000" b="1" dirty="0" smtClean="0">
                <a:solidFill>
                  <a:srgbClr val="1F497D"/>
                </a:solidFill>
              </a:rPr>
              <a:t>Open card sorting </a:t>
            </a:r>
            <a:r>
              <a:rPr lang="en-US" sz="2000" dirty="0" smtClean="0"/>
              <a:t>– when you don</a:t>
            </a:r>
            <a:r>
              <a:rPr lang="uk-UA" sz="2000" dirty="0" smtClean="0"/>
              <a:t>’</a:t>
            </a:r>
            <a:r>
              <a:rPr lang="en-US" sz="2000" dirty="0" smtClean="0"/>
              <a:t>t have good user warrant and want to understand how users cluster topics into categories.</a:t>
            </a:r>
          </a:p>
          <a:p>
            <a:endParaRPr lang="en-US" sz="2000" dirty="0"/>
          </a:p>
          <a:p>
            <a:r>
              <a:rPr lang="en-US" sz="2000" b="1" dirty="0" smtClean="0">
                <a:solidFill>
                  <a:srgbClr val="1F497D"/>
                </a:solidFill>
              </a:rPr>
              <a:t>Closed card sorting </a:t>
            </a:r>
            <a:r>
              <a:rPr lang="en-US" sz="2000" dirty="0" smtClean="0"/>
              <a:t>– when have drafted a facet structure and you want to test it by getting users to sort the topics into it. Will they be consistent with your predicted structure? Will they be consistent with each other? Do they understand the categories in the same way?</a:t>
            </a:r>
          </a:p>
          <a:p>
            <a:endParaRPr lang="en-US" sz="2000" dirty="0"/>
          </a:p>
          <a:p>
            <a:r>
              <a:rPr lang="en-US" sz="2000" dirty="0" smtClean="0"/>
              <a:t>Card sorting tests simulate a </a:t>
            </a:r>
            <a:r>
              <a:rPr lang="en-US" sz="2000" b="1" dirty="0" smtClean="0">
                <a:solidFill>
                  <a:srgbClr val="1F497D"/>
                </a:solidFill>
              </a:rPr>
              <a:t>browse-to-find </a:t>
            </a:r>
            <a:r>
              <a:rPr lang="en-US" sz="2000" dirty="0" smtClean="0"/>
              <a:t>activity – whether they will accurately predict where to find topics then they browse the taxonomy.</a:t>
            </a:r>
            <a:endParaRPr lang="en-US" sz="2000" dirty="0"/>
          </a:p>
        </p:txBody>
      </p:sp>
    </p:spTree>
    <p:extLst>
      <p:ext uri="{BB962C8B-B14F-4D97-AF65-F5344CB8AC3E}">
        <p14:creationId xmlns:p14="http://schemas.microsoft.com/office/powerpoint/2010/main" val="22209608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60639"/>
            <a:ext cx="8229600" cy="1143000"/>
          </a:xfrm>
        </p:spPr>
        <p:txBody>
          <a:bodyPr>
            <a:normAutofit fontScale="90000"/>
          </a:bodyPr>
          <a:lstStyle/>
          <a:p>
            <a:r>
              <a:rPr lang="en-US" dirty="0" smtClean="0">
                <a:solidFill>
                  <a:schemeClr val="accent1">
                    <a:lumMod val="75000"/>
                  </a:schemeClr>
                </a:solidFill>
              </a:rPr>
              <a:t>What is a taxonomy and what does it do?</a:t>
            </a:r>
            <a:endParaRPr lang="en-US" dirty="0">
              <a:solidFill>
                <a:schemeClr val="accent1">
                  <a:lumMod val="75000"/>
                </a:schemeClr>
              </a:solidFill>
            </a:endParaRPr>
          </a:p>
        </p:txBody>
      </p:sp>
    </p:spTree>
    <p:extLst>
      <p:ext uri="{BB962C8B-B14F-4D97-AF65-F5344CB8AC3E}">
        <p14:creationId xmlns:p14="http://schemas.microsoft.com/office/powerpoint/2010/main" val="39174742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3" name="Rectangle 3"/>
          <p:cNvSpPr>
            <a:spLocks noGrp="1" noChangeArrowheads="1"/>
          </p:cNvSpPr>
          <p:nvPr>
            <p:ph type="title"/>
          </p:nvPr>
        </p:nvSpPr>
        <p:spPr>
          <a:xfrm>
            <a:off x="287338" y="228600"/>
            <a:ext cx="8569325" cy="993775"/>
          </a:xfrm>
          <a:noFill/>
          <a:ln/>
        </p:spPr>
        <p:txBody>
          <a:bodyPr/>
          <a:lstStyle/>
          <a:p>
            <a:r>
              <a:rPr lang="en-US" dirty="0" smtClean="0"/>
              <a:t>Testing and Validation</a:t>
            </a:r>
            <a:endParaRPr lang="en-US" dirty="0"/>
          </a:p>
        </p:txBody>
      </p:sp>
      <p:sp>
        <p:nvSpPr>
          <p:cNvPr id="3" name="TextBox 2"/>
          <p:cNvSpPr txBox="1"/>
          <p:nvPr/>
        </p:nvSpPr>
        <p:spPr>
          <a:xfrm>
            <a:off x="287338" y="1374637"/>
            <a:ext cx="5317066" cy="2431435"/>
          </a:xfrm>
          <a:prstGeom prst="rect">
            <a:avLst/>
          </a:prstGeom>
          <a:noFill/>
        </p:spPr>
        <p:txBody>
          <a:bodyPr wrap="square" rtlCol="0">
            <a:spAutoFit/>
          </a:bodyPr>
          <a:lstStyle/>
          <a:p>
            <a:r>
              <a:rPr lang="en-US" sz="1900" b="1" dirty="0" smtClean="0">
                <a:solidFill>
                  <a:srgbClr val="1F497D"/>
                </a:solidFill>
              </a:rPr>
              <a:t>Scenario testing </a:t>
            </a:r>
            <a:r>
              <a:rPr lang="en-US" sz="1900" dirty="0" smtClean="0"/>
              <a:t>– 25-30 information seeking scenarios (drawn from user warrant - knowledge maps or use-case scenarios). In pairs or threes participants have to use the draft taxonomy to identify the topics they would use to search for the information in the scenario. They also identify keywords they would use that they can</a:t>
            </a:r>
            <a:r>
              <a:rPr lang="uk-UA" sz="1900" dirty="0" smtClean="0"/>
              <a:t>’</a:t>
            </a:r>
            <a:r>
              <a:rPr lang="en-US" sz="1900" dirty="0" smtClean="0"/>
              <a:t>t find in the taxonomy. </a:t>
            </a:r>
          </a:p>
        </p:txBody>
      </p:sp>
      <p:sp>
        <p:nvSpPr>
          <p:cNvPr id="8" name="TextBox 7"/>
          <p:cNvSpPr txBox="1"/>
          <p:nvPr/>
        </p:nvSpPr>
        <p:spPr>
          <a:xfrm>
            <a:off x="287337" y="3912897"/>
            <a:ext cx="8704263" cy="2846933"/>
          </a:xfrm>
          <a:prstGeom prst="rect">
            <a:avLst/>
          </a:prstGeom>
          <a:noFill/>
        </p:spPr>
        <p:txBody>
          <a:bodyPr wrap="square" rtlCol="0">
            <a:spAutoFit/>
          </a:bodyPr>
          <a:lstStyle/>
          <a:p>
            <a:r>
              <a:rPr lang="en-US" sz="1900" dirty="0"/>
              <a:t>This test simulates </a:t>
            </a:r>
            <a:r>
              <a:rPr lang="en-US" sz="1900" b="1" dirty="0">
                <a:solidFill>
                  <a:srgbClr val="1F497D"/>
                </a:solidFill>
              </a:rPr>
              <a:t>a tagging activity using a taxonomy browse </a:t>
            </a:r>
            <a:r>
              <a:rPr lang="en-US" sz="1900" dirty="0"/>
              <a:t>and predicts </a:t>
            </a:r>
            <a:r>
              <a:rPr lang="en-US" sz="1900" b="1" dirty="0">
                <a:solidFill>
                  <a:srgbClr val="1F497D"/>
                </a:solidFill>
              </a:rPr>
              <a:t>keywords used in search</a:t>
            </a:r>
            <a:r>
              <a:rPr lang="en-US" sz="1900" dirty="0"/>
              <a:t> – using a reference taxonomy, will participants tag the same scenarios with similar concepts, how many tags and facets will they use, and how long will the task take them? </a:t>
            </a:r>
            <a:r>
              <a:rPr lang="en-US" sz="1900" dirty="0" smtClean="0"/>
              <a:t>How frequently do they use each of the facets?</a:t>
            </a:r>
            <a:endParaRPr lang="en-US" sz="1900" dirty="0"/>
          </a:p>
          <a:p>
            <a:endParaRPr lang="en-US" sz="800" dirty="0"/>
          </a:p>
          <a:p>
            <a:r>
              <a:rPr lang="en-US" sz="1900" dirty="0"/>
              <a:t>If the consistency rate and number of tags/facets is relatively high, then manual tagging is likely to work well. If the task time is short, we are more likely to get effective manual tagging. We also find gaps in the taxonomy – if many scenarios are not tagged and lots of new term requests are made, the taxonomy has significant gaps (hospitality).</a:t>
            </a:r>
          </a:p>
        </p:txBody>
      </p:sp>
      <p:pic>
        <p:nvPicPr>
          <p:cNvPr id="4" name="Picture 3" descr="Taxonomy process scenario testing ima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9066" y="1202712"/>
            <a:ext cx="2438401" cy="2863584"/>
          </a:xfrm>
          <a:prstGeom prst="rect">
            <a:avLst/>
          </a:prstGeom>
        </p:spPr>
      </p:pic>
    </p:spTree>
    <p:extLst>
      <p:ext uri="{BB962C8B-B14F-4D97-AF65-F5344CB8AC3E}">
        <p14:creationId xmlns:p14="http://schemas.microsoft.com/office/powerpoint/2010/main" val="41329030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3" name="Rectangle 3"/>
          <p:cNvSpPr>
            <a:spLocks noGrp="1" noChangeArrowheads="1"/>
          </p:cNvSpPr>
          <p:nvPr>
            <p:ph type="title"/>
          </p:nvPr>
        </p:nvSpPr>
        <p:spPr>
          <a:xfrm>
            <a:off x="287338" y="228600"/>
            <a:ext cx="8569325" cy="993775"/>
          </a:xfrm>
          <a:noFill/>
          <a:ln/>
        </p:spPr>
        <p:txBody>
          <a:bodyPr/>
          <a:lstStyle/>
          <a:p>
            <a:r>
              <a:rPr lang="en-US" dirty="0" smtClean="0"/>
              <a:t>Testing and Validation</a:t>
            </a:r>
            <a:endParaRPr lang="en-US" dirty="0"/>
          </a:p>
        </p:txBody>
      </p:sp>
      <p:sp>
        <p:nvSpPr>
          <p:cNvPr id="3" name="TextBox 2"/>
          <p:cNvSpPr txBox="1"/>
          <p:nvPr/>
        </p:nvSpPr>
        <p:spPr>
          <a:xfrm>
            <a:off x="491067" y="1222375"/>
            <a:ext cx="8365596" cy="3431709"/>
          </a:xfrm>
          <a:prstGeom prst="rect">
            <a:avLst/>
          </a:prstGeom>
          <a:noFill/>
        </p:spPr>
        <p:txBody>
          <a:bodyPr wrap="square" rtlCol="0">
            <a:spAutoFit/>
          </a:bodyPr>
          <a:lstStyle/>
          <a:p>
            <a:r>
              <a:rPr lang="en-US" sz="1900" b="1" dirty="0" smtClean="0">
                <a:solidFill>
                  <a:srgbClr val="1F497D"/>
                </a:solidFill>
              </a:rPr>
              <a:t>Card sorts and Scenario tests are “active” testing techniques </a:t>
            </a:r>
            <a:r>
              <a:rPr lang="en-US" sz="1900" dirty="0" smtClean="0"/>
              <a:t>– i.e. they are designed tasks to run with representative groups for quantitative analysis of their behaviours.</a:t>
            </a:r>
          </a:p>
          <a:p>
            <a:endParaRPr lang="en-US" sz="800" dirty="0"/>
          </a:p>
          <a:p>
            <a:r>
              <a:rPr lang="en-US" sz="1900" b="1" dirty="0" smtClean="0">
                <a:solidFill>
                  <a:srgbClr val="1F497D"/>
                </a:solidFill>
              </a:rPr>
              <a:t>“Passive testing” </a:t>
            </a:r>
            <a:r>
              <a:rPr lang="en-US" sz="1900" dirty="0" smtClean="0"/>
              <a:t>means that you are observing real user actions on real content over a period of time, usually in a pilot phase, or in a small scale environment. It </a:t>
            </a:r>
            <a:r>
              <a:rPr lang="en-US" sz="1900" dirty="0"/>
              <a:t>i</a:t>
            </a:r>
            <a:r>
              <a:rPr lang="en-US" sz="1900" dirty="0" smtClean="0"/>
              <a:t>s not recommended for large scale roll-outs without active testing first because it may lead to taxonomy revisions affecting large numbers of users or large amounts of content. However it is useful for monitoring behaviour and harvesting data for taxonomy maintenance.</a:t>
            </a:r>
          </a:p>
          <a:p>
            <a:endParaRPr lang="en-US" sz="1900" dirty="0"/>
          </a:p>
          <a:p>
            <a:endParaRPr lang="en-US" sz="1900" dirty="0" smtClean="0"/>
          </a:p>
        </p:txBody>
      </p:sp>
      <p:pic>
        <p:nvPicPr>
          <p:cNvPr id="4" name="Picture 3" descr="Taxonomy process passive testin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067" y="4047067"/>
            <a:ext cx="3360264" cy="2506133"/>
          </a:xfrm>
          <a:prstGeom prst="rect">
            <a:avLst/>
          </a:prstGeom>
        </p:spPr>
      </p:pic>
      <p:sp>
        <p:nvSpPr>
          <p:cNvPr id="5" name="TextBox 4"/>
          <p:cNvSpPr txBox="1"/>
          <p:nvPr/>
        </p:nvSpPr>
        <p:spPr>
          <a:xfrm>
            <a:off x="5130800" y="4402667"/>
            <a:ext cx="3318933" cy="1754327"/>
          </a:xfrm>
          <a:prstGeom prst="rect">
            <a:avLst/>
          </a:prstGeom>
          <a:noFill/>
        </p:spPr>
        <p:txBody>
          <a:bodyPr wrap="square" rtlCol="0">
            <a:spAutoFit/>
          </a:bodyPr>
          <a:lstStyle/>
          <a:p>
            <a:r>
              <a:rPr lang="en-US" dirty="0" smtClean="0">
                <a:solidFill>
                  <a:srgbClr val="FF6600"/>
                </a:solidFill>
              </a:rPr>
              <a:t>Testing techniques tell you about how to improve the content of the taxonomy, but more importantly they also tell you </a:t>
            </a:r>
            <a:r>
              <a:rPr lang="en-US" i="1" dirty="0" smtClean="0">
                <a:solidFill>
                  <a:srgbClr val="FF6600"/>
                </a:solidFill>
              </a:rPr>
              <a:t>how the taxonomy should be implemented</a:t>
            </a:r>
            <a:r>
              <a:rPr lang="en-US" dirty="0" smtClean="0">
                <a:solidFill>
                  <a:srgbClr val="FF6600"/>
                </a:solidFill>
              </a:rPr>
              <a:t>.</a:t>
            </a:r>
            <a:endParaRPr lang="en-US" dirty="0">
              <a:solidFill>
                <a:srgbClr val="FF6600"/>
              </a:solidFill>
            </a:endParaRPr>
          </a:p>
        </p:txBody>
      </p:sp>
    </p:spTree>
    <p:extLst>
      <p:ext uri="{BB962C8B-B14F-4D97-AF65-F5344CB8AC3E}">
        <p14:creationId xmlns:p14="http://schemas.microsoft.com/office/powerpoint/2010/main" val="27179536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3" name="Rectangle 3"/>
          <p:cNvSpPr>
            <a:spLocks noGrp="1" noChangeArrowheads="1"/>
          </p:cNvSpPr>
          <p:nvPr>
            <p:ph type="title"/>
          </p:nvPr>
        </p:nvSpPr>
        <p:spPr>
          <a:xfrm>
            <a:off x="287338" y="228600"/>
            <a:ext cx="8569325" cy="993775"/>
          </a:xfrm>
          <a:noFill/>
          <a:ln/>
        </p:spPr>
        <p:txBody>
          <a:bodyPr/>
          <a:lstStyle/>
          <a:p>
            <a:r>
              <a:rPr lang="en-US" dirty="0" smtClean="0"/>
              <a:t>Testing and Validation</a:t>
            </a:r>
            <a:endParaRPr lang="en-US" dirty="0"/>
          </a:p>
        </p:txBody>
      </p:sp>
      <p:sp>
        <p:nvSpPr>
          <p:cNvPr id="3" name="TextBox 2"/>
          <p:cNvSpPr txBox="1"/>
          <p:nvPr/>
        </p:nvSpPr>
        <p:spPr>
          <a:xfrm>
            <a:off x="3539597" y="1222375"/>
            <a:ext cx="5317066" cy="5940087"/>
          </a:xfrm>
          <a:prstGeom prst="rect">
            <a:avLst/>
          </a:prstGeom>
          <a:noFill/>
        </p:spPr>
        <p:txBody>
          <a:bodyPr wrap="square" rtlCol="0">
            <a:spAutoFit/>
          </a:bodyPr>
          <a:lstStyle/>
          <a:p>
            <a:r>
              <a:rPr lang="en-US" sz="1900" b="1" dirty="0" smtClean="0">
                <a:solidFill>
                  <a:srgbClr val="1F497D"/>
                </a:solidFill>
              </a:rPr>
              <a:t>Balance and Load Testing </a:t>
            </a:r>
            <a:r>
              <a:rPr lang="en-US" sz="1900" dirty="0" smtClean="0"/>
              <a:t>– this test is used for taxonomies that have been in use for a while, and it looks at how content is distributed over the taxonomy.</a:t>
            </a:r>
          </a:p>
          <a:p>
            <a:endParaRPr lang="en-US" sz="1900" dirty="0"/>
          </a:p>
          <a:p>
            <a:r>
              <a:rPr lang="en-US" sz="1900" dirty="0" smtClean="0"/>
              <a:t>To function as a “map” a taxonomy needs to break up content into clusters that can be surveyed and navigated sensibly.</a:t>
            </a:r>
          </a:p>
          <a:p>
            <a:endParaRPr lang="en-US" sz="1900" dirty="0"/>
          </a:p>
          <a:p>
            <a:r>
              <a:rPr lang="en-US" sz="1900" dirty="0" smtClean="0"/>
              <a:t>If some categories are under-populated and seldom used, then either the topics are not useful, or the structure is too complex for them to be found easily in tagging.</a:t>
            </a:r>
          </a:p>
          <a:p>
            <a:endParaRPr lang="en-US" sz="1900" dirty="0"/>
          </a:p>
          <a:p>
            <a:r>
              <a:rPr lang="en-US" sz="1900" dirty="0" smtClean="0"/>
              <a:t>If some categories are over-populated then it will not be easy to scan and make sense of them, and they probably need to be broken down into sub-categories.</a:t>
            </a:r>
          </a:p>
          <a:p>
            <a:endParaRPr lang="en-US" sz="1900" dirty="0"/>
          </a:p>
          <a:p>
            <a:endParaRPr lang="en-US" sz="1900" dirty="0" smtClean="0"/>
          </a:p>
        </p:txBody>
      </p:sp>
      <p:pic>
        <p:nvPicPr>
          <p:cNvPr id="2" name="Picture 1" descr="Taxonomy process balance load testing.jpg"/>
          <p:cNvPicPr>
            <a:picLocks noChangeAspect="1"/>
          </p:cNvPicPr>
          <p:nvPr/>
        </p:nvPicPr>
        <p:blipFill rotWithShape="1">
          <a:blip r:embed="rId3">
            <a:extLst>
              <a:ext uri="{28A0092B-C50C-407E-A947-70E740481C1C}">
                <a14:useLocalDpi xmlns:a14="http://schemas.microsoft.com/office/drawing/2010/main" val="0"/>
              </a:ext>
            </a:extLst>
          </a:blip>
          <a:srcRect r="50174" b="10617"/>
          <a:stretch/>
        </p:blipFill>
        <p:spPr>
          <a:xfrm>
            <a:off x="287337" y="1222375"/>
            <a:ext cx="2813438" cy="5313892"/>
          </a:xfrm>
          <a:prstGeom prst="rect">
            <a:avLst/>
          </a:prstGeom>
        </p:spPr>
      </p:pic>
    </p:spTree>
    <p:extLst>
      <p:ext uri="{BB962C8B-B14F-4D97-AF65-F5344CB8AC3E}">
        <p14:creationId xmlns:p14="http://schemas.microsoft.com/office/powerpoint/2010/main" val="17383377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3" name="Rectangle 3"/>
          <p:cNvSpPr>
            <a:spLocks noGrp="1" noChangeArrowheads="1"/>
          </p:cNvSpPr>
          <p:nvPr>
            <p:ph type="title"/>
          </p:nvPr>
        </p:nvSpPr>
        <p:spPr>
          <a:xfrm>
            <a:off x="287338" y="228600"/>
            <a:ext cx="8569325" cy="993775"/>
          </a:xfrm>
          <a:noFill/>
          <a:ln/>
        </p:spPr>
        <p:txBody>
          <a:bodyPr/>
          <a:lstStyle/>
          <a:p>
            <a:r>
              <a:rPr lang="en-US" dirty="0" smtClean="0"/>
              <a:t>Testing and Validation</a:t>
            </a:r>
            <a:endParaRPr lang="en-US" dirty="0"/>
          </a:p>
        </p:txBody>
      </p:sp>
      <p:sp>
        <p:nvSpPr>
          <p:cNvPr id="3" name="TextBox 2"/>
          <p:cNvSpPr txBox="1"/>
          <p:nvPr/>
        </p:nvSpPr>
        <p:spPr>
          <a:xfrm>
            <a:off x="3995737" y="1882775"/>
            <a:ext cx="4860925" cy="3477875"/>
          </a:xfrm>
          <a:prstGeom prst="rect">
            <a:avLst/>
          </a:prstGeom>
          <a:noFill/>
        </p:spPr>
        <p:txBody>
          <a:bodyPr wrap="square" rtlCol="0">
            <a:spAutoFit/>
          </a:bodyPr>
          <a:lstStyle/>
          <a:p>
            <a:r>
              <a:rPr lang="en-US" sz="2000" b="1" dirty="0" smtClean="0">
                <a:solidFill>
                  <a:srgbClr val="1F497D"/>
                </a:solidFill>
              </a:rPr>
              <a:t>Issue logs </a:t>
            </a:r>
            <a:r>
              <a:rPr lang="en-US" sz="2000" dirty="0" smtClean="0"/>
              <a:t>–  </a:t>
            </a:r>
          </a:p>
          <a:p>
            <a:pPr marL="342900" indent="-342900">
              <a:buFont typeface="Arial"/>
              <a:buChar char="•"/>
            </a:pPr>
            <a:r>
              <a:rPr lang="en-US" sz="2000" dirty="0" smtClean="0"/>
              <a:t>Pick up and resolve issues noted in the test sessions. </a:t>
            </a:r>
          </a:p>
          <a:p>
            <a:pPr marL="342900" indent="-342900">
              <a:buFont typeface="Arial"/>
              <a:buChar char="•"/>
            </a:pPr>
            <a:r>
              <a:rPr lang="en-US" sz="2000" dirty="0"/>
              <a:t>Identify issues that require technical input from SMEs on technical accuracy, disambiguation, gaps.</a:t>
            </a:r>
          </a:p>
          <a:p>
            <a:pPr marL="342900" indent="-342900">
              <a:buFont typeface="Arial"/>
              <a:buChar char="•"/>
            </a:pPr>
            <a:r>
              <a:rPr lang="en-US" sz="2000" dirty="0" smtClean="0"/>
              <a:t>Document the rationales for </a:t>
            </a:r>
            <a:r>
              <a:rPr lang="en-US" sz="2000" dirty="0"/>
              <a:t>c</a:t>
            </a:r>
            <a:r>
              <a:rPr lang="en-US" sz="2000" dirty="0" smtClean="0"/>
              <a:t>hange decisions, and set precedents, for future reference (in ongoing taxonomy maintenance).</a:t>
            </a:r>
          </a:p>
          <a:p>
            <a:endParaRPr lang="en-US" sz="2000" dirty="0" smtClean="0"/>
          </a:p>
        </p:txBody>
      </p:sp>
      <p:pic>
        <p:nvPicPr>
          <p:cNvPr id="5" name="Picture 4" descr="Taxonomy process issue log ima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338" y="1747308"/>
            <a:ext cx="3708400" cy="4320898"/>
          </a:xfrm>
          <a:prstGeom prst="rect">
            <a:avLst/>
          </a:prstGeom>
        </p:spPr>
      </p:pic>
    </p:spTree>
    <p:extLst>
      <p:ext uri="{BB962C8B-B14F-4D97-AF65-F5344CB8AC3E}">
        <p14:creationId xmlns:p14="http://schemas.microsoft.com/office/powerpoint/2010/main" val="8273486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462" y="2634953"/>
            <a:ext cx="9144001" cy="2616101"/>
          </a:xfrm>
          <a:prstGeom prst="rect">
            <a:avLst/>
          </a:prstGeom>
          <a:noFill/>
        </p:spPr>
        <p:txBody>
          <a:bodyPr wrap="square" rtlCol="0">
            <a:spAutoFit/>
          </a:bodyPr>
          <a:lstStyle/>
          <a:p>
            <a:pPr algn="ctr"/>
            <a:r>
              <a:rPr lang="en-US" sz="4400" dirty="0">
                <a:solidFill>
                  <a:schemeClr val="tx2"/>
                </a:solidFill>
                <a:latin typeface="Avenir Book"/>
                <a:cs typeface="Avenir Book"/>
              </a:rPr>
              <a:t>	</a:t>
            </a:r>
            <a:r>
              <a:rPr lang="en-US" sz="4400" dirty="0" smtClean="0">
                <a:solidFill>
                  <a:schemeClr val="tx2"/>
                </a:solidFill>
                <a:latin typeface="Avenir Book"/>
                <a:cs typeface="Avenir Book"/>
              </a:rPr>
              <a:t>Thank You!</a:t>
            </a:r>
          </a:p>
          <a:p>
            <a:pPr algn="ctr"/>
            <a:endParaRPr lang="en-US" sz="3200" dirty="0">
              <a:solidFill>
                <a:schemeClr val="tx2"/>
              </a:solidFill>
              <a:latin typeface="Avenir Book"/>
              <a:cs typeface="Avenir Book"/>
            </a:endParaRPr>
          </a:p>
          <a:p>
            <a:pPr algn="ctr"/>
            <a:r>
              <a:rPr lang="en-US" sz="2800" dirty="0" smtClean="0">
                <a:solidFill>
                  <a:schemeClr val="tx2"/>
                </a:solidFill>
                <a:latin typeface="Avenir Book"/>
                <a:cs typeface="Avenir Book"/>
              </a:rPr>
              <a:t>plambe@straitsknowledge.com</a:t>
            </a:r>
          </a:p>
          <a:p>
            <a:pPr algn="ctr"/>
            <a:r>
              <a:rPr lang="en-US" sz="2800" dirty="0" smtClean="0">
                <a:solidFill>
                  <a:schemeClr val="tx2"/>
                </a:solidFill>
                <a:latin typeface="Avenir Book"/>
                <a:cs typeface="Avenir Book"/>
                <a:hlinkClick r:id="rId2"/>
              </a:rPr>
              <a:t>www.straitsknowledge.com</a:t>
            </a:r>
            <a:endParaRPr lang="en-US" sz="2800" dirty="0" smtClean="0">
              <a:solidFill>
                <a:schemeClr val="tx2"/>
              </a:solidFill>
              <a:latin typeface="Avenir Book"/>
              <a:cs typeface="Avenir Book"/>
            </a:endParaRPr>
          </a:p>
          <a:p>
            <a:pPr algn="ctr"/>
            <a:endParaRPr lang="en-US" sz="3200" dirty="0" smtClean="0">
              <a:solidFill>
                <a:schemeClr val="tx2"/>
              </a:solidFill>
              <a:latin typeface="Avenir Book"/>
              <a:cs typeface="Avenir Book"/>
            </a:endParaRPr>
          </a:p>
        </p:txBody>
      </p:sp>
    </p:spTree>
    <p:extLst>
      <p:ext uri="{BB962C8B-B14F-4D97-AF65-F5344CB8AC3E}">
        <p14:creationId xmlns:p14="http://schemas.microsoft.com/office/powerpoint/2010/main" val="24820933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creenshot 7:9:17, 4:47 PM.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9292" y="332656"/>
            <a:ext cx="5328592" cy="5318869"/>
          </a:xfrm>
          <a:prstGeom prst="rect">
            <a:avLst/>
          </a:prstGeom>
        </p:spPr>
      </p:pic>
      <p:sp>
        <p:nvSpPr>
          <p:cNvPr id="6" name="TextBox 5"/>
          <p:cNvSpPr txBox="1"/>
          <p:nvPr/>
        </p:nvSpPr>
        <p:spPr>
          <a:xfrm>
            <a:off x="2771800" y="2643257"/>
            <a:ext cx="3312368" cy="707886"/>
          </a:xfrm>
          <a:prstGeom prst="rect">
            <a:avLst/>
          </a:prstGeom>
          <a:noFill/>
        </p:spPr>
        <p:txBody>
          <a:bodyPr wrap="square" rtlCol="0">
            <a:spAutoFit/>
          </a:bodyPr>
          <a:lstStyle/>
          <a:p>
            <a:pPr algn="ctr"/>
            <a:r>
              <a:rPr kumimoji="1" lang="en-US" altLang="zh-CN" sz="4000" dirty="0" smtClean="0">
                <a:latin typeface="Cambria" charset="0"/>
                <a:cs typeface="Cambria" charset="0"/>
              </a:rPr>
              <a:t>Taxonomy</a:t>
            </a:r>
            <a:endParaRPr lang="en-US" sz="4000" dirty="0"/>
          </a:p>
        </p:txBody>
      </p:sp>
      <p:sp>
        <p:nvSpPr>
          <p:cNvPr id="7" name="TextBox 6"/>
          <p:cNvSpPr txBox="1"/>
          <p:nvPr/>
        </p:nvSpPr>
        <p:spPr>
          <a:xfrm>
            <a:off x="1167402" y="281857"/>
            <a:ext cx="1728192" cy="1200329"/>
          </a:xfrm>
          <a:prstGeom prst="rect">
            <a:avLst/>
          </a:prstGeom>
          <a:noFill/>
        </p:spPr>
        <p:txBody>
          <a:bodyPr wrap="square" rtlCol="0">
            <a:spAutoFit/>
          </a:bodyPr>
          <a:lstStyle/>
          <a:p>
            <a:pPr algn="ctr"/>
            <a:r>
              <a:rPr lang="en-US" dirty="0" smtClean="0">
                <a:solidFill>
                  <a:schemeClr val="tx2"/>
                </a:solidFill>
              </a:rPr>
              <a:t>VOCABULARY</a:t>
            </a:r>
          </a:p>
          <a:p>
            <a:pPr algn="ctr"/>
            <a:r>
              <a:rPr lang="en-US" dirty="0" smtClean="0"/>
              <a:t>A controlled set of tags / category labels</a:t>
            </a:r>
            <a:endParaRPr lang="en-US" dirty="0"/>
          </a:p>
        </p:txBody>
      </p:sp>
      <p:sp>
        <p:nvSpPr>
          <p:cNvPr id="8" name="TextBox 7"/>
          <p:cNvSpPr txBox="1"/>
          <p:nvPr/>
        </p:nvSpPr>
        <p:spPr>
          <a:xfrm>
            <a:off x="4166643" y="5382194"/>
            <a:ext cx="2521491" cy="1200329"/>
          </a:xfrm>
          <a:prstGeom prst="rect">
            <a:avLst/>
          </a:prstGeom>
          <a:noFill/>
        </p:spPr>
        <p:txBody>
          <a:bodyPr wrap="square" rtlCol="0">
            <a:spAutoFit/>
          </a:bodyPr>
          <a:lstStyle/>
          <a:p>
            <a:pPr algn="ctr"/>
            <a:r>
              <a:rPr lang="en-US" dirty="0" smtClean="0">
                <a:solidFill>
                  <a:srgbClr val="1F497D"/>
                </a:solidFill>
              </a:rPr>
              <a:t>MAP</a:t>
            </a:r>
          </a:p>
          <a:p>
            <a:pPr algn="ctr"/>
            <a:r>
              <a:rPr lang="en-US" dirty="0" smtClean="0"/>
              <a:t>Used to organise information resources so they can be explored</a:t>
            </a:r>
            <a:endParaRPr lang="en-US" dirty="0"/>
          </a:p>
        </p:txBody>
      </p:sp>
      <p:sp>
        <p:nvSpPr>
          <p:cNvPr id="10" name="TextBox 9"/>
          <p:cNvSpPr txBox="1"/>
          <p:nvPr/>
        </p:nvSpPr>
        <p:spPr>
          <a:xfrm>
            <a:off x="101598" y="3481700"/>
            <a:ext cx="2065867" cy="2031325"/>
          </a:xfrm>
          <a:prstGeom prst="rect">
            <a:avLst/>
          </a:prstGeom>
          <a:noFill/>
        </p:spPr>
        <p:txBody>
          <a:bodyPr wrap="square" rtlCol="0">
            <a:spAutoFit/>
          </a:bodyPr>
          <a:lstStyle/>
          <a:p>
            <a:pPr algn="ctr"/>
            <a:r>
              <a:rPr lang="en-US" dirty="0" smtClean="0">
                <a:solidFill>
                  <a:srgbClr val="1F497D"/>
                </a:solidFill>
              </a:rPr>
              <a:t>CLASSIFICATION</a:t>
            </a:r>
          </a:p>
          <a:p>
            <a:pPr algn="ctr"/>
            <a:r>
              <a:rPr lang="en-US" dirty="0" smtClean="0"/>
              <a:t>Used to connect related resources to each other, even if they are described with differing language</a:t>
            </a:r>
            <a:endParaRPr lang="en-US" dirty="0"/>
          </a:p>
        </p:txBody>
      </p:sp>
      <p:sp>
        <p:nvSpPr>
          <p:cNvPr id="11" name="TextBox 10"/>
          <p:cNvSpPr txBox="1"/>
          <p:nvPr/>
        </p:nvSpPr>
        <p:spPr>
          <a:xfrm>
            <a:off x="5804685" y="281857"/>
            <a:ext cx="2520280" cy="646331"/>
          </a:xfrm>
          <a:prstGeom prst="rect">
            <a:avLst/>
          </a:prstGeom>
          <a:noFill/>
        </p:spPr>
        <p:txBody>
          <a:bodyPr wrap="square" rtlCol="0">
            <a:spAutoFit/>
          </a:bodyPr>
          <a:lstStyle/>
          <a:p>
            <a:pPr algn="ctr"/>
            <a:r>
              <a:rPr lang="en-US" dirty="0" smtClean="0"/>
              <a:t>Makes Search smarter!! </a:t>
            </a:r>
            <a:r>
              <a:rPr lang="en-US" dirty="0" smtClean="0">
                <a:solidFill>
                  <a:srgbClr val="1F497D"/>
                </a:solidFill>
              </a:rPr>
              <a:t>FIND + DISCOVER</a:t>
            </a:r>
            <a:endParaRPr lang="en-US" dirty="0">
              <a:solidFill>
                <a:srgbClr val="1F497D"/>
              </a:solidFill>
            </a:endParaRPr>
          </a:p>
        </p:txBody>
      </p:sp>
      <p:sp>
        <p:nvSpPr>
          <p:cNvPr id="14" name="TextBox 13"/>
          <p:cNvSpPr txBox="1"/>
          <p:nvPr/>
        </p:nvSpPr>
        <p:spPr>
          <a:xfrm>
            <a:off x="6484938" y="5508393"/>
            <a:ext cx="2333296" cy="1107996"/>
          </a:xfrm>
          <a:prstGeom prst="rect">
            <a:avLst/>
          </a:prstGeom>
          <a:noFill/>
        </p:spPr>
        <p:txBody>
          <a:bodyPr wrap="square" rtlCol="0">
            <a:spAutoFit/>
          </a:bodyPr>
          <a:lstStyle/>
          <a:p>
            <a:pPr algn="ctr"/>
            <a:r>
              <a:rPr lang="en-US" sz="1100" i="1" dirty="0" smtClean="0">
                <a:solidFill>
                  <a:srgbClr val="FF8000"/>
                </a:solidFill>
              </a:rPr>
              <a:t>PROBLEM: Your team </a:t>
            </a:r>
            <a:r>
              <a:rPr lang="en-US" sz="1100" i="1" dirty="0" err="1" smtClean="0">
                <a:solidFill>
                  <a:srgbClr val="FF8000"/>
                </a:solidFill>
              </a:rPr>
              <a:t>organises</a:t>
            </a:r>
            <a:r>
              <a:rPr lang="en-US" sz="1100" i="1" dirty="0" smtClean="0">
                <a:solidFill>
                  <a:srgbClr val="FF8000"/>
                </a:solidFill>
              </a:rPr>
              <a:t> your stuff in ways that suit you. They may not be transparent to people from other teams.</a:t>
            </a:r>
          </a:p>
          <a:p>
            <a:pPr algn="ctr"/>
            <a:r>
              <a:rPr lang="en-US" sz="1100" i="1" dirty="0" smtClean="0">
                <a:solidFill>
                  <a:srgbClr val="1F497D"/>
                </a:solidFill>
              </a:rPr>
              <a:t>HISTORICAL BAGGAGE + LACK OF GOVERNANCE</a:t>
            </a:r>
            <a:endParaRPr lang="en-US" sz="1100" i="1" dirty="0">
              <a:solidFill>
                <a:srgbClr val="1F497D"/>
              </a:solidFill>
            </a:endParaRPr>
          </a:p>
        </p:txBody>
      </p:sp>
      <p:sp>
        <p:nvSpPr>
          <p:cNvPr id="16" name="TextBox 15"/>
          <p:cNvSpPr txBox="1"/>
          <p:nvPr/>
        </p:nvSpPr>
        <p:spPr>
          <a:xfrm>
            <a:off x="6681901" y="930093"/>
            <a:ext cx="2136333" cy="1446550"/>
          </a:xfrm>
          <a:prstGeom prst="rect">
            <a:avLst/>
          </a:prstGeom>
          <a:noFill/>
        </p:spPr>
        <p:txBody>
          <a:bodyPr wrap="square" rtlCol="0">
            <a:spAutoFit/>
          </a:bodyPr>
          <a:lstStyle/>
          <a:p>
            <a:pPr algn="ctr"/>
            <a:r>
              <a:rPr lang="en-US" sz="1100" i="1" dirty="0" smtClean="0">
                <a:solidFill>
                  <a:srgbClr val="FF8000"/>
                </a:solidFill>
              </a:rPr>
              <a:t>PROBLEM: Search engines only read the words you use in a document. It only knows that things are connected to each other in other ways if you tell it.</a:t>
            </a:r>
          </a:p>
          <a:p>
            <a:pPr algn="ctr"/>
            <a:r>
              <a:rPr lang="en-US" sz="1100" i="1" dirty="0" smtClean="0">
                <a:solidFill>
                  <a:srgbClr val="1F497D"/>
                </a:solidFill>
              </a:rPr>
              <a:t>A TERM IN A DOCUMENT DOESN</a:t>
            </a:r>
            <a:r>
              <a:rPr lang="uk-UA" sz="1100" i="1" dirty="0" smtClean="0">
                <a:solidFill>
                  <a:srgbClr val="1F497D"/>
                </a:solidFill>
              </a:rPr>
              <a:t>’</a:t>
            </a:r>
            <a:r>
              <a:rPr lang="en-US" sz="1100" i="1" dirty="0" smtClean="0">
                <a:solidFill>
                  <a:srgbClr val="1F497D"/>
                </a:solidFill>
              </a:rPr>
              <a:t>T MEAN THE DOCUMENT IS ABOUT THAT TOPIC</a:t>
            </a:r>
          </a:p>
        </p:txBody>
      </p:sp>
      <p:sp>
        <p:nvSpPr>
          <p:cNvPr id="17" name="TextBox 16"/>
          <p:cNvSpPr txBox="1"/>
          <p:nvPr/>
        </p:nvSpPr>
        <p:spPr>
          <a:xfrm>
            <a:off x="454716" y="1472127"/>
            <a:ext cx="1883133" cy="938719"/>
          </a:xfrm>
          <a:prstGeom prst="rect">
            <a:avLst/>
          </a:prstGeom>
          <a:noFill/>
        </p:spPr>
        <p:txBody>
          <a:bodyPr wrap="square" rtlCol="0">
            <a:spAutoFit/>
          </a:bodyPr>
          <a:lstStyle/>
          <a:p>
            <a:pPr algn="ctr"/>
            <a:r>
              <a:rPr lang="en-US" sz="1100" i="1" dirty="0" smtClean="0">
                <a:solidFill>
                  <a:srgbClr val="FF8000"/>
                </a:solidFill>
              </a:rPr>
              <a:t>PROBLEM: The way you describe something is different from the way others describe the same thing.</a:t>
            </a:r>
          </a:p>
          <a:p>
            <a:pPr algn="ctr"/>
            <a:r>
              <a:rPr lang="en-US" sz="1100" i="1" dirty="0" smtClean="0">
                <a:solidFill>
                  <a:srgbClr val="1F497D"/>
                </a:solidFill>
              </a:rPr>
              <a:t>SYNONYMY + POLYSEMY</a:t>
            </a:r>
            <a:endParaRPr lang="en-US" sz="1100" i="1" dirty="0">
              <a:solidFill>
                <a:srgbClr val="1F497D"/>
              </a:solidFill>
            </a:endParaRPr>
          </a:p>
        </p:txBody>
      </p:sp>
      <p:sp>
        <p:nvSpPr>
          <p:cNvPr id="18" name="TextBox 17"/>
          <p:cNvSpPr txBox="1"/>
          <p:nvPr/>
        </p:nvSpPr>
        <p:spPr>
          <a:xfrm>
            <a:off x="1365333" y="5552438"/>
            <a:ext cx="1883133" cy="938719"/>
          </a:xfrm>
          <a:prstGeom prst="rect">
            <a:avLst/>
          </a:prstGeom>
          <a:noFill/>
        </p:spPr>
        <p:txBody>
          <a:bodyPr wrap="square" rtlCol="0">
            <a:spAutoFit/>
          </a:bodyPr>
          <a:lstStyle/>
          <a:p>
            <a:pPr algn="ctr"/>
            <a:r>
              <a:rPr lang="en-US" sz="1100" i="1" dirty="0" smtClean="0">
                <a:solidFill>
                  <a:srgbClr val="FF8000"/>
                </a:solidFill>
              </a:rPr>
              <a:t>PROBLEM:  What belongs together for one function is not the same as what belongs together for another function.</a:t>
            </a:r>
          </a:p>
          <a:p>
            <a:pPr algn="ctr"/>
            <a:r>
              <a:rPr lang="en-US" sz="1100" i="1" dirty="0" smtClean="0">
                <a:solidFill>
                  <a:srgbClr val="1F497D"/>
                </a:solidFill>
              </a:rPr>
              <a:t>DIFFERENT BUSINESS NEEDS</a:t>
            </a:r>
            <a:endParaRPr lang="en-US" sz="1100" i="1" dirty="0">
              <a:solidFill>
                <a:srgbClr val="1F497D"/>
              </a:solidFill>
            </a:endParaRPr>
          </a:p>
        </p:txBody>
      </p:sp>
    </p:spTree>
    <p:extLst>
      <p:ext uri="{BB962C8B-B14F-4D97-AF65-F5344CB8AC3E}">
        <p14:creationId xmlns:p14="http://schemas.microsoft.com/office/powerpoint/2010/main" val="45068533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creenshot 7:9:17, 4:47 PM.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9292" y="688249"/>
            <a:ext cx="5328592" cy="5318869"/>
          </a:xfrm>
          <a:prstGeom prst="rect">
            <a:avLst/>
          </a:prstGeom>
        </p:spPr>
      </p:pic>
      <p:sp>
        <p:nvSpPr>
          <p:cNvPr id="6" name="TextBox 5"/>
          <p:cNvSpPr txBox="1"/>
          <p:nvPr/>
        </p:nvSpPr>
        <p:spPr>
          <a:xfrm>
            <a:off x="2771800" y="2998850"/>
            <a:ext cx="3312368" cy="707886"/>
          </a:xfrm>
          <a:prstGeom prst="rect">
            <a:avLst/>
          </a:prstGeom>
          <a:noFill/>
        </p:spPr>
        <p:txBody>
          <a:bodyPr wrap="square" rtlCol="0">
            <a:spAutoFit/>
          </a:bodyPr>
          <a:lstStyle/>
          <a:p>
            <a:pPr algn="ctr"/>
            <a:r>
              <a:rPr kumimoji="1" lang="en-US" altLang="zh-CN" sz="4000" dirty="0" smtClean="0">
                <a:latin typeface="Cambria" charset="0"/>
                <a:cs typeface="Cambria" charset="0"/>
              </a:rPr>
              <a:t>Taxonomy</a:t>
            </a:r>
            <a:endParaRPr lang="en-US" sz="4000" dirty="0"/>
          </a:p>
        </p:txBody>
      </p:sp>
      <p:sp>
        <p:nvSpPr>
          <p:cNvPr id="2" name="TextBox 1"/>
          <p:cNvSpPr txBox="1"/>
          <p:nvPr/>
        </p:nvSpPr>
        <p:spPr>
          <a:xfrm>
            <a:off x="1202264" y="1314557"/>
            <a:ext cx="2709333" cy="461665"/>
          </a:xfrm>
          <a:prstGeom prst="rect">
            <a:avLst/>
          </a:prstGeom>
          <a:noFill/>
        </p:spPr>
        <p:txBody>
          <a:bodyPr wrap="square" rtlCol="0">
            <a:spAutoFit/>
          </a:bodyPr>
          <a:lstStyle/>
          <a:p>
            <a:r>
              <a:rPr lang="en-US" sz="2400" dirty="0" smtClean="0">
                <a:solidFill>
                  <a:srgbClr val="1F497D"/>
                </a:solidFill>
              </a:rPr>
              <a:t>VOCABULARY</a:t>
            </a:r>
            <a:endParaRPr lang="en-US" sz="2400" dirty="0">
              <a:solidFill>
                <a:srgbClr val="1F497D"/>
              </a:solidFill>
            </a:endParaRPr>
          </a:p>
        </p:txBody>
      </p:sp>
      <p:sp>
        <p:nvSpPr>
          <p:cNvPr id="13" name="TextBox 12"/>
          <p:cNvSpPr txBox="1"/>
          <p:nvPr/>
        </p:nvSpPr>
        <p:spPr>
          <a:xfrm>
            <a:off x="248730" y="4759692"/>
            <a:ext cx="2709333" cy="461665"/>
          </a:xfrm>
          <a:prstGeom prst="rect">
            <a:avLst/>
          </a:prstGeom>
          <a:noFill/>
        </p:spPr>
        <p:txBody>
          <a:bodyPr wrap="square" rtlCol="0">
            <a:spAutoFit/>
          </a:bodyPr>
          <a:lstStyle/>
          <a:p>
            <a:r>
              <a:rPr lang="en-US" sz="2400" dirty="0" smtClean="0">
                <a:solidFill>
                  <a:srgbClr val="1F497D"/>
                </a:solidFill>
              </a:rPr>
              <a:t>CLASSIFICATION</a:t>
            </a:r>
            <a:endParaRPr lang="en-US" sz="2400" dirty="0">
              <a:solidFill>
                <a:srgbClr val="1F497D"/>
              </a:solidFill>
            </a:endParaRPr>
          </a:p>
        </p:txBody>
      </p:sp>
      <p:sp>
        <p:nvSpPr>
          <p:cNvPr id="15" name="TextBox 14"/>
          <p:cNvSpPr txBox="1"/>
          <p:nvPr/>
        </p:nvSpPr>
        <p:spPr>
          <a:xfrm>
            <a:off x="6084168" y="5261121"/>
            <a:ext cx="2709333" cy="461665"/>
          </a:xfrm>
          <a:prstGeom prst="rect">
            <a:avLst/>
          </a:prstGeom>
          <a:noFill/>
        </p:spPr>
        <p:txBody>
          <a:bodyPr wrap="square" rtlCol="0">
            <a:spAutoFit/>
          </a:bodyPr>
          <a:lstStyle/>
          <a:p>
            <a:r>
              <a:rPr lang="en-US" sz="2400" dirty="0" smtClean="0">
                <a:solidFill>
                  <a:srgbClr val="1F497D"/>
                </a:solidFill>
              </a:rPr>
              <a:t>MAP</a:t>
            </a:r>
            <a:endParaRPr lang="en-US" sz="2400" dirty="0">
              <a:solidFill>
                <a:srgbClr val="1F497D"/>
              </a:solidFill>
            </a:endParaRPr>
          </a:p>
        </p:txBody>
      </p:sp>
      <p:sp>
        <p:nvSpPr>
          <p:cNvPr id="19" name="TextBox 18"/>
          <p:cNvSpPr txBox="1"/>
          <p:nvPr/>
        </p:nvSpPr>
        <p:spPr>
          <a:xfrm>
            <a:off x="6272684" y="964516"/>
            <a:ext cx="2210915" cy="830997"/>
          </a:xfrm>
          <a:prstGeom prst="rect">
            <a:avLst/>
          </a:prstGeom>
          <a:noFill/>
        </p:spPr>
        <p:txBody>
          <a:bodyPr wrap="square" rtlCol="0">
            <a:spAutoFit/>
          </a:bodyPr>
          <a:lstStyle/>
          <a:p>
            <a:r>
              <a:rPr lang="en-US" sz="2400" dirty="0" smtClean="0">
                <a:solidFill>
                  <a:srgbClr val="1F497D"/>
                </a:solidFill>
              </a:rPr>
              <a:t>FIND + DISCOVER</a:t>
            </a:r>
            <a:endParaRPr lang="en-US" sz="2400" dirty="0">
              <a:solidFill>
                <a:srgbClr val="1F497D"/>
              </a:solidFill>
            </a:endParaRPr>
          </a:p>
        </p:txBody>
      </p:sp>
      <p:sp>
        <p:nvSpPr>
          <p:cNvPr id="8" name="TextBox 7"/>
          <p:cNvSpPr txBox="1"/>
          <p:nvPr/>
        </p:nvSpPr>
        <p:spPr>
          <a:xfrm>
            <a:off x="361245" y="1710268"/>
            <a:ext cx="3002844" cy="400110"/>
          </a:xfrm>
          <a:prstGeom prst="rect">
            <a:avLst/>
          </a:prstGeom>
          <a:noFill/>
        </p:spPr>
        <p:txBody>
          <a:bodyPr wrap="square" rtlCol="0">
            <a:spAutoFit/>
          </a:bodyPr>
          <a:lstStyle/>
          <a:p>
            <a:pPr algn="ctr"/>
            <a:r>
              <a:rPr lang="en-US" sz="2000" b="1" dirty="0" smtClean="0">
                <a:solidFill>
                  <a:schemeClr val="accent6"/>
                </a:solidFill>
              </a:rPr>
              <a:t>KEYWORD SEARCH</a:t>
            </a:r>
            <a:endParaRPr lang="en-US" sz="2000" b="1" dirty="0">
              <a:solidFill>
                <a:schemeClr val="accent6"/>
              </a:solidFill>
            </a:endParaRPr>
          </a:p>
        </p:txBody>
      </p:sp>
      <p:sp>
        <p:nvSpPr>
          <p:cNvPr id="9" name="TextBox 8"/>
          <p:cNvSpPr txBox="1"/>
          <p:nvPr/>
        </p:nvSpPr>
        <p:spPr>
          <a:xfrm>
            <a:off x="692889" y="5486401"/>
            <a:ext cx="3002844" cy="1015663"/>
          </a:xfrm>
          <a:prstGeom prst="rect">
            <a:avLst/>
          </a:prstGeom>
          <a:noFill/>
        </p:spPr>
        <p:txBody>
          <a:bodyPr wrap="square" rtlCol="0">
            <a:spAutoFit/>
          </a:bodyPr>
          <a:lstStyle/>
          <a:p>
            <a:pPr algn="ctr"/>
            <a:r>
              <a:rPr lang="en-US" sz="2000" b="1" dirty="0" smtClean="0">
                <a:solidFill>
                  <a:schemeClr val="accent6"/>
                </a:solidFill>
              </a:rPr>
              <a:t>BROWSE</a:t>
            </a:r>
          </a:p>
          <a:p>
            <a:pPr algn="ctr"/>
            <a:r>
              <a:rPr lang="en-US" sz="2000" b="1" dirty="0" smtClean="0">
                <a:solidFill>
                  <a:schemeClr val="accent6"/>
                </a:solidFill>
              </a:rPr>
              <a:t>FILTER</a:t>
            </a:r>
          </a:p>
          <a:p>
            <a:pPr algn="ctr"/>
            <a:r>
              <a:rPr lang="en-US" sz="2000" b="1" dirty="0" smtClean="0">
                <a:solidFill>
                  <a:schemeClr val="accent6"/>
                </a:solidFill>
              </a:rPr>
              <a:t>SEARCH EXPANSION</a:t>
            </a:r>
            <a:endParaRPr lang="en-US" sz="2000" b="1" dirty="0">
              <a:solidFill>
                <a:schemeClr val="accent6"/>
              </a:solidFill>
            </a:endParaRPr>
          </a:p>
        </p:txBody>
      </p:sp>
      <p:sp>
        <p:nvSpPr>
          <p:cNvPr id="10" name="TextBox 9"/>
          <p:cNvSpPr txBox="1"/>
          <p:nvPr/>
        </p:nvSpPr>
        <p:spPr>
          <a:xfrm>
            <a:off x="6982177" y="4670793"/>
            <a:ext cx="2161823" cy="1631216"/>
          </a:xfrm>
          <a:prstGeom prst="rect">
            <a:avLst/>
          </a:prstGeom>
          <a:noFill/>
        </p:spPr>
        <p:txBody>
          <a:bodyPr wrap="square" rtlCol="0">
            <a:spAutoFit/>
          </a:bodyPr>
          <a:lstStyle/>
          <a:p>
            <a:pPr algn="ctr"/>
            <a:r>
              <a:rPr lang="en-US" sz="2000" b="1" dirty="0" smtClean="0">
                <a:solidFill>
                  <a:schemeClr val="accent6"/>
                </a:solidFill>
              </a:rPr>
              <a:t>EXPLORE</a:t>
            </a:r>
          </a:p>
          <a:p>
            <a:pPr algn="ctr"/>
            <a:r>
              <a:rPr lang="en-US" sz="2000" b="1" dirty="0" smtClean="0">
                <a:solidFill>
                  <a:schemeClr val="accent6"/>
                </a:solidFill>
              </a:rPr>
              <a:t>ORIENTATION </a:t>
            </a:r>
            <a:r>
              <a:rPr lang="en-US" sz="2000" b="1" dirty="0" smtClean="0">
                <a:solidFill>
                  <a:schemeClr val="accent6"/>
                </a:solidFill>
              </a:rPr>
              <a:t>PAGES</a:t>
            </a:r>
          </a:p>
          <a:p>
            <a:pPr algn="ctr"/>
            <a:r>
              <a:rPr lang="en-US" sz="2000" b="1" dirty="0" smtClean="0">
                <a:solidFill>
                  <a:schemeClr val="accent6"/>
                </a:solidFill>
              </a:rPr>
              <a:t>SITE MAPS</a:t>
            </a:r>
          </a:p>
          <a:p>
            <a:pPr algn="ctr"/>
            <a:r>
              <a:rPr lang="en-US" sz="2000" b="1" dirty="0" smtClean="0">
                <a:solidFill>
                  <a:schemeClr val="accent6"/>
                </a:solidFill>
              </a:rPr>
              <a:t>TOPIC PAGES</a:t>
            </a:r>
            <a:endParaRPr lang="en-US" sz="2000" b="1" dirty="0">
              <a:solidFill>
                <a:schemeClr val="accent6"/>
              </a:solidFill>
            </a:endParaRPr>
          </a:p>
        </p:txBody>
      </p:sp>
    </p:spTree>
    <p:extLst>
      <p:ext uri="{BB962C8B-B14F-4D97-AF65-F5344CB8AC3E}">
        <p14:creationId xmlns:p14="http://schemas.microsoft.com/office/powerpoint/2010/main" val="114124793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shot 16:10:18, 12:14 PM.jpeg"/>
          <p:cNvPicPr>
            <a:picLocks noChangeAspect="1"/>
          </p:cNvPicPr>
          <p:nvPr/>
        </p:nvPicPr>
        <p:blipFill rotWithShape="1">
          <a:blip r:embed="rId2">
            <a:extLst>
              <a:ext uri="{28A0092B-C50C-407E-A947-70E740481C1C}">
                <a14:useLocalDpi xmlns:a14="http://schemas.microsoft.com/office/drawing/2010/main" val="0"/>
              </a:ext>
            </a:extLst>
          </a:blip>
          <a:srcRect t="20833"/>
          <a:stretch/>
        </p:blipFill>
        <p:spPr>
          <a:xfrm>
            <a:off x="0" y="0"/>
            <a:ext cx="9144000" cy="4745713"/>
          </a:xfrm>
          <a:prstGeom prst="rect">
            <a:avLst/>
          </a:prstGeom>
        </p:spPr>
      </p:pic>
      <p:pic>
        <p:nvPicPr>
          <p:cNvPr id="3" name="Picture 2" descr="Screenshot 16:10:18, 12:24 PM.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19600"/>
            <a:ext cx="3452117" cy="2438400"/>
          </a:xfrm>
          <a:prstGeom prst="rect">
            <a:avLst/>
          </a:prstGeom>
        </p:spPr>
      </p:pic>
      <p:sp>
        <p:nvSpPr>
          <p:cNvPr id="4" name="TextBox 3"/>
          <p:cNvSpPr txBox="1"/>
          <p:nvPr/>
        </p:nvSpPr>
        <p:spPr>
          <a:xfrm>
            <a:off x="3333586" y="4775203"/>
            <a:ext cx="5962816" cy="1754327"/>
          </a:xfrm>
          <a:prstGeom prst="rect">
            <a:avLst/>
          </a:prstGeom>
          <a:noFill/>
        </p:spPr>
        <p:txBody>
          <a:bodyPr wrap="square" rtlCol="0">
            <a:spAutoFit/>
          </a:bodyPr>
          <a:lstStyle/>
          <a:p>
            <a:r>
              <a:rPr lang="en-US" dirty="0" smtClean="0"/>
              <a:t>How does a supermarket use vocabulary?</a:t>
            </a:r>
          </a:p>
          <a:p>
            <a:r>
              <a:rPr lang="en-US" dirty="0" smtClean="0"/>
              <a:t>How are things grouped together?</a:t>
            </a:r>
          </a:p>
          <a:p>
            <a:r>
              <a:rPr lang="en-US" dirty="0" smtClean="0"/>
              <a:t>Are all supermarkets organised the same way?</a:t>
            </a:r>
          </a:p>
          <a:p>
            <a:r>
              <a:rPr lang="en-US" dirty="0" smtClean="0"/>
              <a:t>Why and how do supermarket arrangements keep changing?</a:t>
            </a:r>
          </a:p>
          <a:p>
            <a:r>
              <a:rPr lang="en-US" dirty="0"/>
              <a:t>Who uses the supermarket taxonomy?</a:t>
            </a:r>
          </a:p>
          <a:p>
            <a:r>
              <a:rPr lang="en-US" dirty="0" smtClean="0"/>
              <a:t>How do you know when a supermarket taxonomy is working?</a:t>
            </a:r>
          </a:p>
        </p:txBody>
      </p:sp>
    </p:spTree>
    <p:extLst>
      <p:ext uri="{BB962C8B-B14F-4D97-AF65-F5344CB8AC3E}">
        <p14:creationId xmlns:p14="http://schemas.microsoft.com/office/powerpoint/2010/main" val="166827428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shot 16:10:18, 12:40 PM.jpeg"/>
          <p:cNvPicPr>
            <a:picLocks noChangeAspect="1"/>
          </p:cNvPicPr>
          <p:nvPr/>
        </p:nvPicPr>
        <p:blipFill rotWithShape="1">
          <a:blip r:embed="rId2">
            <a:extLst>
              <a:ext uri="{28A0092B-C50C-407E-A947-70E740481C1C}">
                <a14:useLocalDpi xmlns:a14="http://schemas.microsoft.com/office/drawing/2010/main" val="0"/>
              </a:ext>
            </a:extLst>
          </a:blip>
          <a:srcRect b="14836"/>
          <a:stretch/>
        </p:blipFill>
        <p:spPr>
          <a:xfrm>
            <a:off x="0" y="0"/>
            <a:ext cx="9144000" cy="4724404"/>
          </a:xfrm>
          <a:prstGeom prst="rect">
            <a:avLst/>
          </a:prstGeom>
        </p:spPr>
      </p:pic>
      <p:pic>
        <p:nvPicPr>
          <p:cNvPr id="3" name="Picture 2" descr="Screenshot 16:10:18, 12:24 PM.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19600"/>
            <a:ext cx="3452117" cy="2438400"/>
          </a:xfrm>
          <a:prstGeom prst="rect">
            <a:avLst/>
          </a:prstGeom>
        </p:spPr>
      </p:pic>
      <p:sp>
        <p:nvSpPr>
          <p:cNvPr id="4" name="TextBox 3"/>
          <p:cNvSpPr txBox="1"/>
          <p:nvPr/>
        </p:nvSpPr>
        <p:spPr>
          <a:xfrm>
            <a:off x="3522129" y="4673605"/>
            <a:ext cx="5621871" cy="2031325"/>
          </a:xfrm>
          <a:prstGeom prst="rect">
            <a:avLst/>
          </a:prstGeom>
          <a:noFill/>
        </p:spPr>
        <p:txBody>
          <a:bodyPr wrap="square" rtlCol="0">
            <a:spAutoFit/>
          </a:bodyPr>
          <a:lstStyle/>
          <a:p>
            <a:r>
              <a:rPr lang="en-US" dirty="0" smtClean="0"/>
              <a:t>How does an ecommerce site use vocabulary?</a:t>
            </a:r>
          </a:p>
          <a:p>
            <a:r>
              <a:rPr lang="en-US" dirty="0" smtClean="0"/>
              <a:t>How are things grouped together?</a:t>
            </a:r>
          </a:p>
          <a:p>
            <a:r>
              <a:rPr lang="en-US" dirty="0" smtClean="0"/>
              <a:t>Are all ecommerce sites organised the same way?</a:t>
            </a:r>
          </a:p>
          <a:p>
            <a:r>
              <a:rPr lang="en-US" dirty="0" smtClean="0"/>
              <a:t>Why and how do site presentations keep changing?</a:t>
            </a:r>
          </a:p>
          <a:p>
            <a:r>
              <a:rPr lang="en-US" dirty="0"/>
              <a:t>Who uses the </a:t>
            </a:r>
            <a:r>
              <a:rPr lang="en-US" dirty="0" smtClean="0"/>
              <a:t>site taxonomy</a:t>
            </a:r>
            <a:r>
              <a:rPr lang="en-US" dirty="0"/>
              <a:t>?</a:t>
            </a:r>
          </a:p>
          <a:p>
            <a:r>
              <a:rPr lang="en-US" dirty="0" smtClean="0"/>
              <a:t>How do you know when an ecommerce taxonomy is working?</a:t>
            </a:r>
          </a:p>
        </p:txBody>
      </p:sp>
    </p:spTree>
    <p:extLst>
      <p:ext uri="{BB962C8B-B14F-4D97-AF65-F5344CB8AC3E}">
        <p14:creationId xmlns:p14="http://schemas.microsoft.com/office/powerpoint/2010/main" val="133889939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p:cNvCxnSpPr/>
          <p:nvPr/>
        </p:nvCxnSpPr>
        <p:spPr>
          <a:xfrm>
            <a:off x="555585" y="5362908"/>
            <a:ext cx="8069208" cy="17641"/>
          </a:xfrm>
          <a:prstGeom prst="straightConnector1">
            <a:avLst/>
          </a:prstGeom>
          <a:ln w="76200" cmpd="sng">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555584" y="4740508"/>
            <a:ext cx="2035216" cy="461665"/>
          </a:xfrm>
          <a:prstGeom prst="rect">
            <a:avLst/>
          </a:prstGeom>
          <a:noFill/>
        </p:spPr>
        <p:txBody>
          <a:bodyPr wrap="square" rtlCol="0">
            <a:spAutoFit/>
          </a:bodyPr>
          <a:lstStyle/>
          <a:p>
            <a:pPr algn="ctr"/>
            <a:r>
              <a:rPr lang="en-US" sz="2400" dirty="0" smtClean="0">
                <a:solidFill>
                  <a:schemeClr val="accent6"/>
                </a:solidFill>
              </a:rPr>
              <a:t>Remembering</a:t>
            </a:r>
            <a:endParaRPr lang="en-US" sz="2400" dirty="0">
              <a:solidFill>
                <a:schemeClr val="accent6"/>
              </a:solidFill>
            </a:endParaRPr>
          </a:p>
        </p:txBody>
      </p:sp>
      <p:sp>
        <p:nvSpPr>
          <p:cNvPr id="7" name="TextBox 6"/>
          <p:cNvSpPr txBox="1"/>
          <p:nvPr/>
        </p:nvSpPr>
        <p:spPr>
          <a:xfrm>
            <a:off x="3619569" y="4751780"/>
            <a:ext cx="1904862" cy="461665"/>
          </a:xfrm>
          <a:prstGeom prst="rect">
            <a:avLst/>
          </a:prstGeom>
          <a:noFill/>
        </p:spPr>
        <p:txBody>
          <a:bodyPr wrap="square" rtlCol="0">
            <a:spAutoFit/>
          </a:bodyPr>
          <a:lstStyle/>
          <a:p>
            <a:pPr algn="ctr"/>
            <a:r>
              <a:rPr lang="en-US" sz="2400" dirty="0" smtClean="0">
                <a:solidFill>
                  <a:schemeClr val="accent3">
                    <a:lumMod val="50000"/>
                  </a:schemeClr>
                </a:solidFill>
              </a:rPr>
              <a:t>Coordinating</a:t>
            </a:r>
            <a:endParaRPr lang="en-US" sz="2400" dirty="0">
              <a:solidFill>
                <a:schemeClr val="accent3">
                  <a:lumMod val="50000"/>
                </a:schemeClr>
              </a:solidFill>
            </a:endParaRPr>
          </a:p>
        </p:txBody>
      </p:sp>
      <p:sp>
        <p:nvSpPr>
          <p:cNvPr id="8" name="TextBox 7"/>
          <p:cNvSpPr txBox="1"/>
          <p:nvPr/>
        </p:nvSpPr>
        <p:spPr>
          <a:xfrm>
            <a:off x="6696989" y="4745409"/>
            <a:ext cx="1904862" cy="461665"/>
          </a:xfrm>
          <a:prstGeom prst="rect">
            <a:avLst/>
          </a:prstGeom>
          <a:noFill/>
        </p:spPr>
        <p:txBody>
          <a:bodyPr wrap="square" rtlCol="0">
            <a:spAutoFit/>
          </a:bodyPr>
          <a:lstStyle>
            <a:defPPr>
              <a:defRPr lang="en-US"/>
            </a:defPPr>
            <a:lvl1pPr algn="ctr">
              <a:defRPr sz="3200">
                <a:solidFill>
                  <a:schemeClr val="accent2">
                    <a:lumMod val="75000"/>
                  </a:schemeClr>
                </a:solidFill>
              </a:defRPr>
            </a:lvl1pPr>
          </a:lstStyle>
          <a:p>
            <a:r>
              <a:rPr lang="en-US" sz="2400" dirty="0" smtClean="0"/>
              <a:t>Learning</a:t>
            </a:r>
            <a:endParaRPr lang="en-US" sz="2400" dirty="0"/>
          </a:p>
        </p:txBody>
      </p:sp>
      <p:sp>
        <p:nvSpPr>
          <p:cNvPr id="9" name="TextBox 8"/>
          <p:cNvSpPr txBox="1"/>
          <p:nvPr/>
        </p:nvSpPr>
        <p:spPr>
          <a:xfrm>
            <a:off x="727552" y="5450408"/>
            <a:ext cx="1547701" cy="954107"/>
          </a:xfrm>
          <a:prstGeom prst="rect">
            <a:avLst/>
          </a:prstGeom>
          <a:noFill/>
        </p:spPr>
        <p:txBody>
          <a:bodyPr wrap="square" rtlCol="0">
            <a:spAutoFit/>
          </a:bodyPr>
          <a:lstStyle/>
          <a:p>
            <a:pPr algn="ctr"/>
            <a:r>
              <a:rPr lang="en-US" sz="1400" i="1" dirty="0" smtClean="0"/>
              <a:t>Can we access our past knowledge, and apply it to new situations?</a:t>
            </a:r>
            <a:endParaRPr lang="en-US" sz="1400" i="1" dirty="0"/>
          </a:p>
        </p:txBody>
      </p:sp>
      <p:sp>
        <p:nvSpPr>
          <p:cNvPr id="10" name="TextBox 9"/>
          <p:cNvSpPr txBox="1"/>
          <p:nvPr/>
        </p:nvSpPr>
        <p:spPr>
          <a:xfrm>
            <a:off x="3200396" y="5461677"/>
            <a:ext cx="2790999" cy="954107"/>
          </a:xfrm>
          <a:prstGeom prst="rect">
            <a:avLst/>
          </a:prstGeom>
          <a:noFill/>
        </p:spPr>
        <p:txBody>
          <a:bodyPr wrap="square" rtlCol="0">
            <a:spAutoFit/>
          </a:bodyPr>
          <a:lstStyle/>
          <a:p>
            <a:pPr algn="ctr"/>
            <a:r>
              <a:rPr lang="en-US" sz="1400" i="1" dirty="0" smtClean="0"/>
              <a:t>Does the right hand know what the left hand is doing? Can we </a:t>
            </a:r>
            <a:r>
              <a:rPr lang="en-US" sz="1400" i="1" dirty="0" smtClean="0"/>
              <a:t>find and reuse useful knowledge from elsewhere in the organisation?</a:t>
            </a:r>
            <a:endParaRPr lang="en-US" sz="1400" i="1" dirty="0"/>
          </a:p>
        </p:txBody>
      </p:sp>
      <p:sp>
        <p:nvSpPr>
          <p:cNvPr id="11" name="TextBox 10"/>
          <p:cNvSpPr txBox="1"/>
          <p:nvPr/>
        </p:nvSpPr>
        <p:spPr>
          <a:xfrm>
            <a:off x="6799300" y="5479320"/>
            <a:ext cx="1688458" cy="954107"/>
          </a:xfrm>
          <a:prstGeom prst="rect">
            <a:avLst/>
          </a:prstGeom>
          <a:noFill/>
        </p:spPr>
        <p:txBody>
          <a:bodyPr wrap="square" rtlCol="0">
            <a:spAutoFit/>
          </a:bodyPr>
          <a:lstStyle/>
          <a:p>
            <a:pPr algn="ctr"/>
            <a:r>
              <a:rPr lang="en-US" sz="1400" i="1" dirty="0" smtClean="0"/>
              <a:t>Can we learn, adapt and innovate to meet new needs as they arise?</a:t>
            </a:r>
            <a:endParaRPr lang="en-US" sz="1400" i="1" dirty="0"/>
          </a:p>
        </p:txBody>
      </p:sp>
      <p:sp>
        <p:nvSpPr>
          <p:cNvPr id="16" name="Oval 15"/>
          <p:cNvSpPr/>
          <p:nvPr/>
        </p:nvSpPr>
        <p:spPr>
          <a:xfrm>
            <a:off x="3321934" y="1781757"/>
            <a:ext cx="2500132" cy="109375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accent3">
                    <a:lumMod val="40000"/>
                    <a:lumOff val="60000"/>
                  </a:schemeClr>
                </a:solidFill>
              </a:rPr>
              <a:t>Taxonomy &amp; Search</a:t>
            </a:r>
          </a:p>
        </p:txBody>
      </p:sp>
      <p:sp>
        <p:nvSpPr>
          <p:cNvPr id="2" name="TextBox 1"/>
          <p:cNvSpPr txBox="1"/>
          <p:nvPr/>
        </p:nvSpPr>
        <p:spPr>
          <a:xfrm>
            <a:off x="572518" y="361676"/>
            <a:ext cx="2018282" cy="4031873"/>
          </a:xfrm>
          <a:prstGeom prst="rect">
            <a:avLst/>
          </a:prstGeom>
          <a:noFill/>
        </p:spPr>
        <p:txBody>
          <a:bodyPr wrap="square" rtlCol="0">
            <a:spAutoFit/>
          </a:bodyPr>
          <a:lstStyle/>
          <a:p>
            <a:pPr algn="ctr"/>
            <a:r>
              <a:rPr lang="en-US" sz="1600" dirty="0" smtClean="0">
                <a:solidFill>
                  <a:schemeClr val="accent6"/>
                </a:solidFill>
              </a:rPr>
              <a:t>Can we connect our current knowledge and information to key past records of our decisions, rationales, actions, commitments?</a:t>
            </a:r>
          </a:p>
          <a:p>
            <a:pPr algn="ctr"/>
            <a:endParaRPr lang="en-US" sz="1600" dirty="0">
              <a:solidFill>
                <a:schemeClr val="accent6"/>
              </a:solidFill>
            </a:endParaRPr>
          </a:p>
          <a:p>
            <a:pPr algn="ctr"/>
            <a:r>
              <a:rPr lang="en-US" sz="1600" i="1" dirty="0" smtClean="0"/>
              <a:t>What happens when our language changes? </a:t>
            </a:r>
          </a:p>
          <a:p>
            <a:pPr algn="ctr"/>
            <a:r>
              <a:rPr lang="en-US" sz="1600" i="1" dirty="0" smtClean="0"/>
              <a:t>E.g. Infectious diseases vs. Communicable diseases?</a:t>
            </a:r>
          </a:p>
          <a:p>
            <a:pPr algn="ctr"/>
            <a:endParaRPr lang="en-US" sz="1600" dirty="0">
              <a:solidFill>
                <a:schemeClr val="accent6"/>
              </a:solidFill>
            </a:endParaRPr>
          </a:p>
        </p:txBody>
      </p:sp>
      <p:sp>
        <p:nvSpPr>
          <p:cNvPr id="29" name="TextBox 28"/>
          <p:cNvSpPr txBox="1"/>
          <p:nvPr/>
        </p:nvSpPr>
        <p:spPr>
          <a:xfrm>
            <a:off x="3619569" y="361676"/>
            <a:ext cx="2018282" cy="4278094"/>
          </a:xfrm>
          <a:prstGeom prst="rect">
            <a:avLst/>
          </a:prstGeom>
          <a:noFill/>
        </p:spPr>
        <p:txBody>
          <a:bodyPr wrap="square" rtlCol="0">
            <a:spAutoFit/>
          </a:bodyPr>
          <a:lstStyle/>
          <a:p>
            <a:pPr algn="ctr"/>
            <a:r>
              <a:rPr lang="en-US" sz="1600" dirty="0">
                <a:solidFill>
                  <a:schemeClr val="accent3">
                    <a:lumMod val="50000"/>
                  </a:schemeClr>
                </a:solidFill>
              </a:rPr>
              <a:t>Can we collaborate and share across silos? Can we prevent reinvention of the wheel?</a:t>
            </a:r>
          </a:p>
          <a:p>
            <a:pPr algn="ctr"/>
            <a:endParaRPr lang="en-US" sz="1600" dirty="0">
              <a:solidFill>
                <a:schemeClr val="accent6"/>
              </a:solidFill>
            </a:endParaRPr>
          </a:p>
          <a:p>
            <a:pPr algn="ctr"/>
            <a:endParaRPr lang="en-US" sz="1600" dirty="0" smtClean="0">
              <a:solidFill>
                <a:schemeClr val="accent6"/>
              </a:solidFill>
            </a:endParaRPr>
          </a:p>
          <a:p>
            <a:pPr algn="ctr"/>
            <a:endParaRPr lang="en-US" sz="1600" dirty="0">
              <a:solidFill>
                <a:schemeClr val="accent6"/>
              </a:solidFill>
            </a:endParaRPr>
          </a:p>
          <a:p>
            <a:pPr algn="ctr"/>
            <a:endParaRPr lang="en-US" sz="1600" dirty="0" smtClean="0">
              <a:solidFill>
                <a:schemeClr val="accent6"/>
              </a:solidFill>
            </a:endParaRPr>
          </a:p>
          <a:p>
            <a:pPr algn="ctr"/>
            <a:endParaRPr lang="en-US" sz="1600" dirty="0" smtClean="0">
              <a:solidFill>
                <a:schemeClr val="accent6"/>
              </a:solidFill>
            </a:endParaRPr>
          </a:p>
          <a:p>
            <a:pPr algn="ctr"/>
            <a:endParaRPr lang="en-US" sz="1600" dirty="0">
              <a:solidFill>
                <a:schemeClr val="accent6"/>
              </a:solidFill>
            </a:endParaRPr>
          </a:p>
          <a:p>
            <a:pPr algn="ctr"/>
            <a:r>
              <a:rPr lang="en-US" sz="1600" i="1" dirty="0" smtClean="0"/>
              <a:t>Different teams use different language, and need to organise their information differently</a:t>
            </a:r>
          </a:p>
          <a:p>
            <a:pPr algn="ctr"/>
            <a:endParaRPr lang="en-US" sz="1600" dirty="0">
              <a:solidFill>
                <a:schemeClr val="accent6"/>
              </a:solidFill>
            </a:endParaRPr>
          </a:p>
        </p:txBody>
      </p:sp>
      <p:sp>
        <p:nvSpPr>
          <p:cNvPr id="30" name="TextBox 29"/>
          <p:cNvSpPr txBox="1"/>
          <p:nvPr/>
        </p:nvSpPr>
        <p:spPr>
          <a:xfrm>
            <a:off x="6696989" y="361676"/>
            <a:ext cx="2018282" cy="4278094"/>
          </a:xfrm>
          <a:prstGeom prst="rect">
            <a:avLst/>
          </a:prstGeom>
          <a:noFill/>
        </p:spPr>
        <p:txBody>
          <a:bodyPr wrap="square" rtlCol="0">
            <a:spAutoFit/>
          </a:bodyPr>
          <a:lstStyle/>
          <a:p>
            <a:pPr algn="ctr"/>
            <a:r>
              <a:rPr lang="en-US" sz="1600" dirty="0">
                <a:solidFill>
                  <a:schemeClr val="accent2">
                    <a:lumMod val="75000"/>
                  </a:schemeClr>
                </a:solidFill>
              </a:rPr>
              <a:t>Are we able to spot emerging risks and opportunities, give them clear labels, so that we can organise information and create insights around them?</a:t>
            </a:r>
          </a:p>
          <a:p>
            <a:pPr algn="ctr"/>
            <a:endParaRPr lang="en-US" sz="1600" dirty="0">
              <a:solidFill>
                <a:schemeClr val="accent6"/>
              </a:solidFill>
            </a:endParaRPr>
          </a:p>
          <a:p>
            <a:pPr algn="ctr"/>
            <a:r>
              <a:rPr lang="en-US" sz="1600" i="1" dirty="0" smtClean="0"/>
              <a:t>Can the taxonomy keep pace with new vocabularies as they emerge? E.g. Structured Investment Vehicles in financial crash of 2007</a:t>
            </a:r>
          </a:p>
          <a:p>
            <a:pPr algn="ctr"/>
            <a:endParaRPr lang="en-US" sz="1600" dirty="0">
              <a:solidFill>
                <a:schemeClr val="accent6"/>
              </a:solidFill>
            </a:endParaRPr>
          </a:p>
        </p:txBody>
      </p:sp>
    </p:spTree>
    <p:extLst>
      <p:ext uri="{BB962C8B-B14F-4D97-AF65-F5344CB8AC3E}">
        <p14:creationId xmlns:p14="http://schemas.microsoft.com/office/powerpoint/2010/main" val="801577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p:cNvSpPr txBox="1">
            <a:spLocks/>
          </p:cNvSpPr>
          <p:nvPr/>
        </p:nvSpPr>
        <p:spPr>
          <a:xfrm>
            <a:off x="457200" y="274639"/>
            <a:ext cx="8229600" cy="1143000"/>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dirty="0" smtClean="0"/>
              <a:t>How can Taxonomy &amp; Search improve the way you work?</a:t>
            </a:r>
            <a:endParaRPr lang="en-GB" dirty="0">
              <a:solidFill>
                <a:srgbClr val="FF8000"/>
              </a:solidFill>
            </a:endParaRPr>
          </a:p>
        </p:txBody>
      </p:sp>
      <p:sp>
        <p:nvSpPr>
          <p:cNvPr id="6" name="TextBox 5"/>
          <p:cNvSpPr txBox="1"/>
          <p:nvPr/>
        </p:nvSpPr>
        <p:spPr>
          <a:xfrm>
            <a:off x="457200" y="1807098"/>
            <a:ext cx="8348135" cy="4154983"/>
          </a:xfrm>
          <a:prstGeom prst="rect">
            <a:avLst/>
          </a:prstGeom>
          <a:noFill/>
        </p:spPr>
        <p:txBody>
          <a:bodyPr wrap="square" rtlCol="0">
            <a:spAutoFit/>
          </a:bodyPr>
          <a:lstStyle>
            <a:defPPr>
              <a:defRPr lang="en-US"/>
            </a:defPPr>
            <a:lvl1pPr marL="457200" indent="-457200">
              <a:buAutoNum type="arabicPeriod"/>
              <a:defRPr sz="2400"/>
            </a:lvl1pPr>
            <a:lvl2pPr marL="914400" lvl="1" indent="-457200">
              <a:buFont typeface="+mj-lt"/>
              <a:buAutoNum type="alphaLcPeriod"/>
              <a:defRPr sz="2400"/>
            </a:lvl2pPr>
          </a:lstStyle>
          <a:p>
            <a:r>
              <a:rPr lang="en-US" dirty="0"/>
              <a:t>Common framework/language</a:t>
            </a:r>
          </a:p>
          <a:p>
            <a:pPr lvl="1"/>
            <a:r>
              <a:rPr lang="en-US" dirty="0" smtClean="0"/>
              <a:t>Easier </a:t>
            </a:r>
            <a:r>
              <a:rPr lang="en-US" dirty="0"/>
              <a:t>to find and share </a:t>
            </a:r>
            <a:r>
              <a:rPr lang="en-US" dirty="0" smtClean="0"/>
              <a:t>relevant documents &amp; content</a:t>
            </a:r>
            <a:endParaRPr lang="en-US" dirty="0"/>
          </a:p>
          <a:p>
            <a:r>
              <a:rPr lang="en-US" dirty="0"/>
              <a:t>Knowledge becomes more visible</a:t>
            </a:r>
          </a:p>
          <a:p>
            <a:pPr lvl="1"/>
            <a:r>
              <a:rPr lang="en-US" dirty="0"/>
              <a:t>Documents become more accessible, visible and less likely to be lost </a:t>
            </a:r>
            <a:r>
              <a:rPr lang="en-US" dirty="0" smtClean="0"/>
              <a:t>or ignored</a:t>
            </a:r>
            <a:endParaRPr lang="en-US" dirty="0"/>
          </a:p>
          <a:p>
            <a:r>
              <a:rPr lang="en-US" dirty="0"/>
              <a:t>Collaboration becomes easier</a:t>
            </a:r>
          </a:p>
          <a:p>
            <a:pPr lvl="1"/>
            <a:r>
              <a:rPr lang="en-US" dirty="0"/>
              <a:t>Visibility into other </a:t>
            </a:r>
            <a:r>
              <a:rPr lang="en-US" dirty="0" smtClean="0"/>
              <a:t>departments’ </a:t>
            </a:r>
            <a:r>
              <a:rPr lang="en-US" dirty="0"/>
              <a:t>knowledge makes it easier to </a:t>
            </a:r>
            <a:r>
              <a:rPr lang="en-US" dirty="0" smtClean="0"/>
              <a:t>collaborate, share, re-use</a:t>
            </a:r>
            <a:endParaRPr lang="en-US" dirty="0"/>
          </a:p>
          <a:p>
            <a:pPr lvl="1"/>
            <a:r>
              <a:rPr lang="en-GB" dirty="0"/>
              <a:t>Searches </a:t>
            </a:r>
            <a:r>
              <a:rPr lang="en-GB" dirty="0" smtClean="0"/>
              <a:t>can also </a:t>
            </a:r>
            <a:r>
              <a:rPr lang="en-GB" dirty="0"/>
              <a:t>point you to subject specialists whom you can ask for help</a:t>
            </a:r>
            <a:endParaRPr lang="en-US" dirty="0"/>
          </a:p>
          <a:p>
            <a:pPr marL="0" indent="0">
              <a:buNone/>
            </a:pPr>
            <a:endParaRPr lang="en-US" dirty="0" smtClean="0"/>
          </a:p>
        </p:txBody>
      </p:sp>
    </p:spTree>
    <p:extLst>
      <p:ext uri="{BB962C8B-B14F-4D97-AF65-F5344CB8AC3E}">
        <p14:creationId xmlns:p14="http://schemas.microsoft.com/office/powerpoint/2010/main" val="75423344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1955</TotalTime>
  <Words>1942</Words>
  <Application>Microsoft Macintosh PowerPoint</Application>
  <PresentationFormat>On-screen Show (4:3)</PresentationFormat>
  <Paragraphs>274</Paragraphs>
  <Slides>34</Slides>
  <Notes>14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PowerPoint Presentation</vt:lpstr>
      <vt:lpstr>PowerPoint Presentation</vt:lpstr>
      <vt:lpstr>What is a taxonomy and what does it 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Your Project</vt:lpstr>
      <vt:lpstr>PART TWO: EVIDENCE-BASED DEVELOPMENT</vt:lpstr>
      <vt:lpstr>PowerPoint Presentation</vt:lpstr>
      <vt:lpstr>Design =  evidence + desired outcomes</vt:lpstr>
      <vt:lpstr>Evidence-based Design</vt:lpstr>
      <vt:lpstr>PowerPoint Presentation</vt:lpstr>
      <vt:lpstr>PowerPoint Presentation</vt:lpstr>
      <vt:lpstr>PowerPoint Presentation</vt:lpstr>
      <vt:lpstr>PowerPoint Presentation</vt:lpstr>
      <vt:lpstr>PowerPoint Presentation</vt:lpstr>
      <vt:lpstr>PowerPoint Presentation</vt:lpstr>
      <vt:lpstr>Exercise: from use cases to vocabularies to content models - which taxonomy facets will you build?</vt:lpstr>
      <vt:lpstr>Criteria for term selection</vt:lpstr>
      <vt:lpstr>Criteria</vt:lpstr>
      <vt:lpstr>Do we need it?</vt:lpstr>
      <vt:lpstr>Will it be useful?</vt:lpstr>
      <vt:lpstr>Will it work?</vt:lpstr>
      <vt:lpstr>Exercise: Building the Taxonomy!</vt:lpstr>
      <vt:lpstr>Testing and Validation</vt:lpstr>
      <vt:lpstr>Testing and Validation</vt:lpstr>
      <vt:lpstr>Testing and Validation</vt:lpstr>
      <vt:lpstr>Testing and Validation</vt:lpstr>
      <vt:lpstr>Testing and Validation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Lambe</dc:creator>
  <cp:lastModifiedBy>Patrick Lambe</cp:lastModifiedBy>
  <cp:revision>108</cp:revision>
  <cp:lastPrinted>2018-10-17T03:36:44Z</cp:lastPrinted>
  <dcterms:created xsi:type="dcterms:W3CDTF">2015-10-29T18:28:25Z</dcterms:created>
  <dcterms:modified xsi:type="dcterms:W3CDTF">2019-06-20T04:28:02Z</dcterms:modified>
</cp:coreProperties>
</file>