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83" r:id="rId2"/>
    <p:sldId id="385" r:id="rId3"/>
    <p:sldId id="343" r:id="rId4"/>
    <p:sldId id="344" r:id="rId5"/>
    <p:sldId id="38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78"/>
    <p:restoredTop sz="94218" autoAdjust="0"/>
  </p:normalViewPr>
  <p:slideViewPr>
    <p:cSldViewPr snapToGrid="0" snapToObjects="1">
      <p:cViewPr varScale="1">
        <p:scale>
          <a:sx n="51" d="100"/>
          <a:sy n="51" d="100"/>
        </p:scale>
        <p:origin x="-2256" y="-104"/>
      </p:cViewPr>
      <p:guideLst>
        <p:guide orient="horz" pos="2160"/>
        <p:guide pos="29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390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660FB-7895-A246-BF17-E05CE20E46B2}" type="datetimeFigureOut">
              <a:rPr lang="en-US" smtClean="0"/>
              <a:t>23/8/18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4419D-A396-E04E-9891-3979B6849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74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62821-C930-CA4C-A42F-E615DFD0237A}" type="datetimeFigureOut">
              <a:rPr lang="en-US" smtClean="0"/>
              <a:t>23/8/18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B473A-82B0-D14D-982A-70B7BEF6D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3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6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6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81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2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98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3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80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4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3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38C1E-12D1-A049-ABDC-0B7EAD5AAE44}" type="datetimeFigureOut">
              <a:rPr lang="en-US" smtClean="0"/>
              <a:t>23/8/18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9B233-2DF2-AA4B-AA08-41E6E66B1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3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06998" y="796935"/>
            <a:ext cx="8229600" cy="3337166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>
              <a:defRPr/>
            </a:pPr>
            <a:r>
              <a:rPr lang="en-US" sz="3600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Exercise: KM Alignment </a:t>
            </a:r>
            <a:r>
              <a:rPr lang="en-US" sz="3600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Table</a:t>
            </a:r>
          </a:p>
          <a:p>
            <a:pPr>
              <a:defRPr/>
            </a:pPr>
            <a:endParaRPr lang="en-US" sz="3600" dirty="0">
              <a:solidFill>
                <a:srgbClr val="000000"/>
              </a:solidFill>
              <a:ea typeface="Arial" pitchFamily="-108" charset="0"/>
              <a:cs typeface="Calibri"/>
            </a:endParaRPr>
          </a:p>
          <a:p>
            <a:pPr>
              <a:defRPr/>
            </a:pPr>
            <a:r>
              <a:rPr lang="en-US" sz="3600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Complete the table, working from the right (strategic drivers) towards the left (KM activities) </a:t>
            </a:r>
          </a:p>
          <a:p>
            <a:pPr>
              <a:defRPr/>
            </a:pPr>
            <a:r>
              <a:rPr lang="en-US" sz="3600" i="1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Examples enclosed</a:t>
            </a:r>
            <a:endParaRPr lang="en-US" sz="3600" i="1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3317" y="4659897"/>
            <a:ext cx="5958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Kan</a:t>
            </a:r>
            <a:r>
              <a:rPr lang="en-US" sz="2800" dirty="0" smtClean="0"/>
              <a:t> </a:t>
            </a:r>
            <a:r>
              <a:rPr lang="en-US" sz="2800" dirty="0" err="1" smtClean="0"/>
              <a:t>Siew</a:t>
            </a:r>
            <a:r>
              <a:rPr lang="en-US" sz="2800" dirty="0" smtClean="0"/>
              <a:t> </a:t>
            </a:r>
            <a:r>
              <a:rPr lang="en-US" sz="2800" dirty="0" err="1" smtClean="0"/>
              <a:t>Ning</a:t>
            </a:r>
            <a:r>
              <a:rPr lang="en-US" sz="2800" dirty="0"/>
              <a:t> - </a:t>
            </a:r>
            <a:r>
              <a:rPr lang="en-US" sz="2800" dirty="0" err="1"/>
              <a:t>siewningkan@smu.edu.sg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5467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16632"/>
            <a:ext cx="8229600" cy="982734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>
              <a:defRPr/>
            </a:pPr>
            <a:r>
              <a:rPr lang="en-US" sz="3600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Exercise: KM Alignment Table</a:t>
            </a:r>
            <a:endParaRPr lang="en-US" sz="3600" dirty="0">
              <a:solidFill>
                <a:srgbClr val="000000"/>
              </a:solidFill>
              <a:cs typeface="Calibri"/>
            </a:endParaRPr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384927"/>
              </p:ext>
            </p:extLst>
          </p:nvPr>
        </p:nvGraphicFramePr>
        <p:xfrm>
          <a:off x="457200" y="1100720"/>
          <a:ext cx="8229600" cy="50295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7927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ACTIVITIES OF K STRATEGY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OBJECTIVES OF K STRATEGY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OUTCOMES OF K STRATEGY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STRATEGIC DRIVERS OF THE BUSINESS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>
                        <a:solidFill>
                          <a:srgbClr val="FF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FF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 smtClean="0">
                        <a:solidFill>
                          <a:srgbClr val="FF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 smtClean="0">
                        <a:solidFill>
                          <a:srgbClr val="FF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  <a:tr h="1189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533400" indent="-533400"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533400" indent="-533400"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 smtClean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 smtClean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533400" indent="-533400"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668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44450"/>
            <a:ext cx="8229600" cy="863600"/>
          </a:xfrm>
          <a:prstGeom prst="rect">
            <a:avLst/>
          </a:prstGeom>
        </p:spPr>
        <p:txBody>
          <a:bodyPr anchor="ctr">
            <a:normAutofit fontScale="82500" lnSpcReduction="10000"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KM Alignment Table for Child Care Center</a:t>
            </a:r>
            <a:endParaRPr lang="en-US" dirty="0">
              <a:solidFill>
                <a:srgbClr val="000000"/>
              </a:solidFill>
              <a:cs typeface="Calibri"/>
            </a:endParaRPr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649419"/>
              </p:ext>
            </p:extLst>
          </p:nvPr>
        </p:nvGraphicFramePr>
        <p:xfrm>
          <a:off x="457200" y="816610"/>
          <a:ext cx="8229600" cy="576106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7927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KEY ACTIVITIES OF K STRATEGY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KEY OBJECTIVES OF K STRATEGY</a:t>
                      </a: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KEY OUTCOMES OF K STRATEGY</a:t>
                      </a: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STRATEGIC DRIVERS OF THE BUSINESS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Storytelling by experienced staff to newbies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Staff always vigilant of children in high risk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Lower accident rates within premises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CHILD SAFETY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</a:tr>
              <a:tr h="1189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Send staff for training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Staff able to identify symptoms and react to it (e.g. HFMD)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Reduce chance of spreading diseases / illness between children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CHILD SAFETY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Organize educational trips to the zoo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Expose child to various types of animals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Children learn to identify animals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CHILD DEVELOPMENT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Organize group activities to increase interaction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Expose child to situations that require interaction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Child is able to communicate effectively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CHILD DEVELOPMENT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Install CCTV cameras with Internet link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Parents can observe children from home, office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Parents not worried about child at childcare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CUSTOMER SATISFACTION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T="45723" marB="45723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3793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16632"/>
            <a:ext cx="8229600" cy="982734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>
              <a:defRPr/>
            </a:pPr>
            <a:r>
              <a:rPr lang="en-US" sz="3600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KM Alignment Table for 5-Star Hotel</a:t>
            </a:r>
            <a:endParaRPr lang="en-US" sz="3600" dirty="0">
              <a:solidFill>
                <a:srgbClr val="000000"/>
              </a:solidFill>
              <a:cs typeface="Calibri"/>
            </a:endParaRPr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625102"/>
              </p:ext>
            </p:extLst>
          </p:nvPr>
        </p:nvGraphicFramePr>
        <p:xfrm>
          <a:off x="457200" y="1048961"/>
          <a:ext cx="8229600" cy="56693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7927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ACTIVITIES OF K STRATEGY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OBJECTIVES OF K STRATEGY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OUTCOMES OF K STRATEGY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STRATEGIC DRIVERS OF THE BUSINESS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rgbClr val="FF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Manage</a:t>
                      </a:r>
                    </a:p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FF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customer</a:t>
                      </a:r>
                    </a:p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FF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information</a:t>
                      </a:r>
                      <a:endParaRPr lang="en-US" sz="2000" b="0" dirty="0">
                        <a:solidFill>
                          <a:srgbClr val="FF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FF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Increase customer loyalty</a:t>
                      </a:r>
                      <a:endParaRPr lang="en-US" sz="2000" b="0" dirty="0">
                        <a:solidFill>
                          <a:srgbClr val="FF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FF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Increase occupancy rate</a:t>
                      </a:r>
                    </a:p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 smtClean="0">
                        <a:solidFill>
                          <a:srgbClr val="FF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FF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Increase profitability</a:t>
                      </a:r>
                    </a:p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 smtClean="0">
                        <a:solidFill>
                          <a:srgbClr val="FF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  <a:tr h="1189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Training &amp;</a:t>
                      </a:r>
                    </a:p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knowledge</a:t>
                      </a:r>
                    </a:p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sharing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Improve &amp; standardize service skills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Better service orientation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Service excellence culture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Monitor markets</a:t>
                      </a:r>
                    </a:p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&amp; trends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Identify growth areas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Acquire potential locations</a:t>
                      </a: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Global presence</a:t>
                      </a:r>
                    </a:p>
                    <a:p>
                      <a:pPr fontAlgn="b">
                        <a:lnSpc>
                          <a:spcPct val="110000"/>
                        </a:lnSpc>
                      </a:pPr>
                      <a:endParaRPr lang="en-US" sz="2000" b="0" dirty="0" smtClean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Management</a:t>
                      </a:r>
                    </a:p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inventory &amp;</a:t>
                      </a:r>
                    </a:p>
                    <a:p>
                      <a:pPr marL="533400" indent="-533400"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supplier info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Centralize procurement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Streamline supply chain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Effective cost utilization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456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16632"/>
            <a:ext cx="8229600" cy="982734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>
              <a:defRPr/>
            </a:pPr>
            <a:r>
              <a:rPr lang="en-US" sz="3600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Exercise: KM Alignment Table for </a:t>
            </a:r>
            <a:r>
              <a:rPr lang="en-US" sz="3600" dirty="0" err="1" smtClean="0">
                <a:solidFill>
                  <a:srgbClr val="000000"/>
                </a:solidFill>
                <a:ea typeface="Arial" pitchFamily="-108" charset="0"/>
                <a:cs typeface="Calibri"/>
              </a:rPr>
              <a:t>Govt</a:t>
            </a:r>
            <a:r>
              <a:rPr lang="en-US" sz="3600" dirty="0" smtClean="0">
                <a:solidFill>
                  <a:srgbClr val="000000"/>
                </a:solidFill>
                <a:ea typeface="Arial" pitchFamily="-108" charset="0"/>
                <a:cs typeface="Calibri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ea typeface="Arial" pitchFamily="-108" charset="0"/>
                <a:cs typeface="Calibri"/>
              </a:rPr>
              <a:t>Dept</a:t>
            </a:r>
            <a:endParaRPr lang="en-US" sz="3600" dirty="0">
              <a:solidFill>
                <a:srgbClr val="000000"/>
              </a:solidFill>
              <a:cs typeface="Calibri"/>
            </a:endParaRPr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725958"/>
              </p:ext>
            </p:extLst>
          </p:nvPr>
        </p:nvGraphicFramePr>
        <p:xfrm>
          <a:off x="457200" y="1100720"/>
          <a:ext cx="8229600" cy="53949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69671"/>
                <a:gridCol w="1943100"/>
                <a:gridCol w="2286000"/>
                <a:gridCol w="1730829"/>
              </a:tblGrid>
              <a:tr h="7927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ACTIVITIES OF K STRATEGY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OBJECTIVES OF K STRATEGY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KEY OUTCOMES OF K STRATEGY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STRATEGIC DRIVERS OF THE BUSINESS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-128"/>
                      </a:endParaRPr>
                    </a:p>
                  </a:txBody>
                  <a:tcPr marT="45723" marB="45723" anchor="ctr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Introduce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chatbots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 to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 answer basic FAQs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indent="0" algn="l" defTabSz="457200" rtl="0" eaLnBrk="1" fontAlgn="b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Reduce number of front counter employees</a:t>
                      </a: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Maintain same service level but do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 more with less</a:t>
                      </a:r>
                      <a:endParaRPr lang="en-US" sz="2000" b="0" dirty="0" smtClean="0">
                        <a:solidFill>
                          <a:schemeClr val="tx1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Control expenses on manpower</a:t>
                      </a:r>
                    </a:p>
                  </a:txBody>
                  <a:tcPr marT="45723" marB="45723" horzOverflow="overflow"/>
                </a:tc>
              </a:tr>
              <a:tr h="1189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Implement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 24x7 Video Chat service to attend to customers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indent="0" algn="l" defTabSz="457200" rtl="0" eaLnBrk="1" fontAlgn="b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Close down some 24x7 customer service outlets</a:t>
                      </a: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Maintain same service level for 24x7 services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 but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reduce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headcount</a:t>
                      </a: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Control expenses on manpower</a:t>
                      </a:r>
                    </a:p>
                  </a:txBody>
                  <a:tcPr marT="45723" marB="45723" horzOverflow="overflow"/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Calibri" charset="0"/>
                          <a:ea typeface="Arial" pitchFamily="-108" charset="0"/>
                          <a:cs typeface="Arial" pitchFamily="-108" charset="0"/>
                        </a:rPr>
                        <a:t>Tie up with companies willing to train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latin typeface="Calibri" charset="0"/>
                          <a:ea typeface="Arial" pitchFamily="-108" charset="0"/>
                          <a:cs typeface="Arial" pitchFamily="-108" charset="0"/>
                        </a:rPr>
                        <a:t> and hire ex-inmates</a:t>
                      </a:r>
                      <a:endParaRPr lang="en-US" sz="2000" b="0" kern="1200" dirty="0">
                        <a:solidFill>
                          <a:schemeClr val="tx1"/>
                        </a:solidFill>
                        <a:latin typeface="Calibri" charset="0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indent="0" algn="l" defTabSz="457200" rtl="0" eaLnBrk="1" fontAlgn="b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rgbClr val="000000"/>
                          </a:solidFill>
                          <a:latin typeface="Calibri" charset="0"/>
                          <a:ea typeface="Arial" pitchFamily="-108" charset="0"/>
                          <a:cs typeface="Arial" pitchFamily="-108" charset="0"/>
                        </a:rPr>
                        <a:t>Help inmates develop job</a:t>
                      </a:r>
                      <a:r>
                        <a:rPr lang="en-US" sz="2000" b="0" kern="1200" baseline="0" dirty="0" smtClean="0">
                          <a:solidFill>
                            <a:srgbClr val="000000"/>
                          </a:solidFill>
                          <a:latin typeface="Calibri" charset="0"/>
                          <a:ea typeface="Arial" pitchFamily="-108" charset="0"/>
                          <a:cs typeface="Arial" pitchFamily="-108" charset="0"/>
                        </a:rPr>
                        <a:t> skills during incarceration period</a:t>
                      </a:r>
                      <a:endParaRPr lang="en-US" sz="2000" b="0" kern="1200" dirty="0" smtClean="0">
                        <a:solidFill>
                          <a:srgbClr val="000000"/>
                        </a:solidFill>
                        <a:latin typeface="Calibri" charset="0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indent="0" algn="l" defTabSz="457200" rtl="0" eaLnBrk="1" fontAlgn="b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rgbClr val="000000"/>
                          </a:solidFill>
                          <a:latin typeface="Calibri" charset="0"/>
                          <a:ea typeface="Arial" pitchFamily="-108" charset="0"/>
                          <a:cs typeface="Arial" pitchFamily="-108" charset="0"/>
                        </a:rPr>
                        <a:t>Help inmates find viable jobs upon release (so they don</a:t>
                      </a:r>
                      <a:r>
                        <a:rPr lang="mr-IN" sz="2000" b="0" kern="1200" dirty="0" smtClean="0">
                          <a:solidFill>
                            <a:srgbClr val="000000"/>
                          </a:solidFill>
                          <a:latin typeface="Calibri" charset="0"/>
                          <a:ea typeface="Arial" pitchFamily="-108" charset="0"/>
                          <a:cs typeface="Arial" pitchFamily="-108" charset="0"/>
                        </a:rPr>
                        <a:t>’</a:t>
                      </a:r>
                      <a:r>
                        <a:rPr lang="en-US" sz="2000" b="0" kern="1200" dirty="0" smtClean="0">
                          <a:solidFill>
                            <a:srgbClr val="000000"/>
                          </a:solidFill>
                          <a:latin typeface="Calibri" charset="0"/>
                          <a:ea typeface="Arial" pitchFamily="-108" charset="0"/>
                          <a:cs typeface="Arial" pitchFamily="-108" charset="0"/>
                        </a:rPr>
                        <a:t>t return to crime)</a:t>
                      </a:r>
                    </a:p>
                  </a:txBody>
                  <a:tcPr marT="45723" marB="4572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fontAlgn="b">
                        <a:lnSpc>
                          <a:spcPct val="110000"/>
                        </a:lnSpc>
                      </a:pPr>
                      <a:r>
                        <a:rPr lang="en-US" sz="2000" b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Reduce Recidivism</a:t>
                      </a:r>
                      <a:r>
                        <a:rPr lang="en-US" sz="2000" b="0" baseline="0" dirty="0" smtClean="0">
                          <a:solidFill>
                            <a:srgbClr val="000000"/>
                          </a:solidFill>
                          <a:latin typeface="+mn-lt"/>
                          <a:ea typeface="Arial" pitchFamily="-108" charset="0"/>
                          <a:cs typeface="Arial" pitchFamily="-108" charset="0"/>
                        </a:rPr>
                        <a:t> Rate</a:t>
                      </a:r>
                      <a:endParaRPr lang="en-US" sz="2000" b="0" dirty="0">
                        <a:solidFill>
                          <a:srgbClr val="000000"/>
                        </a:solidFill>
                        <a:latin typeface="+mn-lt"/>
                        <a:ea typeface="Arial" pitchFamily="-108" charset="0"/>
                        <a:cs typeface="Arial" pitchFamily="-108" charset="0"/>
                      </a:endParaRPr>
                    </a:p>
                  </a:txBody>
                  <a:tcPr marT="45723" marB="45723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11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10953</TotalTime>
  <Words>399</Words>
  <Application>Microsoft Macintosh PowerPoint</Application>
  <PresentationFormat>On-screen Show (4:3)</PresentationFormat>
  <Paragraphs>80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Patrick Lambe</cp:lastModifiedBy>
  <cp:revision>226</cp:revision>
  <cp:lastPrinted>2017-07-25T08:35:22Z</cp:lastPrinted>
  <dcterms:created xsi:type="dcterms:W3CDTF">2017-02-20T20:37:38Z</dcterms:created>
  <dcterms:modified xsi:type="dcterms:W3CDTF">2018-08-23T02:55:34Z</dcterms:modified>
  <cp:category/>
</cp:coreProperties>
</file>