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15"/>
  </p:handoutMasterIdLst>
  <p:sldIdLst>
    <p:sldId id="258" r:id="rId2"/>
    <p:sldId id="270" r:id="rId3"/>
    <p:sldId id="271" r:id="rId4"/>
    <p:sldId id="259" r:id="rId5"/>
    <p:sldId id="274" r:id="rId6"/>
    <p:sldId id="272" r:id="rId7"/>
    <p:sldId id="275" r:id="rId8"/>
    <p:sldId id="273" r:id="rId9"/>
    <p:sldId id="277" r:id="rId10"/>
    <p:sldId id="276" r:id="rId11"/>
    <p:sldId id="266" r:id="rId12"/>
    <p:sldId id="268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442D14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61" d="100"/>
          <a:sy n="61" d="100"/>
        </p:scale>
        <p:origin x="-1752" y="-104"/>
      </p:cViewPr>
      <p:guideLst>
        <p:guide orient="horz" pos="2147"/>
        <p:guide pos="290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E3A5F-B9B7-B14C-B1C4-548BBEE49FC3}" type="datetimeFigureOut">
              <a:rPr lang="en-US" smtClean="0"/>
              <a:t>16/8/17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E21F73-EB63-9641-837F-93AFC3F35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3927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FDED-BB68-4149-B08A-B5707440F823}" type="datetimeFigureOut">
              <a:rPr lang="en-US" smtClean="0"/>
              <a:t>16/8/17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91955-C38E-8248-9CD9-852B9A8BA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526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FDED-BB68-4149-B08A-B5707440F823}" type="datetimeFigureOut">
              <a:rPr lang="en-US" smtClean="0"/>
              <a:t>16/8/17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91955-C38E-8248-9CD9-852B9A8BA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502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FDED-BB68-4149-B08A-B5707440F823}" type="datetimeFigureOut">
              <a:rPr lang="en-US" smtClean="0"/>
              <a:t>16/8/17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91955-C38E-8248-9CD9-852B9A8BA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194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FDED-BB68-4149-B08A-B5707440F823}" type="datetimeFigureOut">
              <a:rPr lang="en-US" smtClean="0"/>
              <a:t>16/8/17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91955-C38E-8248-9CD9-852B9A8BA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897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FDED-BB68-4149-B08A-B5707440F823}" type="datetimeFigureOut">
              <a:rPr lang="en-US" smtClean="0"/>
              <a:t>16/8/17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91955-C38E-8248-9CD9-852B9A8BA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910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FDED-BB68-4149-B08A-B5707440F823}" type="datetimeFigureOut">
              <a:rPr lang="en-US" smtClean="0"/>
              <a:t>16/8/17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91955-C38E-8248-9CD9-852B9A8BA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764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FDED-BB68-4149-B08A-B5707440F823}" type="datetimeFigureOut">
              <a:rPr lang="en-US" smtClean="0"/>
              <a:t>16/8/17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91955-C38E-8248-9CD9-852B9A8BA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075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FDED-BB68-4149-B08A-B5707440F823}" type="datetimeFigureOut">
              <a:rPr lang="en-US" smtClean="0"/>
              <a:t>16/8/17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91955-C38E-8248-9CD9-852B9A8BA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754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FDED-BB68-4149-B08A-B5707440F823}" type="datetimeFigureOut">
              <a:rPr lang="en-US" smtClean="0"/>
              <a:t>16/8/17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91955-C38E-8248-9CD9-852B9A8BA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680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FDED-BB68-4149-B08A-B5707440F823}" type="datetimeFigureOut">
              <a:rPr lang="en-US" smtClean="0"/>
              <a:t>16/8/17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91955-C38E-8248-9CD9-852B9A8BA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97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FDED-BB68-4149-B08A-B5707440F823}" type="datetimeFigureOut">
              <a:rPr lang="en-US" smtClean="0"/>
              <a:t>16/8/17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91955-C38E-8248-9CD9-852B9A8BA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444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EFDED-BB68-4149-B08A-B5707440F823}" type="datetimeFigureOut">
              <a:rPr lang="en-US" smtClean="0"/>
              <a:t>16/8/17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91955-C38E-8248-9CD9-852B9A8BAB4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8990299" y="0"/>
            <a:ext cx="194018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-97009" y="0"/>
            <a:ext cx="194018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8418286" y="6356350"/>
            <a:ext cx="572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B12A848-D7E8-CF42-8F40-9832BDD127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567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4.jpeg"/><Relationship Id="rId5" Type="http://schemas.openxmlformats.org/officeDocument/2006/relationships/image" Target="../media/image3.jpeg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3585" y="976807"/>
            <a:ext cx="3857452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Taxonomy &amp; Search Disasters and How To Avoid Them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19699" y="3886200"/>
            <a:ext cx="3601338" cy="2339354"/>
          </a:xfrm>
          <a:noFill/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rgbClr val="442D14"/>
                </a:solidFill>
              </a:rPr>
              <a:t>Patrick Lambe </a:t>
            </a:r>
            <a:endParaRPr lang="en-US" dirty="0" smtClean="0">
              <a:solidFill>
                <a:srgbClr val="442D14"/>
              </a:solidFill>
            </a:endParaRPr>
          </a:p>
          <a:p>
            <a:r>
              <a:rPr lang="en-US" dirty="0" smtClean="0">
                <a:solidFill>
                  <a:srgbClr val="442D14"/>
                </a:solidFill>
              </a:rPr>
              <a:t>KK Lim</a:t>
            </a:r>
          </a:p>
          <a:p>
            <a:r>
              <a:rPr lang="en-US" dirty="0" smtClean="0">
                <a:solidFill>
                  <a:srgbClr val="442D14"/>
                </a:solidFill>
              </a:rPr>
              <a:t> </a:t>
            </a:r>
            <a:r>
              <a:rPr lang="en-US" dirty="0" err="1" smtClean="0">
                <a:solidFill>
                  <a:srgbClr val="442D14"/>
                </a:solidFill>
              </a:rPr>
              <a:t>Maish</a:t>
            </a:r>
            <a:r>
              <a:rPr lang="en-US" dirty="0" smtClean="0">
                <a:solidFill>
                  <a:srgbClr val="442D14"/>
                </a:solidFill>
              </a:rPr>
              <a:t> </a:t>
            </a:r>
            <a:r>
              <a:rPr lang="en-US" dirty="0" err="1" smtClean="0">
                <a:solidFill>
                  <a:srgbClr val="442D14"/>
                </a:solidFill>
              </a:rPr>
              <a:t>Nichani</a:t>
            </a:r>
            <a:endParaRPr lang="en-US" dirty="0" smtClean="0">
              <a:solidFill>
                <a:srgbClr val="442D14"/>
              </a:solidFill>
            </a:endParaRPr>
          </a:p>
          <a:p>
            <a:endParaRPr lang="en-US" dirty="0" smtClean="0">
              <a:solidFill>
                <a:srgbClr val="442D14"/>
              </a:solidFill>
            </a:endParaRPr>
          </a:p>
          <a:p>
            <a:r>
              <a:rPr lang="en-US" sz="2800" dirty="0" smtClean="0">
                <a:solidFill>
                  <a:srgbClr val="442D14"/>
                </a:solidFill>
              </a:rPr>
              <a:t>ISKO Singapore</a:t>
            </a:r>
          </a:p>
          <a:p>
            <a:r>
              <a:rPr lang="en-US" sz="2800" dirty="0" smtClean="0">
                <a:solidFill>
                  <a:srgbClr val="442D14"/>
                </a:solidFill>
              </a:rPr>
              <a:t>August 2017</a:t>
            </a:r>
            <a:endParaRPr lang="en-US" sz="2800" dirty="0">
              <a:solidFill>
                <a:srgbClr val="442D14"/>
              </a:solidFill>
            </a:endParaRPr>
          </a:p>
        </p:txBody>
      </p:sp>
      <p:pic>
        <p:nvPicPr>
          <p:cNvPr id="5" name="Picture 4" descr="Screenshot 16:8:17, 12:29 PM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4"/>
          <a:stretch/>
        </p:blipFill>
        <p:spPr>
          <a:xfrm>
            <a:off x="35985" y="0"/>
            <a:ext cx="47519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710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Sabotage a Taxonomy &amp; Search Project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892065" y="2516337"/>
            <a:ext cx="4017739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Identify the things you can do to make sure a taxonomy and search project fails!</a:t>
            </a:r>
          </a:p>
          <a:p>
            <a:endParaRPr lang="en-US" sz="2800" dirty="0" smtClean="0"/>
          </a:p>
          <a:p>
            <a:pPr marL="342900" indent="-342900">
              <a:buFont typeface="Arial"/>
              <a:buChar char="•"/>
            </a:pPr>
            <a:r>
              <a:rPr lang="en-US" sz="2800" i="1" dirty="0" smtClean="0"/>
              <a:t>Before</a:t>
            </a:r>
          </a:p>
          <a:p>
            <a:pPr marL="342900" indent="-342900">
              <a:buFont typeface="Arial"/>
              <a:buChar char="•"/>
            </a:pPr>
            <a:r>
              <a:rPr lang="en-US" sz="2800" i="1" dirty="0" smtClean="0"/>
              <a:t>During </a:t>
            </a:r>
          </a:p>
          <a:p>
            <a:pPr marL="342900" indent="-342900">
              <a:buFont typeface="Arial"/>
              <a:buChar char="•"/>
            </a:pPr>
            <a:r>
              <a:rPr lang="en-US" sz="2800" i="1" dirty="0" smtClean="0"/>
              <a:t>After</a:t>
            </a:r>
            <a:endParaRPr lang="en-US" sz="2800" i="1" dirty="0"/>
          </a:p>
        </p:txBody>
      </p:sp>
      <p:pic>
        <p:nvPicPr>
          <p:cNvPr id="4" name="Picture 3" descr="Screenshot 16:8:17, 1:13 PM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0103" y="1769805"/>
            <a:ext cx="3061712" cy="485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57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Exercise: Spotting the Traps</a:t>
            </a:r>
            <a:endParaRPr lang="en-US" dirty="0"/>
          </a:p>
        </p:txBody>
      </p:sp>
      <p:pic>
        <p:nvPicPr>
          <p:cNvPr id="3" name="Picture 2" descr="Screenshot 26:7:17, 12:36 PM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86791"/>
            <a:ext cx="8229600" cy="419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19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shot 16:8:17, 12:23 PM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04" y="0"/>
            <a:ext cx="9018896" cy="6858000"/>
          </a:xfrm>
          <a:prstGeom prst="rect">
            <a:avLst/>
          </a:prstGeom>
        </p:spPr>
      </p:pic>
      <p:sp>
        <p:nvSpPr>
          <p:cNvPr id="174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581650" y="6530975"/>
            <a:ext cx="3311525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zh-CN" sz="1000">
                <a:latin typeface="Verdana" charset="0"/>
                <a:cs typeface="Arial" charset="0"/>
              </a:rPr>
              <a:t>www.straitsknowledge.com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49277" y="4733636"/>
            <a:ext cx="29820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50" dirty="0" smtClean="0"/>
              <a:t>Recognition (term match)</a:t>
            </a:r>
            <a:endParaRPr lang="en-US" sz="1750" dirty="0" smtClean="0"/>
          </a:p>
          <a:p>
            <a:r>
              <a:rPr lang="en-US" sz="1750" dirty="0" smtClean="0"/>
              <a:t>Statistical </a:t>
            </a:r>
            <a:r>
              <a:rPr lang="en-US" sz="1750" dirty="0" smtClean="0"/>
              <a:t>patterns (similarity)</a:t>
            </a:r>
            <a:endParaRPr lang="en-US" sz="1750" dirty="0" smtClean="0"/>
          </a:p>
          <a:p>
            <a:r>
              <a:rPr lang="en-US" sz="1750" dirty="0" smtClean="0"/>
              <a:t>Semantic </a:t>
            </a:r>
            <a:r>
              <a:rPr lang="en-US" sz="1750" dirty="0" smtClean="0"/>
              <a:t>analysis (intent)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2579926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>
              <a:solidFill>
                <a:srgbClr val="442D14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rgbClr val="442D14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442D14"/>
                </a:solidFill>
              </a:rPr>
              <a:t>plambe@</a:t>
            </a:r>
            <a:r>
              <a:rPr lang="en-US" dirty="0" smtClean="0">
                <a:solidFill>
                  <a:srgbClr val="442D14"/>
                </a:solidFill>
              </a:rPr>
              <a:t>straitsknowledge.com</a:t>
            </a:r>
          </a:p>
          <a:p>
            <a:pPr marL="0" indent="0" algn="ctr">
              <a:buNone/>
            </a:pPr>
            <a:r>
              <a:rPr lang="en-US" dirty="0" err="1" smtClean="0">
                <a:solidFill>
                  <a:srgbClr val="442D14"/>
                </a:solidFill>
              </a:rPr>
              <a:t>kklim@milkkconsulting.com</a:t>
            </a:r>
            <a:endParaRPr lang="en-US" dirty="0" smtClean="0">
              <a:solidFill>
                <a:srgbClr val="442D14"/>
              </a:solidFill>
            </a:endParaRPr>
          </a:p>
          <a:p>
            <a:pPr marL="0" indent="0" algn="ctr">
              <a:buNone/>
            </a:pPr>
            <a:r>
              <a:rPr lang="en-US" dirty="0" err="1" smtClean="0">
                <a:solidFill>
                  <a:srgbClr val="442D14"/>
                </a:solidFill>
              </a:rPr>
              <a:t>maish@pebbleroad.com</a:t>
            </a:r>
            <a:r>
              <a:rPr lang="en-US" dirty="0" smtClean="0">
                <a:solidFill>
                  <a:srgbClr val="442D14"/>
                </a:solidFill>
              </a:rPr>
              <a:t/>
            </a:r>
            <a:br>
              <a:rPr lang="en-US" dirty="0" smtClean="0">
                <a:solidFill>
                  <a:srgbClr val="442D14"/>
                </a:solidFill>
              </a:rPr>
            </a:br>
            <a:endParaRPr lang="en-US" dirty="0" smtClean="0">
              <a:solidFill>
                <a:srgbClr val="442D14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306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Sharing: Projects with hard lessons (Singapore and international)</a:t>
            </a:r>
          </a:p>
          <a:p>
            <a:r>
              <a:rPr lang="en-US" dirty="0" smtClean="0"/>
              <a:t>Activity: How to sabotage a taxonomy and search project (or not)</a:t>
            </a:r>
          </a:p>
          <a:p>
            <a:r>
              <a:rPr lang="en-US" dirty="0" smtClean="0"/>
              <a:t>Exercise: Spotting the traps - reviewing a sample ITQ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18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About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Before a project – how it is scoped and framed</a:t>
            </a:r>
          </a:p>
          <a:p>
            <a:r>
              <a:rPr lang="en-US" dirty="0" smtClean="0"/>
              <a:t>During a project – how it is delivered </a:t>
            </a:r>
          </a:p>
          <a:p>
            <a:r>
              <a:rPr lang="en-US" dirty="0" smtClean="0"/>
              <a:t>After a project – how the benefits are sustained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048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Magic Box (Before)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892066" y="1600200"/>
            <a:ext cx="37947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Telco company: search in a box</a:t>
            </a:r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Government agency: move everything to a new platform</a:t>
            </a:r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 smtClean="0"/>
          </a:p>
          <a:p>
            <a:r>
              <a:rPr lang="en-US" sz="2400" i="1" dirty="0" smtClean="0"/>
              <a:t>What’s the story?</a:t>
            </a:r>
          </a:p>
          <a:p>
            <a:pPr marL="342900" indent="-342900">
              <a:buFont typeface="Arial"/>
              <a:buChar char="•"/>
            </a:pPr>
            <a:r>
              <a:rPr lang="en-US" sz="2400" i="1" dirty="0" smtClean="0"/>
              <a:t>It’s just about technology</a:t>
            </a:r>
            <a:endParaRPr lang="en-US" sz="2400" i="1" dirty="0"/>
          </a:p>
        </p:txBody>
      </p:sp>
      <p:pic>
        <p:nvPicPr>
          <p:cNvPr id="7" name="Picture 6" descr="Screenshot 16:8:17, 12:36 PM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8"/>
            <a:ext cx="3936816" cy="497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619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Magic Consultant (Before &amp; During)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892065" y="1558558"/>
            <a:ext cx="401773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Global multinational: don’t disturb our people</a:t>
            </a:r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Educational institution: analyse and recommend</a:t>
            </a:r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Government agency: review and sign off</a:t>
            </a:r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endParaRPr lang="en-US" sz="2400" dirty="0"/>
          </a:p>
          <a:p>
            <a:r>
              <a:rPr lang="en-US" sz="2400" i="1" dirty="0"/>
              <a:t>What’s the story?</a:t>
            </a:r>
          </a:p>
          <a:p>
            <a:pPr marL="342900" indent="-342900">
              <a:buFont typeface="Arial"/>
              <a:buChar char="•"/>
            </a:pPr>
            <a:r>
              <a:rPr lang="en-US" sz="2400" i="1" dirty="0" smtClean="0"/>
              <a:t>There is a perfect context-free taxonomy</a:t>
            </a:r>
            <a:endParaRPr lang="en-US" sz="2400" i="1" dirty="0"/>
          </a:p>
        </p:txBody>
      </p:sp>
      <p:pic>
        <p:nvPicPr>
          <p:cNvPr id="4" name="Picture 3" descr="Screenshot 16:8:17, 12:55 PM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41" y="1686521"/>
            <a:ext cx="4671165" cy="442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717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9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Rescue Mission (Before &amp; During)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892065" y="1371169"/>
            <a:ext cx="401773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/>
              <a:t>R&amp;D and Engineering Organization: oops we </a:t>
            </a:r>
            <a:r>
              <a:rPr lang="en-US" sz="2400" dirty="0" smtClean="0"/>
              <a:t>do need </a:t>
            </a:r>
            <a:r>
              <a:rPr lang="en-US" sz="2400" dirty="0"/>
              <a:t>a </a:t>
            </a:r>
            <a:r>
              <a:rPr lang="en-US" sz="2400" dirty="0" smtClean="0"/>
              <a:t>taxonomy after all</a:t>
            </a:r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Government agency: just configure the search engine</a:t>
            </a:r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Government agency: just give us the methodology and check our results</a:t>
            </a:r>
          </a:p>
          <a:p>
            <a:endParaRPr lang="en-US" sz="2400" dirty="0"/>
          </a:p>
          <a:p>
            <a:r>
              <a:rPr lang="en-US" sz="2400" i="1" dirty="0"/>
              <a:t>What’s the story?</a:t>
            </a:r>
          </a:p>
          <a:p>
            <a:pPr marL="342900" indent="-342900">
              <a:buFont typeface="Arial"/>
              <a:buChar char="•"/>
            </a:pPr>
            <a:r>
              <a:rPr lang="en-US" sz="2400" i="1" dirty="0"/>
              <a:t>It’s just about </a:t>
            </a:r>
            <a:r>
              <a:rPr lang="en-US" sz="2400" i="1" dirty="0" smtClean="0"/>
              <a:t>the right steps</a:t>
            </a:r>
            <a:endParaRPr lang="en-US" sz="2400" i="1" dirty="0"/>
          </a:p>
        </p:txBody>
      </p:sp>
      <p:pic>
        <p:nvPicPr>
          <p:cNvPr id="4" name="Picture 3" descr="Screenshot 16:8:17, 12:41 PM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06" b="4061"/>
          <a:stretch/>
        </p:blipFill>
        <p:spPr>
          <a:xfrm>
            <a:off x="271832" y="1285858"/>
            <a:ext cx="4343031" cy="539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01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Ballooning out of Control (After)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892065" y="1246243"/>
            <a:ext cx="4017739" cy="5632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Government agency: supersized delegated  taxonomy</a:t>
            </a:r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400" dirty="0" err="1" smtClean="0"/>
              <a:t>eCommerce</a:t>
            </a:r>
            <a:r>
              <a:rPr lang="en-US" sz="2400" dirty="0" smtClean="0"/>
              <a:t> site: getting the ratio of categories to content, and the maintenance costs right</a:t>
            </a:r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Funding agency: noisy search</a:t>
            </a:r>
          </a:p>
          <a:p>
            <a:endParaRPr lang="en-US" sz="2400" dirty="0"/>
          </a:p>
          <a:p>
            <a:r>
              <a:rPr lang="en-US" sz="2400" i="1" dirty="0"/>
              <a:t>What’s the story?</a:t>
            </a:r>
          </a:p>
          <a:p>
            <a:pPr marL="342900" indent="-342900">
              <a:buFont typeface="Arial"/>
              <a:buChar char="•"/>
            </a:pPr>
            <a:r>
              <a:rPr lang="en-US" sz="2400" i="1" dirty="0" smtClean="0"/>
              <a:t>Size for optimization and sustainability</a:t>
            </a:r>
            <a:endParaRPr lang="en-US" sz="2400" i="1" dirty="0"/>
          </a:p>
        </p:txBody>
      </p:sp>
      <p:pic>
        <p:nvPicPr>
          <p:cNvPr id="4" name="Picture 3" descr="Screenshot 16:8:17, 1:01 PM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5"/>
          <a:stretch/>
        </p:blipFill>
        <p:spPr>
          <a:xfrm>
            <a:off x="179998" y="1417638"/>
            <a:ext cx="4434865" cy="471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36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Project Dementia (After)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892065" y="1371169"/>
            <a:ext cx="401773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Global media organisation: over-ambitious goals, resource slippage, bleeding expertise</a:t>
            </a:r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Major Bank: hit your targets and disband</a:t>
            </a:r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endParaRPr lang="en-US" sz="2400" dirty="0"/>
          </a:p>
          <a:p>
            <a:r>
              <a:rPr lang="en-US" sz="2400" i="1" dirty="0"/>
              <a:t>What’s the story?</a:t>
            </a:r>
          </a:p>
          <a:p>
            <a:pPr marL="342900" indent="-342900">
              <a:buFont typeface="Arial"/>
              <a:buChar char="•"/>
            </a:pPr>
            <a:r>
              <a:rPr lang="en-US" sz="2400" i="1" dirty="0" smtClean="0"/>
              <a:t>What you learn is a resource</a:t>
            </a:r>
            <a:endParaRPr lang="en-US" sz="2400" i="1" dirty="0"/>
          </a:p>
        </p:txBody>
      </p:sp>
      <p:pic>
        <p:nvPicPr>
          <p:cNvPr id="5" name="Picture 4" descr="Screenshot 16:8:17, 12:45 PM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71169"/>
            <a:ext cx="3967282" cy="512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603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Themes?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The Magic Box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The Magic Consultant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The Rescue Mission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Ballooning out of Control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Project Dementia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  <p:pic>
        <p:nvPicPr>
          <p:cNvPr id="4" name="Picture 3" descr="Screenshot 16:8:17, 12:45 PM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360" y="5002718"/>
            <a:ext cx="869006" cy="1123445"/>
          </a:xfrm>
          <a:prstGeom prst="rect">
            <a:avLst/>
          </a:prstGeom>
        </p:spPr>
      </p:pic>
      <p:pic>
        <p:nvPicPr>
          <p:cNvPr id="5" name="Picture 4" descr="Screenshot 16:8:17, 1:01 PM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5"/>
          <a:stretch/>
        </p:blipFill>
        <p:spPr>
          <a:xfrm>
            <a:off x="5425163" y="3972876"/>
            <a:ext cx="1125708" cy="1196412"/>
          </a:xfrm>
          <a:prstGeom prst="rect">
            <a:avLst/>
          </a:prstGeom>
        </p:spPr>
      </p:pic>
      <p:pic>
        <p:nvPicPr>
          <p:cNvPr id="6" name="Picture 5" descr="Screenshot 16:8:17, 12:41 PM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06" b="4061"/>
          <a:stretch/>
        </p:blipFill>
        <p:spPr>
          <a:xfrm>
            <a:off x="4400631" y="3285571"/>
            <a:ext cx="838750" cy="1041469"/>
          </a:xfrm>
          <a:prstGeom prst="rect">
            <a:avLst/>
          </a:prstGeom>
        </p:spPr>
      </p:pic>
      <p:pic>
        <p:nvPicPr>
          <p:cNvPr id="7" name="Picture 6" descr="Screenshot 16:8:17, 12:55 PM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526" y="2346425"/>
            <a:ext cx="992083" cy="939146"/>
          </a:xfrm>
          <a:prstGeom prst="rect">
            <a:avLst/>
          </a:prstGeom>
        </p:spPr>
      </p:pic>
      <p:pic>
        <p:nvPicPr>
          <p:cNvPr id="8" name="Picture 7" descr="Screenshot 16:8:17, 12:36 PM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989" y="1417638"/>
            <a:ext cx="916742" cy="115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957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3608</TotalTime>
  <Words>365</Words>
  <Application>Microsoft Macintosh PowerPoint</Application>
  <PresentationFormat>On-screen Show (4:3)</PresentationFormat>
  <Paragraphs>82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Taxonomy &amp; Search Disasters and How To Avoid Them</vt:lpstr>
      <vt:lpstr>Agenda</vt:lpstr>
      <vt:lpstr>Think About</vt:lpstr>
      <vt:lpstr>The Magic Box (Before)</vt:lpstr>
      <vt:lpstr>The Magic Consultant (Before &amp; During)</vt:lpstr>
      <vt:lpstr>The Rescue Mission (Before &amp; During)</vt:lpstr>
      <vt:lpstr>Ballooning out of Control (After)</vt:lpstr>
      <vt:lpstr>Project Dementia (After)</vt:lpstr>
      <vt:lpstr>Common Themes?</vt:lpstr>
      <vt:lpstr>How to Sabotage a Taxonomy &amp; Search Project</vt:lpstr>
      <vt:lpstr>Exercise: Spotting the Traps</vt:lpstr>
      <vt:lpstr>PowerPoint Presentation</vt:lpstr>
      <vt:lpstr>Questions!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Taxonomy, Search &amp; Text Analytics</dc:title>
  <dc:creator>Patrick Lambe</dc:creator>
  <cp:lastModifiedBy>Patrick Lambe</cp:lastModifiedBy>
  <cp:revision>28</cp:revision>
  <cp:lastPrinted>2017-08-16T04:25:45Z</cp:lastPrinted>
  <dcterms:created xsi:type="dcterms:W3CDTF">2016-09-23T05:39:02Z</dcterms:created>
  <dcterms:modified xsi:type="dcterms:W3CDTF">2017-08-16T05:20:38Z</dcterms:modified>
</cp:coreProperties>
</file>