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3" r:id="rId1"/>
  </p:sldMasterIdLst>
  <p:notesMasterIdLst>
    <p:notesMasterId r:id="rId4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300"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E38B2203-D55B-4212-A002-00D306218CEC}">
  <a:tblStyle styleId="{E38B2203-D55B-4212-A002-00D306218CE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showComments="0">
  <p:normalViewPr>
    <p:restoredLeft sz="15620"/>
    <p:restoredTop sz="94660"/>
  </p:normalViewPr>
  <p:slideViewPr>
    <p:cSldViewPr snapToGrid="0">
      <p:cViewPr varScale="1">
        <p:scale>
          <a:sx n="56" d="100"/>
          <a:sy n="56" d="100"/>
        </p:scale>
        <p:origin x="-1872" y="-104"/>
      </p:cViewPr>
      <p:guideLst>
        <p:guide orient="horz" pos="2063"/>
        <p:guide pos="3351"/>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slide" Target="slides/slide45.xml"/><Relationship Id="rId47" Type="http://schemas.openxmlformats.org/officeDocument/2006/relationships/notesMaster" Target="notesMasters/notesMaster1.xml"/><Relationship Id="rId48" Type="http://schemas.openxmlformats.org/officeDocument/2006/relationships/printerSettings" Target="printerSettings/printerSettings1.bin"/><Relationship Id="rId49"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65434791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 Id="rId3" Type="http://schemas.openxmlformats.org/officeDocument/2006/relationships/hyperlink" Target="https://docs.google.com/document/d/1T9kzGxxqecDXUsZvHQm-zq0HBw2vgPnJYDEfbQu2WNQ/edit" TargetMode="Externa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 Id="rId3" Type="http://schemas.openxmlformats.org/officeDocument/2006/relationships/hyperlink" Target="https://pixabay.com/photos/godafoss-iceland-waterfall-falls-1840758/" TargetMode="Externa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887bd8333a_0_40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887bd8333a_0_4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350" b="1">
                <a:solidFill>
                  <a:srgbClr val="BF490F"/>
                </a:solidFill>
                <a:highlight>
                  <a:srgbClr val="FAFBF8"/>
                </a:highlight>
              </a:rPr>
              <a:t>1. Structuring Invitation</a:t>
            </a:r>
            <a:endParaRPr sz="1350" b="1">
              <a:solidFill>
                <a:srgbClr val="BF490F"/>
              </a:solidFill>
              <a:highlight>
                <a:srgbClr val="FAFBF8"/>
              </a:highlight>
            </a:endParaRPr>
          </a:p>
          <a:p>
            <a:pPr marL="457200" lvl="0" indent="-314325" algn="l" rtl="0">
              <a:lnSpc>
                <a:spcPct val="122222"/>
              </a:lnSpc>
              <a:spcBef>
                <a:spcPts val="3300"/>
              </a:spcBef>
              <a:spcAft>
                <a:spcPts val="0"/>
              </a:spcAft>
              <a:buClr>
                <a:schemeClr val="dk1"/>
              </a:buClr>
              <a:buSzPts val="1350"/>
              <a:buChar char="■"/>
            </a:pPr>
            <a:r>
              <a:rPr lang="en" sz="1350">
                <a:solidFill>
                  <a:schemeClr val="dk1"/>
                </a:solidFill>
                <a:highlight>
                  <a:srgbClr val="FAFBF8"/>
                </a:highlight>
              </a:rPr>
              <a:t>Ask, “What do you do when working on ______ (the subject matter or challenge at hand)? Please make a short list of activities.” Then ask, “Why is that important to you?” Keep asking, “Why? Why? Why?” up to nine times or until participants can go no deeper because they have reached the fundamental purpose for this work.</a:t>
            </a:r>
            <a:endParaRPr sz="1350">
              <a:solidFill>
                <a:schemeClr val="dk1"/>
              </a:solidFill>
              <a:highlight>
                <a:srgbClr val="FAFBF8"/>
              </a:highlight>
            </a:endParaRPr>
          </a:p>
          <a:p>
            <a:pPr marL="0" lvl="0" indent="0" algn="l" rtl="0">
              <a:lnSpc>
                <a:spcPct val="115000"/>
              </a:lnSpc>
              <a:spcBef>
                <a:spcPts val="2500"/>
              </a:spcBef>
              <a:spcAft>
                <a:spcPts val="0"/>
              </a:spcAft>
              <a:buClr>
                <a:schemeClr val="dk1"/>
              </a:buClr>
              <a:buSzPts val="1100"/>
              <a:buFont typeface="Arial"/>
              <a:buNone/>
            </a:pPr>
            <a:r>
              <a:rPr lang="en" sz="1350" b="1">
                <a:solidFill>
                  <a:srgbClr val="BF490F"/>
                </a:solidFill>
                <a:highlight>
                  <a:srgbClr val="FAFBF8"/>
                </a:highlight>
              </a:rPr>
              <a:t>2. How Space Is Arranged and Materials Needed</a:t>
            </a:r>
            <a:endParaRPr sz="1350" b="1">
              <a:solidFill>
                <a:srgbClr val="BF490F"/>
              </a:solidFill>
              <a:highlight>
                <a:srgbClr val="FAFBF8"/>
              </a:highlight>
            </a:endParaRPr>
          </a:p>
          <a:p>
            <a:pPr marL="457200" lvl="0" indent="-314325" algn="l" rtl="0">
              <a:lnSpc>
                <a:spcPct val="122222"/>
              </a:lnSpc>
              <a:spcBef>
                <a:spcPts val="3300"/>
              </a:spcBef>
              <a:spcAft>
                <a:spcPts val="0"/>
              </a:spcAft>
              <a:buClr>
                <a:schemeClr val="dk1"/>
              </a:buClr>
              <a:buSzPts val="1350"/>
              <a:buChar char="■"/>
            </a:pPr>
            <a:r>
              <a:rPr lang="en" sz="1350">
                <a:solidFill>
                  <a:schemeClr val="dk1"/>
                </a:solidFill>
                <a:highlight>
                  <a:srgbClr val="FAFBF8"/>
                </a:highlight>
              </a:rPr>
              <a:t>Unlimited number of groups</a:t>
            </a:r>
            <a:endParaRPr sz="1350">
              <a:solidFill>
                <a:schemeClr val="dk1"/>
              </a:solidFill>
              <a:highlight>
                <a:srgbClr val="FAFBF8"/>
              </a:highlight>
            </a:endParaRPr>
          </a:p>
          <a:p>
            <a:pPr marL="457200" lvl="0" indent="-314325" algn="l" rtl="0">
              <a:lnSpc>
                <a:spcPct val="122222"/>
              </a:lnSpc>
              <a:spcBef>
                <a:spcPts val="0"/>
              </a:spcBef>
              <a:spcAft>
                <a:spcPts val="0"/>
              </a:spcAft>
              <a:buClr>
                <a:schemeClr val="dk1"/>
              </a:buClr>
              <a:buSzPts val="1350"/>
              <a:buChar char="■"/>
            </a:pPr>
            <a:r>
              <a:rPr lang="en" sz="1350">
                <a:solidFill>
                  <a:schemeClr val="dk1"/>
                </a:solidFill>
                <a:highlight>
                  <a:srgbClr val="FAFBF8"/>
                </a:highlight>
              </a:rPr>
              <a:t>Chairs for people to sit comfortably face-to-face; no tables or equipment needed.</a:t>
            </a:r>
            <a:endParaRPr sz="1350">
              <a:solidFill>
                <a:schemeClr val="dk1"/>
              </a:solidFill>
              <a:highlight>
                <a:srgbClr val="FAFBF8"/>
              </a:highlight>
            </a:endParaRPr>
          </a:p>
          <a:p>
            <a:pPr marL="0" lvl="0" indent="0" algn="l" rtl="0">
              <a:lnSpc>
                <a:spcPct val="115000"/>
              </a:lnSpc>
              <a:spcBef>
                <a:spcPts val="2500"/>
              </a:spcBef>
              <a:spcAft>
                <a:spcPts val="0"/>
              </a:spcAft>
              <a:buClr>
                <a:schemeClr val="dk1"/>
              </a:buClr>
              <a:buSzPts val="1100"/>
              <a:buFont typeface="Arial"/>
              <a:buNone/>
            </a:pPr>
            <a:r>
              <a:rPr lang="en" sz="1350" b="1">
                <a:solidFill>
                  <a:srgbClr val="BF490F"/>
                </a:solidFill>
                <a:highlight>
                  <a:srgbClr val="FAFBF8"/>
                </a:highlight>
              </a:rPr>
              <a:t>3. How Participation Is Distributed</a:t>
            </a:r>
            <a:endParaRPr sz="1350" b="1">
              <a:solidFill>
                <a:srgbClr val="BF490F"/>
              </a:solidFill>
              <a:highlight>
                <a:srgbClr val="FAFBF8"/>
              </a:highlight>
            </a:endParaRPr>
          </a:p>
          <a:p>
            <a:pPr marL="457200" lvl="0" indent="-314325" algn="l" rtl="0">
              <a:lnSpc>
                <a:spcPct val="122222"/>
              </a:lnSpc>
              <a:spcBef>
                <a:spcPts val="3300"/>
              </a:spcBef>
              <a:spcAft>
                <a:spcPts val="0"/>
              </a:spcAft>
              <a:buClr>
                <a:schemeClr val="dk1"/>
              </a:buClr>
              <a:buSzPts val="1350"/>
              <a:buChar char="■"/>
            </a:pPr>
            <a:r>
              <a:rPr lang="en" sz="1350">
                <a:solidFill>
                  <a:schemeClr val="dk1"/>
                </a:solidFill>
                <a:highlight>
                  <a:srgbClr val="FAFBF8"/>
                </a:highlight>
              </a:rPr>
              <a:t>Everyone has an equal opportunity to participate and contribute</a:t>
            </a:r>
            <a:endParaRPr sz="1350">
              <a:solidFill>
                <a:schemeClr val="dk1"/>
              </a:solidFill>
              <a:highlight>
                <a:srgbClr val="FAFBF8"/>
              </a:highlight>
            </a:endParaRPr>
          </a:p>
          <a:p>
            <a:pPr marL="0" lvl="0" indent="0" algn="l" rtl="0">
              <a:lnSpc>
                <a:spcPct val="115000"/>
              </a:lnSpc>
              <a:spcBef>
                <a:spcPts val="2500"/>
              </a:spcBef>
              <a:spcAft>
                <a:spcPts val="0"/>
              </a:spcAft>
              <a:buClr>
                <a:schemeClr val="dk1"/>
              </a:buClr>
              <a:buSzPts val="1100"/>
              <a:buFont typeface="Arial"/>
              <a:buNone/>
            </a:pPr>
            <a:r>
              <a:rPr lang="en" sz="1350" b="1">
                <a:solidFill>
                  <a:srgbClr val="BF490F"/>
                </a:solidFill>
                <a:highlight>
                  <a:srgbClr val="FAFBF8"/>
                </a:highlight>
              </a:rPr>
              <a:t>4. How Groups Are Configured</a:t>
            </a:r>
            <a:endParaRPr sz="1350" b="1">
              <a:solidFill>
                <a:srgbClr val="BF490F"/>
              </a:solidFill>
              <a:highlight>
                <a:srgbClr val="FAFBF8"/>
              </a:highlight>
            </a:endParaRPr>
          </a:p>
          <a:p>
            <a:pPr marL="457200" lvl="0" indent="-314325" algn="l" rtl="0">
              <a:lnSpc>
                <a:spcPct val="122222"/>
              </a:lnSpc>
              <a:spcBef>
                <a:spcPts val="3300"/>
              </a:spcBef>
              <a:spcAft>
                <a:spcPts val="0"/>
              </a:spcAft>
              <a:buClr>
                <a:schemeClr val="dk1"/>
              </a:buClr>
              <a:buSzPts val="1350"/>
              <a:buChar char="■"/>
            </a:pPr>
            <a:r>
              <a:rPr lang="en" sz="1350">
                <a:solidFill>
                  <a:schemeClr val="dk1"/>
                </a:solidFill>
                <a:highlight>
                  <a:srgbClr val="FAFBF8"/>
                </a:highlight>
              </a:rPr>
              <a:t>First pairs, then groups of four, then the whole group (</a:t>
            </a:r>
            <a:r>
              <a:rPr lang="en" sz="1350" b="1">
                <a:solidFill>
                  <a:schemeClr val="dk1"/>
                </a:solidFill>
                <a:highlight>
                  <a:srgbClr val="FAFBF8"/>
                </a:highlight>
              </a:rPr>
              <a:t>2-4-All</a:t>
            </a:r>
            <a:r>
              <a:rPr lang="en" sz="1350">
                <a:solidFill>
                  <a:schemeClr val="dk1"/>
                </a:solidFill>
                <a:highlight>
                  <a:srgbClr val="FAFBF8"/>
                </a:highlight>
              </a:rPr>
              <a:t>)</a:t>
            </a:r>
            <a:endParaRPr sz="1350">
              <a:solidFill>
                <a:schemeClr val="dk1"/>
              </a:solidFill>
              <a:highlight>
                <a:srgbClr val="FAFBF8"/>
              </a:highlight>
            </a:endParaRPr>
          </a:p>
          <a:p>
            <a:pPr marL="0" lvl="0" indent="0" algn="l" rtl="0">
              <a:lnSpc>
                <a:spcPct val="115000"/>
              </a:lnSpc>
              <a:spcBef>
                <a:spcPts val="2500"/>
              </a:spcBef>
              <a:spcAft>
                <a:spcPts val="0"/>
              </a:spcAft>
              <a:buClr>
                <a:schemeClr val="dk1"/>
              </a:buClr>
              <a:buSzPts val="1100"/>
              <a:buFont typeface="Arial"/>
              <a:buNone/>
            </a:pPr>
            <a:r>
              <a:rPr lang="en" sz="1350" b="1">
                <a:solidFill>
                  <a:srgbClr val="BF490F"/>
                </a:solidFill>
                <a:highlight>
                  <a:srgbClr val="FAFBF8"/>
                </a:highlight>
              </a:rPr>
              <a:t>5. Sequence of Steps and Time Allocation</a:t>
            </a:r>
            <a:endParaRPr sz="1350" b="1">
              <a:solidFill>
                <a:srgbClr val="BF490F"/>
              </a:solidFill>
              <a:highlight>
                <a:srgbClr val="FAFBF8"/>
              </a:highlight>
            </a:endParaRPr>
          </a:p>
          <a:p>
            <a:pPr marL="457200" lvl="0" indent="-314325" algn="l" rtl="0">
              <a:lnSpc>
                <a:spcPct val="122222"/>
              </a:lnSpc>
              <a:spcBef>
                <a:spcPts val="3300"/>
              </a:spcBef>
              <a:spcAft>
                <a:spcPts val="0"/>
              </a:spcAft>
              <a:buClr>
                <a:schemeClr val="dk1"/>
              </a:buClr>
              <a:buSzPts val="1350"/>
              <a:buChar char="■"/>
            </a:pPr>
            <a:r>
              <a:rPr lang="en" sz="1350">
                <a:solidFill>
                  <a:schemeClr val="dk1"/>
                </a:solidFill>
                <a:highlight>
                  <a:srgbClr val="FAFBF8"/>
                </a:highlight>
              </a:rPr>
              <a:t>Each person in a pair is interviewed by his or her partner for 5 minutes. Starting with “What do you do when working on ____?” the interviewer gently seeks a deeper answer by repeating the query: “Why is that important to you?” Switch roles after 5 minutes. 10 min.</a:t>
            </a:r>
            <a:endParaRPr sz="1350">
              <a:solidFill>
                <a:schemeClr val="dk1"/>
              </a:solidFill>
              <a:highlight>
                <a:srgbClr val="FAFBF8"/>
              </a:highlight>
            </a:endParaRPr>
          </a:p>
          <a:p>
            <a:pPr marL="457200" lvl="0" indent="-314325" algn="l" rtl="0">
              <a:lnSpc>
                <a:spcPct val="122222"/>
              </a:lnSpc>
              <a:spcBef>
                <a:spcPts val="0"/>
              </a:spcBef>
              <a:spcAft>
                <a:spcPts val="0"/>
              </a:spcAft>
              <a:buClr>
                <a:schemeClr val="dk1"/>
              </a:buClr>
              <a:buSzPts val="1350"/>
              <a:buChar char="■"/>
            </a:pPr>
            <a:r>
              <a:rPr lang="en" sz="1350">
                <a:solidFill>
                  <a:schemeClr val="dk1"/>
                </a:solidFill>
                <a:highlight>
                  <a:srgbClr val="FAFBF8"/>
                </a:highlight>
              </a:rPr>
              <a:t>Each pair shares the experience and insights with another pair in a foursome. 5 min.</a:t>
            </a:r>
            <a:endParaRPr sz="1350">
              <a:solidFill>
                <a:schemeClr val="dk1"/>
              </a:solidFill>
              <a:highlight>
                <a:srgbClr val="FAFBF8"/>
              </a:highlight>
            </a:endParaRPr>
          </a:p>
          <a:p>
            <a:pPr marL="457200" lvl="0" indent="-314325" algn="l" rtl="0">
              <a:lnSpc>
                <a:spcPct val="122222"/>
              </a:lnSpc>
              <a:spcBef>
                <a:spcPts val="0"/>
              </a:spcBef>
              <a:spcAft>
                <a:spcPts val="0"/>
              </a:spcAft>
              <a:buClr>
                <a:schemeClr val="dk1"/>
              </a:buClr>
              <a:buSzPts val="1350"/>
              <a:buChar char="■"/>
            </a:pPr>
            <a:r>
              <a:rPr lang="en" sz="1350">
                <a:solidFill>
                  <a:schemeClr val="dk1"/>
                </a:solidFill>
                <a:highlight>
                  <a:srgbClr val="FAFBF8"/>
                </a:highlight>
              </a:rPr>
              <a:t>Invite the whole group to reflect by asking, “How do our purposes influence the next steps we take?” 5 min.</a:t>
            </a:r>
            <a:endParaRPr sz="1350">
              <a:solidFill>
                <a:schemeClr val="dk1"/>
              </a:solidFill>
              <a:highlight>
                <a:srgbClr val="FAFBF8"/>
              </a:highlight>
            </a:endParaRPr>
          </a:p>
          <a:p>
            <a:pPr marL="0" lvl="0" indent="0" algn="l" rtl="0">
              <a:spcBef>
                <a:spcPts val="250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8c17c34422_0_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 name="Google Shape;170;g8c17c34422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350" b="1">
                <a:solidFill>
                  <a:srgbClr val="BF490F"/>
                </a:solidFill>
                <a:highlight>
                  <a:srgbClr val="FAFBF8"/>
                </a:highlight>
              </a:rPr>
              <a:t>1. Structuring Invitation</a:t>
            </a:r>
            <a:endParaRPr sz="1350" b="1">
              <a:solidFill>
                <a:srgbClr val="BF490F"/>
              </a:solidFill>
              <a:highlight>
                <a:srgbClr val="FAFBF8"/>
              </a:highlight>
            </a:endParaRPr>
          </a:p>
          <a:p>
            <a:pPr marL="457200" lvl="0" indent="-314325" algn="l" rtl="0">
              <a:lnSpc>
                <a:spcPct val="122222"/>
              </a:lnSpc>
              <a:spcBef>
                <a:spcPts val="3300"/>
              </a:spcBef>
              <a:spcAft>
                <a:spcPts val="0"/>
              </a:spcAft>
              <a:buClr>
                <a:schemeClr val="dk1"/>
              </a:buClr>
              <a:buSzPts val="1350"/>
              <a:buChar char="■"/>
            </a:pPr>
            <a:r>
              <a:rPr lang="en" sz="1350">
                <a:solidFill>
                  <a:schemeClr val="dk1"/>
                </a:solidFill>
                <a:highlight>
                  <a:srgbClr val="FAFBF8"/>
                </a:highlight>
              </a:rPr>
              <a:t>Ask, “What do you do when working on ______ (the subject matter or challenge at hand)? Please make a short list of activities.” Then ask, “Why is that important to you?” Keep asking, “Why? Why? Why?” up to nine times or until participants can go no deeper because they have reached the fundamental purpose for this work.</a:t>
            </a:r>
            <a:endParaRPr sz="1350">
              <a:solidFill>
                <a:schemeClr val="dk1"/>
              </a:solidFill>
              <a:highlight>
                <a:srgbClr val="FAFBF8"/>
              </a:highlight>
            </a:endParaRPr>
          </a:p>
          <a:p>
            <a:pPr marL="0" lvl="0" indent="0" algn="l" rtl="0">
              <a:lnSpc>
                <a:spcPct val="115000"/>
              </a:lnSpc>
              <a:spcBef>
                <a:spcPts val="2500"/>
              </a:spcBef>
              <a:spcAft>
                <a:spcPts val="0"/>
              </a:spcAft>
              <a:buClr>
                <a:schemeClr val="dk1"/>
              </a:buClr>
              <a:buSzPts val="1100"/>
              <a:buFont typeface="Arial"/>
              <a:buNone/>
            </a:pPr>
            <a:r>
              <a:rPr lang="en" sz="1350" b="1">
                <a:solidFill>
                  <a:srgbClr val="BF490F"/>
                </a:solidFill>
                <a:highlight>
                  <a:srgbClr val="FAFBF8"/>
                </a:highlight>
              </a:rPr>
              <a:t>2. How Space Is Arranged and Materials Needed</a:t>
            </a:r>
            <a:endParaRPr sz="1350" b="1">
              <a:solidFill>
                <a:srgbClr val="BF490F"/>
              </a:solidFill>
              <a:highlight>
                <a:srgbClr val="FAFBF8"/>
              </a:highlight>
            </a:endParaRPr>
          </a:p>
          <a:p>
            <a:pPr marL="457200" lvl="0" indent="-314325" algn="l" rtl="0">
              <a:lnSpc>
                <a:spcPct val="122222"/>
              </a:lnSpc>
              <a:spcBef>
                <a:spcPts val="3300"/>
              </a:spcBef>
              <a:spcAft>
                <a:spcPts val="0"/>
              </a:spcAft>
              <a:buClr>
                <a:schemeClr val="dk1"/>
              </a:buClr>
              <a:buSzPts val="1350"/>
              <a:buChar char="■"/>
            </a:pPr>
            <a:r>
              <a:rPr lang="en" sz="1350">
                <a:solidFill>
                  <a:schemeClr val="dk1"/>
                </a:solidFill>
                <a:highlight>
                  <a:srgbClr val="FAFBF8"/>
                </a:highlight>
              </a:rPr>
              <a:t>Unlimited number of groups</a:t>
            </a:r>
            <a:endParaRPr sz="1350">
              <a:solidFill>
                <a:schemeClr val="dk1"/>
              </a:solidFill>
              <a:highlight>
                <a:srgbClr val="FAFBF8"/>
              </a:highlight>
            </a:endParaRPr>
          </a:p>
          <a:p>
            <a:pPr marL="457200" lvl="0" indent="-314325" algn="l" rtl="0">
              <a:lnSpc>
                <a:spcPct val="122222"/>
              </a:lnSpc>
              <a:spcBef>
                <a:spcPts val="0"/>
              </a:spcBef>
              <a:spcAft>
                <a:spcPts val="0"/>
              </a:spcAft>
              <a:buClr>
                <a:schemeClr val="dk1"/>
              </a:buClr>
              <a:buSzPts val="1350"/>
              <a:buChar char="■"/>
            </a:pPr>
            <a:r>
              <a:rPr lang="en" sz="1350">
                <a:solidFill>
                  <a:schemeClr val="dk1"/>
                </a:solidFill>
                <a:highlight>
                  <a:srgbClr val="FAFBF8"/>
                </a:highlight>
              </a:rPr>
              <a:t>Chairs for people to sit comfortably face-to-face; no tables or equipment needed.</a:t>
            </a:r>
            <a:endParaRPr sz="1350">
              <a:solidFill>
                <a:schemeClr val="dk1"/>
              </a:solidFill>
              <a:highlight>
                <a:srgbClr val="FAFBF8"/>
              </a:highlight>
            </a:endParaRPr>
          </a:p>
          <a:p>
            <a:pPr marL="0" lvl="0" indent="0" algn="l" rtl="0">
              <a:lnSpc>
                <a:spcPct val="115000"/>
              </a:lnSpc>
              <a:spcBef>
                <a:spcPts val="2500"/>
              </a:spcBef>
              <a:spcAft>
                <a:spcPts val="0"/>
              </a:spcAft>
              <a:buClr>
                <a:schemeClr val="dk1"/>
              </a:buClr>
              <a:buSzPts val="1100"/>
              <a:buFont typeface="Arial"/>
              <a:buNone/>
            </a:pPr>
            <a:r>
              <a:rPr lang="en" sz="1350" b="1">
                <a:solidFill>
                  <a:srgbClr val="BF490F"/>
                </a:solidFill>
                <a:highlight>
                  <a:srgbClr val="FAFBF8"/>
                </a:highlight>
              </a:rPr>
              <a:t>3. How Participation Is Distributed</a:t>
            </a:r>
            <a:endParaRPr sz="1350" b="1">
              <a:solidFill>
                <a:srgbClr val="BF490F"/>
              </a:solidFill>
              <a:highlight>
                <a:srgbClr val="FAFBF8"/>
              </a:highlight>
            </a:endParaRPr>
          </a:p>
          <a:p>
            <a:pPr marL="457200" lvl="0" indent="-314325" algn="l" rtl="0">
              <a:lnSpc>
                <a:spcPct val="122222"/>
              </a:lnSpc>
              <a:spcBef>
                <a:spcPts val="3300"/>
              </a:spcBef>
              <a:spcAft>
                <a:spcPts val="0"/>
              </a:spcAft>
              <a:buClr>
                <a:schemeClr val="dk1"/>
              </a:buClr>
              <a:buSzPts val="1350"/>
              <a:buChar char="■"/>
            </a:pPr>
            <a:r>
              <a:rPr lang="en" sz="1350">
                <a:solidFill>
                  <a:schemeClr val="dk1"/>
                </a:solidFill>
                <a:highlight>
                  <a:srgbClr val="FAFBF8"/>
                </a:highlight>
              </a:rPr>
              <a:t>Everyone has an equal opportunity to participate and contribute</a:t>
            </a:r>
            <a:endParaRPr sz="1350">
              <a:solidFill>
                <a:schemeClr val="dk1"/>
              </a:solidFill>
              <a:highlight>
                <a:srgbClr val="FAFBF8"/>
              </a:highlight>
            </a:endParaRPr>
          </a:p>
          <a:p>
            <a:pPr marL="0" lvl="0" indent="0" algn="l" rtl="0">
              <a:lnSpc>
                <a:spcPct val="115000"/>
              </a:lnSpc>
              <a:spcBef>
                <a:spcPts val="2500"/>
              </a:spcBef>
              <a:spcAft>
                <a:spcPts val="0"/>
              </a:spcAft>
              <a:buClr>
                <a:schemeClr val="dk1"/>
              </a:buClr>
              <a:buSzPts val="1100"/>
              <a:buFont typeface="Arial"/>
              <a:buNone/>
            </a:pPr>
            <a:r>
              <a:rPr lang="en" sz="1350" b="1">
                <a:solidFill>
                  <a:srgbClr val="BF490F"/>
                </a:solidFill>
                <a:highlight>
                  <a:srgbClr val="FAFBF8"/>
                </a:highlight>
              </a:rPr>
              <a:t>4. How Groups Are Configured</a:t>
            </a:r>
            <a:endParaRPr sz="1350" b="1">
              <a:solidFill>
                <a:srgbClr val="BF490F"/>
              </a:solidFill>
              <a:highlight>
                <a:srgbClr val="FAFBF8"/>
              </a:highlight>
            </a:endParaRPr>
          </a:p>
          <a:p>
            <a:pPr marL="457200" lvl="0" indent="-314325" algn="l" rtl="0">
              <a:lnSpc>
                <a:spcPct val="122222"/>
              </a:lnSpc>
              <a:spcBef>
                <a:spcPts val="3300"/>
              </a:spcBef>
              <a:spcAft>
                <a:spcPts val="0"/>
              </a:spcAft>
              <a:buClr>
                <a:schemeClr val="dk1"/>
              </a:buClr>
              <a:buSzPts val="1350"/>
              <a:buChar char="■"/>
            </a:pPr>
            <a:r>
              <a:rPr lang="en" sz="1350">
                <a:solidFill>
                  <a:schemeClr val="dk1"/>
                </a:solidFill>
                <a:highlight>
                  <a:srgbClr val="FAFBF8"/>
                </a:highlight>
              </a:rPr>
              <a:t>First pairs, then groups of four, then the whole group (</a:t>
            </a:r>
            <a:r>
              <a:rPr lang="en" sz="1350" b="1">
                <a:solidFill>
                  <a:schemeClr val="dk1"/>
                </a:solidFill>
                <a:highlight>
                  <a:srgbClr val="FAFBF8"/>
                </a:highlight>
              </a:rPr>
              <a:t>2-4-All</a:t>
            </a:r>
            <a:r>
              <a:rPr lang="en" sz="1350">
                <a:solidFill>
                  <a:schemeClr val="dk1"/>
                </a:solidFill>
                <a:highlight>
                  <a:srgbClr val="FAFBF8"/>
                </a:highlight>
              </a:rPr>
              <a:t>)</a:t>
            </a:r>
            <a:endParaRPr sz="1350">
              <a:solidFill>
                <a:schemeClr val="dk1"/>
              </a:solidFill>
              <a:highlight>
                <a:srgbClr val="FAFBF8"/>
              </a:highlight>
            </a:endParaRPr>
          </a:p>
          <a:p>
            <a:pPr marL="0" lvl="0" indent="0" algn="l" rtl="0">
              <a:lnSpc>
                <a:spcPct val="115000"/>
              </a:lnSpc>
              <a:spcBef>
                <a:spcPts val="2500"/>
              </a:spcBef>
              <a:spcAft>
                <a:spcPts val="0"/>
              </a:spcAft>
              <a:buClr>
                <a:schemeClr val="dk1"/>
              </a:buClr>
              <a:buSzPts val="1100"/>
              <a:buFont typeface="Arial"/>
              <a:buNone/>
            </a:pPr>
            <a:r>
              <a:rPr lang="en" sz="1350" b="1">
                <a:solidFill>
                  <a:srgbClr val="BF490F"/>
                </a:solidFill>
                <a:highlight>
                  <a:srgbClr val="FAFBF8"/>
                </a:highlight>
              </a:rPr>
              <a:t>5. Sequence of Steps and Time Allocation</a:t>
            </a:r>
            <a:endParaRPr sz="1350" b="1">
              <a:solidFill>
                <a:srgbClr val="BF490F"/>
              </a:solidFill>
              <a:highlight>
                <a:srgbClr val="FAFBF8"/>
              </a:highlight>
            </a:endParaRPr>
          </a:p>
          <a:p>
            <a:pPr marL="457200" lvl="0" indent="-314325" algn="l" rtl="0">
              <a:lnSpc>
                <a:spcPct val="122222"/>
              </a:lnSpc>
              <a:spcBef>
                <a:spcPts val="3300"/>
              </a:spcBef>
              <a:spcAft>
                <a:spcPts val="0"/>
              </a:spcAft>
              <a:buClr>
                <a:schemeClr val="dk1"/>
              </a:buClr>
              <a:buSzPts val="1350"/>
              <a:buChar char="■"/>
            </a:pPr>
            <a:r>
              <a:rPr lang="en" sz="1350">
                <a:solidFill>
                  <a:schemeClr val="dk1"/>
                </a:solidFill>
                <a:highlight>
                  <a:srgbClr val="FAFBF8"/>
                </a:highlight>
              </a:rPr>
              <a:t>Each person in a pair is interviewed by his or her partner for 5 minutes. Starting with “What do you do when working on ____?” the interviewer gently seeks a deeper answer by repeating the query: “Why is that important to you?” Switch roles after 5 minutes. 10 min.</a:t>
            </a:r>
            <a:endParaRPr sz="1350">
              <a:solidFill>
                <a:schemeClr val="dk1"/>
              </a:solidFill>
              <a:highlight>
                <a:srgbClr val="FAFBF8"/>
              </a:highlight>
            </a:endParaRPr>
          </a:p>
          <a:p>
            <a:pPr marL="457200" lvl="0" indent="-314325" algn="l" rtl="0">
              <a:lnSpc>
                <a:spcPct val="122222"/>
              </a:lnSpc>
              <a:spcBef>
                <a:spcPts val="0"/>
              </a:spcBef>
              <a:spcAft>
                <a:spcPts val="0"/>
              </a:spcAft>
              <a:buClr>
                <a:schemeClr val="dk1"/>
              </a:buClr>
              <a:buSzPts val="1350"/>
              <a:buChar char="■"/>
            </a:pPr>
            <a:r>
              <a:rPr lang="en" sz="1350">
                <a:solidFill>
                  <a:schemeClr val="dk1"/>
                </a:solidFill>
                <a:highlight>
                  <a:srgbClr val="FAFBF8"/>
                </a:highlight>
              </a:rPr>
              <a:t>Each pair shares the experience and insights with another pair in a foursome. 5 min.</a:t>
            </a:r>
            <a:endParaRPr sz="1350">
              <a:solidFill>
                <a:schemeClr val="dk1"/>
              </a:solidFill>
              <a:highlight>
                <a:srgbClr val="FAFBF8"/>
              </a:highlight>
            </a:endParaRPr>
          </a:p>
          <a:p>
            <a:pPr marL="457200" lvl="0" indent="-314325" algn="l" rtl="0">
              <a:lnSpc>
                <a:spcPct val="122222"/>
              </a:lnSpc>
              <a:spcBef>
                <a:spcPts val="0"/>
              </a:spcBef>
              <a:spcAft>
                <a:spcPts val="0"/>
              </a:spcAft>
              <a:buClr>
                <a:schemeClr val="dk1"/>
              </a:buClr>
              <a:buSzPts val="1350"/>
              <a:buChar char="■"/>
            </a:pPr>
            <a:r>
              <a:rPr lang="en" sz="1350">
                <a:solidFill>
                  <a:schemeClr val="dk1"/>
                </a:solidFill>
                <a:highlight>
                  <a:srgbClr val="FAFBF8"/>
                </a:highlight>
              </a:rPr>
              <a:t>Invite the whole group to reflect by asking, “How do our purposes influence the next steps we take?” 5 min.</a:t>
            </a:r>
            <a:endParaRPr sz="1350">
              <a:solidFill>
                <a:schemeClr val="dk1"/>
              </a:solidFill>
              <a:highlight>
                <a:srgbClr val="FAFBF8"/>
              </a:highlight>
            </a:endParaRPr>
          </a:p>
          <a:p>
            <a:pPr marL="0" lvl="0" indent="0" algn="l" rtl="0">
              <a:spcBef>
                <a:spcPts val="250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8c17c34422_0_15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8c17c34422_0_1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350" b="1">
                <a:solidFill>
                  <a:srgbClr val="BF490F"/>
                </a:solidFill>
                <a:highlight>
                  <a:srgbClr val="FAFBF8"/>
                </a:highlight>
              </a:rPr>
              <a:t>1. Structuring Invitation</a:t>
            </a:r>
            <a:endParaRPr sz="1350" b="1">
              <a:solidFill>
                <a:srgbClr val="BF490F"/>
              </a:solidFill>
              <a:highlight>
                <a:srgbClr val="FAFBF8"/>
              </a:highlight>
            </a:endParaRPr>
          </a:p>
          <a:p>
            <a:pPr marL="457200" lvl="0" indent="-314325" algn="l" rtl="0">
              <a:lnSpc>
                <a:spcPct val="122222"/>
              </a:lnSpc>
              <a:spcBef>
                <a:spcPts val="3300"/>
              </a:spcBef>
              <a:spcAft>
                <a:spcPts val="0"/>
              </a:spcAft>
              <a:buClr>
                <a:schemeClr val="dk1"/>
              </a:buClr>
              <a:buSzPts val="1350"/>
              <a:buChar char="■"/>
            </a:pPr>
            <a:r>
              <a:rPr lang="en" sz="1350">
                <a:solidFill>
                  <a:schemeClr val="dk1"/>
                </a:solidFill>
                <a:highlight>
                  <a:srgbClr val="FAFBF8"/>
                </a:highlight>
              </a:rPr>
              <a:t>Ask, “What do you do when working on ______ (the subject matter or challenge at hand)? Please make a short list of activities.” Then ask, “Why is that important to you?” Keep asking, “Why? Why? Why?” up to nine times or until participants can go no deeper because they have reached the fundamental purpose for this work.</a:t>
            </a:r>
            <a:endParaRPr sz="1350">
              <a:solidFill>
                <a:schemeClr val="dk1"/>
              </a:solidFill>
              <a:highlight>
                <a:srgbClr val="FAFBF8"/>
              </a:highlight>
            </a:endParaRPr>
          </a:p>
          <a:p>
            <a:pPr marL="0" lvl="0" indent="0" algn="l" rtl="0">
              <a:lnSpc>
                <a:spcPct val="115000"/>
              </a:lnSpc>
              <a:spcBef>
                <a:spcPts val="2500"/>
              </a:spcBef>
              <a:spcAft>
                <a:spcPts val="0"/>
              </a:spcAft>
              <a:buClr>
                <a:schemeClr val="dk1"/>
              </a:buClr>
              <a:buSzPts val="1100"/>
              <a:buFont typeface="Arial"/>
              <a:buNone/>
            </a:pPr>
            <a:r>
              <a:rPr lang="en" sz="1350" b="1">
                <a:solidFill>
                  <a:srgbClr val="BF490F"/>
                </a:solidFill>
                <a:highlight>
                  <a:srgbClr val="FAFBF8"/>
                </a:highlight>
              </a:rPr>
              <a:t>2. How Space Is Arranged and Materials Needed</a:t>
            </a:r>
            <a:endParaRPr sz="1350" b="1">
              <a:solidFill>
                <a:srgbClr val="BF490F"/>
              </a:solidFill>
              <a:highlight>
                <a:srgbClr val="FAFBF8"/>
              </a:highlight>
            </a:endParaRPr>
          </a:p>
          <a:p>
            <a:pPr marL="457200" lvl="0" indent="-314325" algn="l" rtl="0">
              <a:lnSpc>
                <a:spcPct val="122222"/>
              </a:lnSpc>
              <a:spcBef>
                <a:spcPts val="3300"/>
              </a:spcBef>
              <a:spcAft>
                <a:spcPts val="0"/>
              </a:spcAft>
              <a:buClr>
                <a:schemeClr val="dk1"/>
              </a:buClr>
              <a:buSzPts val="1350"/>
              <a:buChar char="■"/>
            </a:pPr>
            <a:r>
              <a:rPr lang="en" sz="1350">
                <a:solidFill>
                  <a:schemeClr val="dk1"/>
                </a:solidFill>
                <a:highlight>
                  <a:srgbClr val="FAFBF8"/>
                </a:highlight>
              </a:rPr>
              <a:t>Unlimited number of groups</a:t>
            </a:r>
            <a:endParaRPr sz="1350">
              <a:solidFill>
                <a:schemeClr val="dk1"/>
              </a:solidFill>
              <a:highlight>
                <a:srgbClr val="FAFBF8"/>
              </a:highlight>
            </a:endParaRPr>
          </a:p>
          <a:p>
            <a:pPr marL="457200" lvl="0" indent="-314325" algn="l" rtl="0">
              <a:lnSpc>
                <a:spcPct val="122222"/>
              </a:lnSpc>
              <a:spcBef>
                <a:spcPts val="0"/>
              </a:spcBef>
              <a:spcAft>
                <a:spcPts val="0"/>
              </a:spcAft>
              <a:buClr>
                <a:schemeClr val="dk1"/>
              </a:buClr>
              <a:buSzPts val="1350"/>
              <a:buChar char="■"/>
            </a:pPr>
            <a:r>
              <a:rPr lang="en" sz="1350">
                <a:solidFill>
                  <a:schemeClr val="dk1"/>
                </a:solidFill>
                <a:highlight>
                  <a:srgbClr val="FAFBF8"/>
                </a:highlight>
              </a:rPr>
              <a:t>Chairs for people to sit comfortably face-to-face; no tables or equipment needed.</a:t>
            </a:r>
            <a:endParaRPr sz="1350">
              <a:solidFill>
                <a:schemeClr val="dk1"/>
              </a:solidFill>
              <a:highlight>
                <a:srgbClr val="FAFBF8"/>
              </a:highlight>
            </a:endParaRPr>
          </a:p>
          <a:p>
            <a:pPr marL="0" lvl="0" indent="0" algn="l" rtl="0">
              <a:lnSpc>
                <a:spcPct val="115000"/>
              </a:lnSpc>
              <a:spcBef>
                <a:spcPts val="2500"/>
              </a:spcBef>
              <a:spcAft>
                <a:spcPts val="0"/>
              </a:spcAft>
              <a:buClr>
                <a:schemeClr val="dk1"/>
              </a:buClr>
              <a:buSzPts val="1100"/>
              <a:buFont typeface="Arial"/>
              <a:buNone/>
            </a:pPr>
            <a:r>
              <a:rPr lang="en" sz="1350" b="1">
                <a:solidFill>
                  <a:srgbClr val="BF490F"/>
                </a:solidFill>
                <a:highlight>
                  <a:srgbClr val="FAFBF8"/>
                </a:highlight>
              </a:rPr>
              <a:t>3. How Participation Is Distributed</a:t>
            </a:r>
            <a:endParaRPr sz="1350" b="1">
              <a:solidFill>
                <a:srgbClr val="BF490F"/>
              </a:solidFill>
              <a:highlight>
                <a:srgbClr val="FAFBF8"/>
              </a:highlight>
            </a:endParaRPr>
          </a:p>
          <a:p>
            <a:pPr marL="457200" lvl="0" indent="-314325" algn="l" rtl="0">
              <a:lnSpc>
                <a:spcPct val="122222"/>
              </a:lnSpc>
              <a:spcBef>
                <a:spcPts val="3300"/>
              </a:spcBef>
              <a:spcAft>
                <a:spcPts val="0"/>
              </a:spcAft>
              <a:buClr>
                <a:schemeClr val="dk1"/>
              </a:buClr>
              <a:buSzPts val="1350"/>
              <a:buChar char="■"/>
            </a:pPr>
            <a:r>
              <a:rPr lang="en" sz="1350">
                <a:solidFill>
                  <a:schemeClr val="dk1"/>
                </a:solidFill>
                <a:highlight>
                  <a:srgbClr val="FAFBF8"/>
                </a:highlight>
              </a:rPr>
              <a:t>Everyone has an equal opportunity to participate and contribute</a:t>
            </a:r>
            <a:endParaRPr sz="1350">
              <a:solidFill>
                <a:schemeClr val="dk1"/>
              </a:solidFill>
              <a:highlight>
                <a:srgbClr val="FAFBF8"/>
              </a:highlight>
            </a:endParaRPr>
          </a:p>
          <a:p>
            <a:pPr marL="0" lvl="0" indent="0" algn="l" rtl="0">
              <a:lnSpc>
                <a:spcPct val="115000"/>
              </a:lnSpc>
              <a:spcBef>
                <a:spcPts val="2500"/>
              </a:spcBef>
              <a:spcAft>
                <a:spcPts val="0"/>
              </a:spcAft>
              <a:buClr>
                <a:schemeClr val="dk1"/>
              </a:buClr>
              <a:buSzPts val="1100"/>
              <a:buFont typeface="Arial"/>
              <a:buNone/>
            </a:pPr>
            <a:r>
              <a:rPr lang="en" sz="1350" b="1">
                <a:solidFill>
                  <a:srgbClr val="BF490F"/>
                </a:solidFill>
                <a:highlight>
                  <a:srgbClr val="FAFBF8"/>
                </a:highlight>
              </a:rPr>
              <a:t>4. How Groups Are Configured</a:t>
            </a:r>
            <a:endParaRPr sz="1350" b="1">
              <a:solidFill>
                <a:srgbClr val="BF490F"/>
              </a:solidFill>
              <a:highlight>
                <a:srgbClr val="FAFBF8"/>
              </a:highlight>
            </a:endParaRPr>
          </a:p>
          <a:p>
            <a:pPr marL="457200" lvl="0" indent="-314325" algn="l" rtl="0">
              <a:lnSpc>
                <a:spcPct val="122222"/>
              </a:lnSpc>
              <a:spcBef>
                <a:spcPts val="3300"/>
              </a:spcBef>
              <a:spcAft>
                <a:spcPts val="0"/>
              </a:spcAft>
              <a:buClr>
                <a:schemeClr val="dk1"/>
              </a:buClr>
              <a:buSzPts val="1350"/>
              <a:buChar char="■"/>
            </a:pPr>
            <a:r>
              <a:rPr lang="en" sz="1350">
                <a:solidFill>
                  <a:schemeClr val="dk1"/>
                </a:solidFill>
                <a:highlight>
                  <a:srgbClr val="FAFBF8"/>
                </a:highlight>
              </a:rPr>
              <a:t>First pairs, then groups of four, then the whole group (</a:t>
            </a:r>
            <a:r>
              <a:rPr lang="en" sz="1350" b="1">
                <a:solidFill>
                  <a:schemeClr val="dk1"/>
                </a:solidFill>
                <a:highlight>
                  <a:srgbClr val="FAFBF8"/>
                </a:highlight>
              </a:rPr>
              <a:t>2-4-All</a:t>
            </a:r>
            <a:r>
              <a:rPr lang="en" sz="1350">
                <a:solidFill>
                  <a:schemeClr val="dk1"/>
                </a:solidFill>
                <a:highlight>
                  <a:srgbClr val="FAFBF8"/>
                </a:highlight>
              </a:rPr>
              <a:t>)</a:t>
            </a:r>
            <a:endParaRPr sz="1350">
              <a:solidFill>
                <a:schemeClr val="dk1"/>
              </a:solidFill>
              <a:highlight>
                <a:srgbClr val="FAFBF8"/>
              </a:highlight>
            </a:endParaRPr>
          </a:p>
          <a:p>
            <a:pPr marL="0" lvl="0" indent="0" algn="l" rtl="0">
              <a:lnSpc>
                <a:spcPct val="115000"/>
              </a:lnSpc>
              <a:spcBef>
                <a:spcPts val="2500"/>
              </a:spcBef>
              <a:spcAft>
                <a:spcPts val="0"/>
              </a:spcAft>
              <a:buClr>
                <a:schemeClr val="dk1"/>
              </a:buClr>
              <a:buSzPts val="1100"/>
              <a:buFont typeface="Arial"/>
              <a:buNone/>
            </a:pPr>
            <a:r>
              <a:rPr lang="en" sz="1350" b="1">
                <a:solidFill>
                  <a:srgbClr val="BF490F"/>
                </a:solidFill>
                <a:highlight>
                  <a:srgbClr val="FAFBF8"/>
                </a:highlight>
              </a:rPr>
              <a:t>5. Sequence of Steps and Time Allocation</a:t>
            </a:r>
            <a:endParaRPr sz="1350" b="1">
              <a:solidFill>
                <a:srgbClr val="BF490F"/>
              </a:solidFill>
              <a:highlight>
                <a:srgbClr val="FAFBF8"/>
              </a:highlight>
            </a:endParaRPr>
          </a:p>
          <a:p>
            <a:pPr marL="457200" lvl="0" indent="-314325" algn="l" rtl="0">
              <a:lnSpc>
                <a:spcPct val="122222"/>
              </a:lnSpc>
              <a:spcBef>
                <a:spcPts val="3300"/>
              </a:spcBef>
              <a:spcAft>
                <a:spcPts val="0"/>
              </a:spcAft>
              <a:buClr>
                <a:schemeClr val="dk1"/>
              </a:buClr>
              <a:buSzPts val="1350"/>
              <a:buChar char="■"/>
            </a:pPr>
            <a:r>
              <a:rPr lang="en" sz="1350">
                <a:solidFill>
                  <a:schemeClr val="dk1"/>
                </a:solidFill>
                <a:highlight>
                  <a:srgbClr val="FAFBF8"/>
                </a:highlight>
              </a:rPr>
              <a:t>Each person in a pair is interviewed by his or her partner for 5 minutes. Starting with “What do you do when working on ____?” the interviewer gently seeks a deeper answer by repeating the query: “Why is that important to you?” Switch roles after 5 minutes. 10 min.</a:t>
            </a:r>
            <a:endParaRPr sz="1350">
              <a:solidFill>
                <a:schemeClr val="dk1"/>
              </a:solidFill>
              <a:highlight>
                <a:srgbClr val="FAFBF8"/>
              </a:highlight>
            </a:endParaRPr>
          </a:p>
          <a:p>
            <a:pPr marL="457200" lvl="0" indent="-314325" algn="l" rtl="0">
              <a:lnSpc>
                <a:spcPct val="122222"/>
              </a:lnSpc>
              <a:spcBef>
                <a:spcPts val="0"/>
              </a:spcBef>
              <a:spcAft>
                <a:spcPts val="0"/>
              </a:spcAft>
              <a:buClr>
                <a:schemeClr val="dk1"/>
              </a:buClr>
              <a:buSzPts val="1350"/>
              <a:buChar char="■"/>
            </a:pPr>
            <a:r>
              <a:rPr lang="en" sz="1350">
                <a:solidFill>
                  <a:schemeClr val="dk1"/>
                </a:solidFill>
                <a:highlight>
                  <a:srgbClr val="FAFBF8"/>
                </a:highlight>
              </a:rPr>
              <a:t>Each pair shares the experience and insights with another pair in a foursome. 5 min.</a:t>
            </a:r>
            <a:endParaRPr sz="1350">
              <a:solidFill>
                <a:schemeClr val="dk1"/>
              </a:solidFill>
              <a:highlight>
                <a:srgbClr val="FAFBF8"/>
              </a:highlight>
            </a:endParaRPr>
          </a:p>
          <a:p>
            <a:pPr marL="457200" lvl="0" indent="-314325" algn="l" rtl="0">
              <a:lnSpc>
                <a:spcPct val="122222"/>
              </a:lnSpc>
              <a:spcBef>
                <a:spcPts val="0"/>
              </a:spcBef>
              <a:spcAft>
                <a:spcPts val="0"/>
              </a:spcAft>
              <a:buClr>
                <a:schemeClr val="dk1"/>
              </a:buClr>
              <a:buSzPts val="1350"/>
              <a:buChar char="■"/>
            </a:pPr>
            <a:r>
              <a:rPr lang="en" sz="1350">
                <a:solidFill>
                  <a:schemeClr val="dk1"/>
                </a:solidFill>
                <a:highlight>
                  <a:srgbClr val="FAFBF8"/>
                </a:highlight>
              </a:rPr>
              <a:t>Invite the whole group to reflect by asking, “How do our purposes influence the next steps we take?” 5 min.</a:t>
            </a:r>
            <a:endParaRPr sz="1350">
              <a:solidFill>
                <a:schemeClr val="dk1"/>
              </a:solidFill>
              <a:highlight>
                <a:srgbClr val="FAFBF8"/>
              </a:highlight>
            </a:endParaRPr>
          </a:p>
          <a:p>
            <a:pPr marL="0" lvl="0" indent="0" algn="l" rtl="0">
              <a:spcBef>
                <a:spcPts val="250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8c17c34422_0_15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8c17c34422_0_1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350" b="1">
                <a:solidFill>
                  <a:srgbClr val="BF490F"/>
                </a:solidFill>
                <a:highlight>
                  <a:srgbClr val="FAFBF8"/>
                </a:highlight>
              </a:rPr>
              <a:t>1. Structuring Invitation</a:t>
            </a:r>
            <a:endParaRPr sz="1350" b="1">
              <a:solidFill>
                <a:srgbClr val="BF490F"/>
              </a:solidFill>
              <a:highlight>
                <a:srgbClr val="FAFBF8"/>
              </a:highlight>
            </a:endParaRPr>
          </a:p>
          <a:p>
            <a:pPr marL="457200" lvl="0" indent="-314325" algn="l" rtl="0">
              <a:lnSpc>
                <a:spcPct val="122222"/>
              </a:lnSpc>
              <a:spcBef>
                <a:spcPts val="3300"/>
              </a:spcBef>
              <a:spcAft>
                <a:spcPts val="0"/>
              </a:spcAft>
              <a:buClr>
                <a:schemeClr val="dk1"/>
              </a:buClr>
              <a:buSzPts val="1350"/>
              <a:buChar char="■"/>
            </a:pPr>
            <a:r>
              <a:rPr lang="en" sz="1350">
                <a:solidFill>
                  <a:schemeClr val="dk1"/>
                </a:solidFill>
                <a:highlight>
                  <a:srgbClr val="FAFBF8"/>
                </a:highlight>
              </a:rPr>
              <a:t>Ask, “What do you do when working on ______ (the subject matter or challenge at hand)? Please make a short list of activities.” Then ask, “Why is that important to you?” Keep asking, “Why? Why? Why?” up to nine times or until participants can go no deeper because they have reached the fundamental purpose for this work.</a:t>
            </a:r>
            <a:endParaRPr sz="1350">
              <a:solidFill>
                <a:schemeClr val="dk1"/>
              </a:solidFill>
              <a:highlight>
                <a:srgbClr val="FAFBF8"/>
              </a:highlight>
            </a:endParaRPr>
          </a:p>
          <a:p>
            <a:pPr marL="0" lvl="0" indent="0" algn="l" rtl="0">
              <a:lnSpc>
                <a:spcPct val="115000"/>
              </a:lnSpc>
              <a:spcBef>
                <a:spcPts val="2500"/>
              </a:spcBef>
              <a:spcAft>
                <a:spcPts val="0"/>
              </a:spcAft>
              <a:buClr>
                <a:schemeClr val="dk1"/>
              </a:buClr>
              <a:buSzPts val="1100"/>
              <a:buFont typeface="Arial"/>
              <a:buNone/>
            </a:pPr>
            <a:r>
              <a:rPr lang="en" sz="1350" b="1">
                <a:solidFill>
                  <a:srgbClr val="BF490F"/>
                </a:solidFill>
                <a:highlight>
                  <a:srgbClr val="FAFBF8"/>
                </a:highlight>
              </a:rPr>
              <a:t>2. How Space Is Arranged and Materials Needed</a:t>
            </a:r>
            <a:endParaRPr sz="1350" b="1">
              <a:solidFill>
                <a:srgbClr val="BF490F"/>
              </a:solidFill>
              <a:highlight>
                <a:srgbClr val="FAFBF8"/>
              </a:highlight>
            </a:endParaRPr>
          </a:p>
          <a:p>
            <a:pPr marL="457200" lvl="0" indent="-314325" algn="l" rtl="0">
              <a:lnSpc>
                <a:spcPct val="122222"/>
              </a:lnSpc>
              <a:spcBef>
                <a:spcPts val="3300"/>
              </a:spcBef>
              <a:spcAft>
                <a:spcPts val="0"/>
              </a:spcAft>
              <a:buClr>
                <a:schemeClr val="dk1"/>
              </a:buClr>
              <a:buSzPts val="1350"/>
              <a:buChar char="■"/>
            </a:pPr>
            <a:r>
              <a:rPr lang="en" sz="1350">
                <a:solidFill>
                  <a:schemeClr val="dk1"/>
                </a:solidFill>
                <a:highlight>
                  <a:srgbClr val="FAFBF8"/>
                </a:highlight>
              </a:rPr>
              <a:t>Unlimited number of groups</a:t>
            </a:r>
            <a:endParaRPr sz="1350">
              <a:solidFill>
                <a:schemeClr val="dk1"/>
              </a:solidFill>
              <a:highlight>
                <a:srgbClr val="FAFBF8"/>
              </a:highlight>
            </a:endParaRPr>
          </a:p>
          <a:p>
            <a:pPr marL="457200" lvl="0" indent="-314325" algn="l" rtl="0">
              <a:lnSpc>
                <a:spcPct val="122222"/>
              </a:lnSpc>
              <a:spcBef>
                <a:spcPts val="0"/>
              </a:spcBef>
              <a:spcAft>
                <a:spcPts val="0"/>
              </a:spcAft>
              <a:buClr>
                <a:schemeClr val="dk1"/>
              </a:buClr>
              <a:buSzPts val="1350"/>
              <a:buChar char="■"/>
            </a:pPr>
            <a:r>
              <a:rPr lang="en" sz="1350">
                <a:solidFill>
                  <a:schemeClr val="dk1"/>
                </a:solidFill>
                <a:highlight>
                  <a:srgbClr val="FAFBF8"/>
                </a:highlight>
              </a:rPr>
              <a:t>Chairs for people to sit comfortably face-to-face; no tables or equipment needed.</a:t>
            </a:r>
            <a:endParaRPr sz="1350">
              <a:solidFill>
                <a:schemeClr val="dk1"/>
              </a:solidFill>
              <a:highlight>
                <a:srgbClr val="FAFBF8"/>
              </a:highlight>
            </a:endParaRPr>
          </a:p>
          <a:p>
            <a:pPr marL="0" lvl="0" indent="0" algn="l" rtl="0">
              <a:lnSpc>
                <a:spcPct val="115000"/>
              </a:lnSpc>
              <a:spcBef>
                <a:spcPts val="2500"/>
              </a:spcBef>
              <a:spcAft>
                <a:spcPts val="0"/>
              </a:spcAft>
              <a:buClr>
                <a:schemeClr val="dk1"/>
              </a:buClr>
              <a:buSzPts val="1100"/>
              <a:buFont typeface="Arial"/>
              <a:buNone/>
            </a:pPr>
            <a:r>
              <a:rPr lang="en" sz="1350" b="1">
                <a:solidFill>
                  <a:srgbClr val="BF490F"/>
                </a:solidFill>
                <a:highlight>
                  <a:srgbClr val="FAFBF8"/>
                </a:highlight>
              </a:rPr>
              <a:t>3. How Participation Is Distributed</a:t>
            </a:r>
            <a:endParaRPr sz="1350" b="1">
              <a:solidFill>
                <a:srgbClr val="BF490F"/>
              </a:solidFill>
              <a:highlight>
                <a:srgbClr val="FAFBF8"/>
              </a:highlight>
            </a:endParaRPr>
          </a:p>
          <a:p>
            <a:pPr marL="457200" lvl="0" indent="-314325" algn="l" rtl="0">
              <a:lnSpc>
                <a:spcPct val="122222"/>
              </a:lnSpc>
              <a:spcBef>
                <a:spcPts val="3300"/>
              </a:spcBef>
              <a:spcAft>
                <a:spcPts val="0"/>
              </a:spcAft>
              <a:buClr>
                <a:schemeClr val="dk1"/>
              </a:buClr>
              <a:buSzPts val="1350"/>
              <a:buChar char="■"/>
            </a:pPr>
            <a:r>
              <a:rPr lang="en" sz="1350">
                <a:solidFill>
                  <a:schemeClr val="dk1"/>
                </a:solidFill>
                <a:highlight>
                  <a:srgbClr val="FAFBF8"/>
                </a:highlight>
              </a:rPr>
              <a:t>Everyone has an equal opportunity to participate and contribute</a:t>
            </a:r>
            <a:endParaRPr sz="1350">
              <a:solidFill>
                <a:schemeClr val="dk1"/>
              </a:solidFill>
              <a:highlight>
                <a:srgbClr val="FAFBF8"/>
              </a:highlight>
            </a:endParaRPr>
          </a:p>
          <a:p>
            <a:pPr marL="0" lvl="0" indent="0" algn="l" rtl="0">
              <a:lnSpc>
                <a:spcPct val="115000"/>
              </a:lnSpc>
              <a:spcBef>
                <a:spcPts val="2500"/>
              </a:spcBef>
              <a:spcAft>
                <a:spcPts val="0"/>
              </a:spcAft>
              <a:buClr>
                <a:schemeClr val="dk1"/>
              </a:buClr>
              <a:buSzPts val="1100"/>
              <a:buFont typeface="Arial"/>
              <a:buNone/>
            </a:pPr>
            <a:r>
              <a:rPr lang="en" sz="1350" b="1">
                <a:solidFill>
                  <a:srgbClr val="BF490F"/>
                </a:solidFill>
                <a:highlight>
                  <a:srgbClr val="FAFBF8"/>
                </a:highlight>
              </a:rPr>
              <a:t>4. How Groups Are Configured</a:t>
            </a:r>
            <a:endParaRPr sz="1350" b="1">
              <a:solidFill>
                <a:srgbClr val="BF490F"/>
              </a:solidFill>
              <a:highlight>
                <a:srgbClr val="FAFBF8"/>
              </a:highlight>
            </a:endParaRPr>
          </a:p>
          <a:p>
            <a:pPr marL="457200" lvl="0" indent="-314325" algn="l" rtl="0">
              <a:lnSpc>
                <a:spcPct val="122222"/>
              </a:lnSpc>
              <a:spcBef>
                <a:spcPts val="3300"/>
              </a:spcBef>
              <a:spcAft>
                <a:spcPts val="0"/>
              </a:spcAft>
              <a:buClr>
                <a:schemeClr val="dk1"/>
              </a:buClr>
              <a:buSzPts val="1350"/>
              <a:buChar char="■"/>
            </a:pPr>
            <a:r>
              <a:rPr lang="en" sz="1350">
                <a:solidFill>
                  <a:schemeClr val="dk1"/>
                </a:solidFill>
                <a:highlight>
                  <a:srgbClr val="FAFBF8"/>
                </a:highlight>
              </a:rPr>
              <a:t>First pairs, then groups of four, then the whole group (</a:t>
            </a:r>
            <a:r>
              <a:rPr lang="en" sz="1350" b="1">
                <a:solidFill>
                  <a:schemeClr val="dk1"/>
                </a:solidFill>
                <a:highlight>
                  <a:srgbClr val="FAFBF8"/>
                </a:highlight>
              </a:rPr>
              <a:t>2-4-All</a:t>
            </a:r>
            <a:r>
              <a:rPr lang="en" sz="1350">
                <a:solidFill>
                  <a:schemeClr val="dk1"/>
                </a:solidFill>
                <a:highlight>
                  <a:srgbClr val="FAFBF8"/>
                </a:highlight>
              </a:rPr>
              <a:t>)</a:t>
            </a:r>
            <a:endParaRPr sz="1350">
              <a:solidFill>
                <a:schemeClr val="dk1"/>
              </a:solidFill>
              <a:highlight>
                <a:srgbClr val="FAFBF8"/>
              </a:highlight>
            </a:endParaRPr>
          </a:p>
          <a:p>
            <a:pPr marL="0" lvl="0" indent="0" algn="l" rtl="0">
              <a:lnSpc>
                <a:spcPct val="115000"/>
              </a:lnSpc>
              <a:spcBef>
                <a:spcPts val="2500"/>
              </a:spcBef>
              <a:spcAft>
                <a:spcPts val="0"/>
              </a:spcAft>
              <a:buClr>
                <a:schemeClr val="dk1"/>
              </a:buClr>
              <a:buSzPts val="1100"/>
              <a:buFont typeface="Arial"/>
              <a:buNone/>
            </a:pPr>
            <a:r>
              <a:rPr lang="en" sz="1350" b="1">
                <a:solidFill>
                  <a:srgbClr val="BF490F"/>
                </a:solidFill>
                <a:highlight>
                  <a:srgbClr val="FAFBF8"/>
                </a:highlight>
              </a:rPr>
              <a:t>5. Sequence of Steps and Time Allocation</a:t>
            </a:r>
            <a:endParaRPr sz="1350" b="1">
              <a:solidFill>
                <a:srgbClr val="BF490F"/>
              </a:solidFill>
              <a:highlight>
                <a:srgbClr val="FAFBF8"/>
              </a:highlight>
            </a:endParaRPr>
          </a:p>
          <a:p>
            <a:pPr marL="457200" lvl="0" indent="-314325" algn="l" rtl="0">
              <a:lnSpc>
                <a:spcPct val="122222"/>
              </a:lnSpc>
              <a:spcBef>
                <a:spcPts val="3300"/>
              </a:spcBef>
              <a:spcAft>
                <a:spcPts val="0"/>
              </a:spcAft>
              <a:buClr>
                <a:schemeClr val="dk1"/>
              </a:buClr>
              <a:buSzPts val="1350"/>
              <a:buChar char="■"/>
            </a:pPr>
            <a:r>
              <a:rPr lang="en" sz="1350">
                <a:solidFill>
                  <a:schemeClr val="dk1"/>
                </a:solidFill>
                <a:highlight>
                  <a:srgbClr val="FAFBF8"/>
                </a:highlight>
              </a:rPr>
              <a:t>Each person in a pair is interviewed by his or her partner for 5 minutes. Starting with “What do you do when working on ____?” the interviewer gently seeks a deeper answer by repeating the query: “Why is that important to you?” Switch roles after 5 minutes. 10 min.</a:t>
            </a:r>
            <a:endParaRPr sz="1350">
              <a:solidFill>
                <a:schemeClr val="dk1"/>
              </a:solidFill>
              <a:highlight>
                <a:srgbClr val="FAFBF8"/>
              </a:highlight>
            </a:endParaRPr>
          </a:p>
          <a:p>
            <a:pPr marL="457200" lvl="0" indent="-314325" algn="l" rtl="0">
              <a:lnSpc>
                <a:spcPct val="122222"/>
              </a:lnSpc>
              <a:spcBef>
                <a:spcPts val="0"/>
              </a:spcBef>
              <a:spcAft>
                <a:spcPts val="0"/>
              </a:spcAft>
              <a:buClr>
                <a:schemeClr val="dk1"/>
              </a:buClr>
              <a:buSzPts val="1350"/>
              <a:buChar char="■"/>
            </a:pPr>
            <a:r>
              <a:rPr lang="en" sz="1350">
                <a:solidFill>
                  <a:schemeClr val="dk1"/>
                </a:solidFill>
                <a:highlight>
                  <a:srgbClr val="FAFBF8"/>
                </a:highlight>
              </a:rPr>
              <a:t>Each pair shares the experience and insights with another pair in a foursome. 5 min.</a:t>
            </a:r>
            <a:endParaRPr sz="1350">
              <a:solidFill>
                <a:schemeClr val="dk1"/>
              </a:solidFill>
              <a:highlight>
                <a:srgbClr val="FAFBF8"/>
              </a:highlight>
            </a:endParaRPr>
          </a:p>
          <a:p>
            <a:pPr marL="457200" lvl="0" indent="-314325" algn="l" rtl="0">
              <a:lnSpc>
                <a:spcPct val="122222"/>
              </a:lnSpc>
              <a:spcBef>
                <a:spcPts val="0"/>
              </a:spcBef>
              <a:spcAft>
                <a:spcPts val="0"/>
              </a:spcAft>
              <a:buClr>
                <a:schemeClr val="dk1"/>
              </a:buClr>
              <a:buSzPts val="1350"/>
              <a:buChar char="■"/>
            </a:pPr>
            <a:r>
              <a:rPr lang="en" sz="1350">
                <a:solidFill>
                  <a:schemeClr val="dk1"/>
                </a:solidFill>
                <a:highlight>
                  <a:srgbClr val="FAFBF8"/>
                </a:highlight>
              </a:rPr>
              <a:t>Invite the whole group to reflect by asking, “How do our purposes influence the next steps we take?” 5 min.</a:t>
            </a:r>
            <a:endParaRPr sz="1350">
              <a:solidFill>
                <a:schemeClr val="dk1"/>
              </a:solidFill>
              <a:highlight>
                <a:srgbClr val="FAFBF8"/>
              </a:highlight>
            </a:endParaRPr>
          </a:p>
          <a:p>
            <a:pPr marL="0" lvl="0" indent="0" algn="l" rtl="0">
              <a:spcBef>
                <a:spcPts val="250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8c040c728f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8c040c728f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8b52c0337b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8b52c0337b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8c040c728f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8c040c728f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8c17c34422_7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8c17c34422_7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8c040c728f_1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8c040c728f_1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8c17c34422_0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8c17c34422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895fcf2e6b_0_16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895fcf2e6b_0_1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300">
                <a:solidFill>
                  <a:schemeClr val="dk1"/>
                </a:solidFill>
                <a:highlight>
                  <a:srgbClr val="FFFF00"/>
                </a:highlight>
                <a:latin typeface="Cabin"/>
                <a:ea typeface="Cabin"/>
                <a:cs typeface="Cabin"/>
                <a:sym typeface="Cabin"/>
              </a:rPr>
              <a:t>6pm Seattle time/9am Singapore time</a:t>
            </a:r>
            <a:endParaRPr sz="120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8c17c34422_0_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8c17c34422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8b52c0337b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 name="Google Shape;235;g8b52c0337b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350" b="1">
                <a:solidFill>
                  <a:srgbClr val="BF490F"/>
                </a:solidFill>
                <a:highlight>
                  <a:srgbClr val="FAFBF8"/>
                </a:highlight>
              </a:rPr>
              <a:t>1. Structuring Invitation</a:t>
            </a:r>
            <a:endParaRPr sz="1350" b="1">
              <a:solidFill>
                <a:srgbClr val="BF490F"/>
              </a:solidFill>
              <a:highlight>
                <a:srgbClr val="FAFBF8"/>
              </a:highlight>
            </a:endParaRPr>
          </a:p>
          <a:p>
            <a:pPr marL="457200" lvl="0" indent="-314325" algn="l" rtl="0">
              <a:lnSpc>
                <a:spcPct val="122222"/>
              </a:lnSpc>
              <a:spcBef>
                <a:spcPts val="3300"/>
              </a:spcBef>
              <a:spcAft>
                <a:spcPts val="0"/>
              </a:spcAft>
              <a:buClr>
                <a:schemeClr val="dk1"/>
              </a:buClr>
              <a:buSzPts val="1350"/>
              <a:buChar char="■"/>
            </a:pPr>
            <a:r>
              <a:rPr lang="en" sz="1350">
                <a:solidFill>
                  <a:schemeClr val="dk1"/>
                </a:solidFill>
                <a:highlight>
                  <a:srgbClr val="FAFBF8"/>
                </a:highlight>
              </a:rPr>
              <a:t>Invite the group to explore the questions “What is your challenge?” and “What kind of help do you need?”</a:t>
            </a:r>
            <a:endParaRPr sz="1350">
              <a:solidFill>
                <a:schemeClr val="dk1"/>
              </a:solidFill>
              <a:highlight>
                <a:srgbClr val="FAFBF8"/>
              </a:highlight>
            </a:endParaRPr>
          </a:p>
          <a:p>
            <a:pPr marL="0" lvl="0" indent="0" algn="l" rtl="0">
              <a:lnSpc>
                <a:spcPct val="115000"/>
              </a:lnSpc>
              <a:spcBef>
                <a:spcPts val="2500"/>
              </a:spcBef>
              <a:spcAft>
                <a:spcPts val="0"/>
              </a:spcAft>
              <a:buClr>
                <a:schemeClr val="dk1"/>
              </a:buClr>
              <a:buSzPts val="1100"/>
              <a:buFont typeface="Arial"/>
              <a:buNone/>
            </a:pPr>
            <a:r>
              <a:rPr lang="en" sz="1350" b="1">
                <a:solidFill>
                  <a:srgbClr val="BF490F"/>
                </a:solidFill>
                <a:highlight>
                  <a:srgbClr val="FAFBF8"/>
                </a:highlight>
              </a:rPr>
              <a:t>2. How Space Is Arranged and Materials Needed</a:t>
            </a:r>
            <a:endParaRPr sz="1350" b="1">
              <a:solidFill>
                <a:srgbClr val="BF490F"/>
              </a:solidFill>
              <a:highlight>
                <a:srgbClr val="FAFBF8"/>
              </a:highlight>
            </a:endParaRPr>
          </a:p>
          <a:p>
            <a:pPr marL="457200" lvl="0" indent="-314325" algn="l" rtl="0">
              <a:lnSpc>
                <a:spcPct val="122222"/>
              </a:lnSpc>
              <a:spcBef>
                <a:spcPts val="3300"/>
              </a:spcBef>
              <a:spcAft>
                <a:spcPts val="0"/>
              </a:spcAft>
              <a:buClr>
                <a:schemeClr val="dk1"/>
              </a:buClr>
              <a:buSzPts val="1350"/>
              <a:buChar char="■"/>
            </a:pPr>
            <a:r>
              <a:rPr lang="en" sz="1350">
                <a:solidFill>
                  <a:schemeClr val="dk1"/>
                </a:solidFill>
                <a:highlight>
                  <a:srgbClr val="FAFBF8"/>
                </a:highlight>
              </a:rPr>
              <a:t>Any number of small groups of 3 chairs, knee-to-knee seating preferred. No table!</a:t>
            </a:r>
            <a:endParaRPr sz="1350">
              <a:solidFill>
                <a:schemeClr val="dk1"/>
              </a:solidFill>
              <a:highlight>
                <a:srgbClr val="FAFBF8"/>
              </a:highlight>
            </a:endParaRPr>
          </a:p>
          <a:p>
            <a:pPr marL="0" lvl="0" indent="0" algn="l" rtl="0">
              <a:lnSpc>
                <a:spcPct val="115000"/>
              </a:lnSpc>
              <a:spcBef>
                <a:spcPts val="2500"/>
              </a:spcBef>
              <a:spcAft>
                <a:spcPts val="0"/>
              </a:spcAft>
              <a:buClr>
                <a:schemeClr val="dk1"/>
              </a:buClr>
              <a:buSzPts val="1100"/>
              <a:buFont typeface="Arial"/>
              <a:buNone/>
            </a:pPr>
            <a:r>
              <a:rPr lang="en" sz="1350" b="1">
                <a:solidFill>
                  <a:srgbClr val="BF490F"/>
                </a:solidFill>
                <a:highlight>
                  <a:srgbClr val="FAFBF8"/>
                </a:highlight>
              </a:rPr>
              <a:t>3. How Participation Is Distributed</a:t>
            </a:r>
            <a:endParaRPr sz="1350" b="1">
              <a:solidFill>
                <a:srgbClr val="BF490F"/>
              </a:solidFill>
              <a:highlight>
                <a:srgbClr val="FAFBF8"/>
              </a:highlight>
            </a:endParaRPr>
          </a:p>
          <a:p>
            <a:pPr marL="457200" lvl="0" indent="-314325" algn="l" rtl="0">
              <a:lnSpc>
                <a:spcPct val="122222"/>
              </a:lnSpc>
              <a:spcBef>
                <a:spcPts val="3300"/>
              </a:spcBef>
              <a:spcAft>
                <a:spcPts val="0"/>
              </a:spcAft>
              <a:buClr>
                <a:schemeClr val="dk1"/>
              </a:buClr>
              <a:buSzPts val="1350"/>
              <a:buChar char="■"/>
            </a:pPr>
            <a:r>
              <a:rPr lang="en" sz="1350">
                <a:solidFill>
                  <a:schemeClr val="dk1"/>
                </a:solidFill>
                <a:highlight>
                  <a:srgbClr val="FAFBF8"/>
                </a:highlight>
              </a:rPr>
              <a:t>In each round, one participant is the “client,” the others “consultants”</a:t>
            </a:r>
            <a:endParaRPr sz="1350">
              <a:solidFill>
                <a:schemeClr val="dk1"/>
              </a:solidFill>
              <a:highlight>
                <a:srgbClr val="FAFBF8"/>
              </a:highlight>
            </a:endParaRPr>
          </a:p>
          <a:p>
            <a:pPr marL="457200" lvl="0" indent="-314325" algn="l" rtl="0">
              <a:lnSpc>
                <a:spcPct val="122222"/>
              </a:lnSpc>
              <a:spcBef>
                <a:spcPts val="0"/>
              </a:spcBef>
              <a:spcAft>
                <a:spcPts val="0"/>
              </a:spcAft>
              <a:buClr>
                <a:schemeClr val="dk1"/>
              </a:buClr>
              <a:buSzPts val="1350"/>
              <a:buChar char="■"/>
            </a:pPr>
            <a:r>
              <a:rPr lang="en" sz="1350">
                <a:solidFill>
                  <a:schemeClr val="dk1"/>
                </a:solidFill>
                <a:highlight>
                  <a:srgbClr val="FAFBF8"/>
                </a:highlight>
              </a:rPr>
              <a:t>Everyone has an equal opportunity to receive and give coaching</a:t>
            </a:r>
            <a:endParaRPr sz="1350">
              <a:solidFill>
                <a:schemeClr val="dk1"/>
              </a:solidFill>
              <a:highlight>
                <a:srgbClr val="FAFBF8"/>
              </a:highlight>
            </a:endParaRPr>
          </a:p>
          <a:p>
            <a:pPr marL="0" lvl="0" indent="0" algn="l" rtl="0">
              <a:lnSpc>
                <a:spcPct val="115000"/>
              </a:lnSpc>
              <a:spcBef>
                <a:spcPts val="2500"/>
              </a:spcBef>
              <a:spcAft>
                <a:spcPts val="0"/>
              </a:spcAft>
              <a:buClr>
                <a:schemeClr val="dk1"/>
              </a:buClr>
              <a:buSzPts val="1100"/>
              <a:buFont typeface="Arial"/>
              <a:buNone/>
            </a:pPr>
            <a:r>
              <a:rPr lang="en" sz="1350" b="1">
                <a:solidFill>
                  <a:srgbClr val="BF490F"/>
                </a:solidFill>
                <a:highlight>
                  <a:srgbClr val="FAFBF8"/>
                </a:highlight>
              </a:rPr>
              <a:t>4. How Groups Are Configured</a:t>
            </a:r>
            <a:endParaRPr sz="1350" b="1">
              <a:solidFill>
                <a:srgbClr val="BF490F"/>
              </a:solidFill>
              <a:highlight>
                <a:srgbClr val="FAFBF8"/>
              </a:highlight>
            </a:endParaRPr>
          </a:p>
          <a:p>
            <a:pPr marL="457200" lvl="0" indent="-314325" algn="l" rtl="0">
              <a:lnSpc>
                <a:spcPct val="122222"/>
              </a:lnSpc>
              <a:spcBef>
                <a:spcPts val="3300"/>
              </a:spcBef>
              <a:spcAft>
                <a:spcPts val="0"/>
              </a:spcAft>
              <a:buClr>
                <a:schemeClr val="dk1"/>
              </a:buClr>
              <a:buSzPts val="1350"/>
              <a:buChar char="■"/>
            </a:pPr>
            <a:r>
              <a:rPr lang="en" sz="1350">
                <a:solidFill>
                  <a:schemeClr val="dk1"/>
                </a:solidFill>
                <a:highlight>
                  <a:srgbClr val="FAFBF8"/>
                </a:highlight>
              </a:rPr>
              <a:t>Groups of 3</a:t>
            </a:r>
            <a:endParaRPr sz="1350">
              <a:solidFill>
                <a:schemeClr val="dk1"/>
              </a:solidFill>
              <a:highlight>
                <a:srgbClr val="FAFBF8"/>
              </a:highlight>
            </a:endParaRPr>
          </a:p>
          <a:p>
            <a:pPr marL="457200" lvl="0" indent="-314325" algn="l" rtl="0">
              <a:lnSpc>
                <a:spcPct val="122222"/>
              </a:lnSpc>
              <a:spcBef>
                <a:spcPts val="0"/>
              </a:spcBef>
              <a:spcAft>
                <a:spcPts val="0"/>
              </a:spcAft>
              <a:buClr>
                <a:schemeClr val="dk1"/>
              </a:buClr>
              <a:buSzPts val="1350"/>
              <a:buChar char="■"/>
            </a:pPr>
            <a:r>
              <a:rPr lang="en" sz="1350">
                <a:solidFill>
                  <a:schemeClr val="dk1"/>
                </a:solidFill>
                <a:highlight>
                  <a:srgbClr val="FAFBF8"/>
                </a:highlight>
              </a:rPr>
              <a:t>People with diverse backgrounds and perspectives are most helpful</a:t>
            </a:r>
            <a:endParaRPr sz="1350">
              <a:solidFill>
                <a:schemeClr val="dk1"/>
              </a:solidFill>
              <a:highlight>
                <a:srgbClr val="FAFBF8"/>
              </a:highlight>
            </a:endParaRPr>
          </a:p>
          <a:p>
            <a:pPr marL="0" lvl="0" indent="0" algn="l" rtl="0">
              <a:lnSpc>
                <a:spcPct val="115000"/>
              </a:lnSpc>
              <a:spcBef>
                <a:spcPts val="2500"/>
              </a:spcBef>
              <a:spcAft>
                <a:spcPts val="0"/>
              </a:spcAft>
              <a:buClr>
                <a:schemeClr val="dk1"/>
              </a:buClr>
              <a:buSzPts val="1100"/>
              <a:buFont typeface="Arial"/>
              <a:buNone/>
            </a:pPr>
            <a:r>
              <a:rPr lang="en" sz="1350" b="1">
                <a:solidFill>
                  <a:srgbClr val="BF490F"/>
                </a:solidFill>
                <a:highlight>
                  <a:srgbClr val="FAFBF8"/>
                </a:highlight>
              </a:rPr>
              <a:t>5. Sequence of Steps and Time Allocation</a:t>
            </a:r>
            <a:endParaRPr sz="1350" b="1">
              <a:solidFill>
                <a:srgbClr val="BF490F"/>
              </a:solidFill>
              <a:highlight>
                <a:srgbClr val="FAFBF8"/>
              </a:highlight>
            </a:endParaRPr>
          </a:p>
          <a:p>
            <a:pPr marL="457200" lvl="0" indent="-314325" algn="l" rtl="0">
              <a:lnSpc>
                <a:spcPct val="122222"/>
              </a:lnSpc>
              <a:spcBef>
                <a:spcPts val="3300"/>
              </a:spcBef>
              <a:spcAft>
                <a:spcPts val="0"/>
              </a:spcAft>
              <a:buClr>
                <a:schemeClr val="dk1"/>
              </a:buClr>
              <a:buSzPts val="1350"/>
              <a:buChar char="■"/>
            </a:pPr>
            <a:r>
              <a:rPr lang="en" sz="1350">
                <a:solidFill>
                  <a:schemeClr val="dk1"/>
                </a:solidFill>
                <a:highlight>
                  <a:srgbClr val="FAFBF8"/>
                </a:highlight>
              </a:rPr>
              <a:t>Invite participants to reflect on the consulting question (the challenge and the help needed) they plan to ask when they are the clients. 1 min.</a:t>
            </a:r>
            <a:endParaRPr sz="1350">
              <a:solidFill>
                <a:schemeClr val="dk1"/>
              </a:solidFill>
              <a:highlight>
                <a:srgbClr val="FAFBF8"/>
              </a:highlight>
            </a:endParaRPr>
          </a:p>
          <a:p>
            <a:pPr marL="457200" lvl="0" indent="-314325" algn="l" rtl="0">
              <a:lnSpc>
                <a:spcPct val="122222"/>
              </a:lnSpc>
              <a:spcBef>
                <a:spcPts val="0"/>
              </a:spcBef>
              <a:spcAft>
                <a:spcPts val="0"/>
              </a:spcAft>
              <a:buClr>
                <a:schemeClr val="dk1"/>
              </a:buClr>
              <a:buSzPts val="1350"/>
              <a:buChar char="■"/>
            </a:pPr>
            <a:r>
              <a:rPr lang="en" sz="1350">
                <a:solidFill>
                  <a:schemeClr val="dk1"/>
                </a:solidFill>
                <a:highlight>
                  <a:srgbClr val="FAFBF8"/>
                </a:highlight>
              </a:rPr>
              <a:t>Groups have first client share his or her question. 1-2 min.</a:t>
            </a:r>
            <a:endParaRPr sz="1350">
              <a:solidFill>
                <a:schemeClr val="dk1"/>
              </a:solidFill>
              <a:highlight>
                <a:srgbClr val="FAFBF8"/>
              </a:highlight>
            </a:endParaRPr>
          </a:p>
          <a:p>
            <a:pPr marL="457200" lvl="0" indent="-314325" algn="l" rtl="0">
              <a:lnSpc>
                <a:spcPct val="122222"/>
              </a:lnSpc>
              <a:spcBef>
                <a:spcPts val="0"/>
              </a:spcBef>
              <a:spcAft>
                <a:spcPts val="0"/>
              </a:spcAft>
              <a:buClr>
                <a:schemeClr val="dk1"/>
              </a:buClr>
              <a:buSzPts val="1350"/>
              <a:buChar char="■"/>
            </a:pPr>
            <a:r>
              <a:rPr lang="en" sz="1350">
                <a:solidFill>
                  <a:schemeClr val="dk1"/>
                </a:solidFill>
                <a:highlight>
                  <a:srgbClr val="FAFBF8"/>
                </a:highlight>
              </a:rPr>
              <a:t>Consultants ask the client clarifying questions. 1-2 min.</a:t>
            </a:r>
            <a:endParaRPr sz="1350">
              <a:solidFill>
                <a:schemeClr val="dk1"/>
              </a:solidFill>
              <a:highlight>
                <a:srgbClr val="FAFBF8"/>
              </a:highlight>
            </a:endParaRPr>
          </a:p>
          <a:p>
            <a:pPr marL="457200" lvl="0" indent="-314325" algn="l" rtl="0">
              <a:lnSpc>
                <a:spcPct val="122222"/>
              </a:lnSpc>
              <a:spcBef>
                <a:spcPts val="0"/>
              </a:spcBef>
              <a:spcAft>
                <a:spcPts val="0"/>
              </a:spcAft>
              <a:buClr>
                <a:schemeClr val="dk1"/>
              </a:buClr>
              <a:buSzPts val="1350"/>
              <a:buChar char="■"/>
            </a:pPr>
            <a:r>
              <a:rPr lang="en" sz="1350">
                <a:solidFill>
                  <a:schemeClr val="dk1"/>
                </a:solidFill>
                <a:highlight>
                  <a:srgbClr val="FAFBF8"/>
                </a:highlight>
              </a:rPr>
              <a:t>Client turns around with his or her back facing the consultants</a:t>
            </a:r>
            <a:endParaRPr sz="1350">
              <a:solidFill>
                <a:schemeClr val="dk1"/>
              </a:solidFill>
              <a:highlight>
                <a:srgbClr val="FAFBF8"/>
              </a:highlight>
            </a:endParaRPr>
          </a:p>
          <a:p>
            <a:pPr marL="457200" lvl="0" indent="-314325" algn="l" rtl="0">
              <a:lnSpc>
                <a:spcPct val="122222"/>
              </a:lnSpc>
              <a:spcBef>
                <a:spcPts val="0"/>
              </a:spcBef>
              <a:spcAft>
                <a:spcPts val="0"/>
              </a:spcAft>
              <a:buClr>
                <a:schemeClr val="dk1"/>
              </a:buClr>
              <a:buSzPts val="1350"/>
              <a:buChar char="■"/>
            </a:pPr>
            <a:r>
              <a:rPr lang="en" sz="1350">
                <a:solidFill>
                  <a:schemeClr val="dk1"/>
                </a:solidFill>
                <a:highlight>
                  <a:srgbClr val="FAFBF8"/>
                </a:highlight>
              </a:rPr>
              <a:t>Together, the consultants generate ideas, suggestions, coaching advice. 4-5 min.</a:t>
            </a:r>
            <a:endParaRPr sz="1350">
              <a:solidFill>
                <a:schemeClr val="dk1"/>
              </a:solidFill>
              <a:highlight>
                <a:srgbClr val="FAFBF8"/>
              </a:highlight>
            </a:endParaRPr>
          </a:p>
          <a:p>
            <a:pPr marL="457200" lvl="0" indent="-314325" algn="l" rtl="0">
              <a:lnSpc>
                <a:spcPct val="122222"/>
              </a:lnSpc>
              <a:spcBef>
                <a:spcPts val="0"/>
              </a:spcBef>
              <a:spcAft>
                <a:spcPts val="0"/>
              </a:spcAft>
              <a:buClr>
                <a:schemeClr val="dk1"/>
              </a:buClr>
              <a:buSzPts val="1350"/>
              <a:buChar char="■"/>
            </a:pPr>
            <a:r>
              <a:rPr lang="en" sz="1350">
                <a:solidFill>
                  <a:schemeClr val="dk1"/>
                </a:solidFill>
                <a:highlight>
                  <a:srgbClr val="FAFBF8"/>
                </a:highlight>
              </a:rPr>
              <a:t>Client turns around and shares what was most valuable about the experience. 1-2 min.</a:t>
            </a:r>
            <a:endParaRPr sz="1350">
              <a:solidFill>
                <a:schemeClr val="dk1"/>
              </a:solidFill>
              <a:highlight>
                <a:srgbClr val="FAFBF8"/>
              </a:highlight>
            </a:endParaRPr>
          </a:p>
          <a:p>
            <a:pPr marL="457200" lvl="0" indent="-314325" algn="l" rtl="0">
              <a:lnSpc>
                <a:spcPct val="122222"/>
              </a:lnSpc>
              <a:spcBef>
                <a:spcPts val="0"/>
              </a:spcBef>
              <a:spcAft>
                <a:spcPts val="0"/>
              </a:spcAft>
              <a:buClr>
                <a:schemeClr val="dk1"/>
              </a:buClr>
              <a:buSzPts val="1350"/>
              <a:buChar char="■"/>
            </a:pPr>
            <a:r>
              <a:rPr lang="en" sz="1350">
                <a:solidFill>
                  <a:schemeClr val="dk1"/>
                </a:solidFill>
                <a:highlight>
                  <a:srgbClr val="FAFBF8"/>
                </a:highlight>
              </a:rPr>
              <a:t>Groups switch to next person and repeat steps.</a:t>
            </a:r>
            <a:endParaRPr sz="1350">
              <a:solidFill>
                <a:schemeClr val="dk1"/>
              </a:solidFill>
              <a:highlight>
                <a:srgbClr val="FAFBF8"/>
              </a:highlight>
            </a:endParaRPr>
          </a:p>
          <a:p>
            <a:pPr marL="0" lvl="0" indent="0" algn="l" rtl="0">
              <a:spcBef>
                <a:spcPts val="250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8c040c728f_0_1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8c040c728f_0_1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350" b="1">
                <a:solidFill>
                  <a:srgbClr val="BF490F"/>
                </a:solidFill>
                <a:highlight>
                  <a:srgbClr val="FAFBF8"/>
                </a:highlight>
              </a:rPr>
              <a:t>1. Structuring Invitation</a:t>
            </a:r>
            <a:endParaRPr sz="1350" b="1">
              <a:solidFill>
                <a:srgbClr val="BF490F"/>
              </a:solidFill>
              <a:highlight>
                <a:srgbClr val="FAFBF8"/>
              </a:highlight>
            </a:endParaRPr>
          </a:p>
          <a:p>
            <a:pPr marL="457200" lvl="0" indent="-314325" algn="l" rtl="0">
              <a:lnSpc>
                <a:spcPct val="122222"/>
              </a:lnSpc>
              <a:spcBef>
                <a:spcPts val="3300"/>
              </a:spcBef>
              <a:spcAft>
                <a:spcPts val="0"/>
              </a:spcAft>
              <a:buClr>
                <a:schemeClr val="dk1"/>
              </a:buClr>
              <a:buSzPts val="1350"/>
              <a:buChar char="■"/>
            </a:pPr>
            <a:r>
              <a:rPr lang="en" sz="1350">
                <a:solidFill>
                  <a:schemeClr val="dk1"/>
                </a:solidFill>
                <a:highlight>
                  <a:srgbClr val="FAFBF8"/>
                </a:highlight>
              </a:rPr>
              <a:t>Invite the group to explore the questions “What is your challenge?” and “What kind of help do you need?”</a:t>
            </a:r>
            <a:endParaRPr sz="1350">
              <a:solidFill>
                <a:schemeClr val="dk1"/>
              </a:solidFill>
              <a:highlight>
                <a:srgbClr val="FAFBF8"/>
              </a:highlight>
            </a:endParaRPr>
          </a:p>
          <a:p>
            <a:pPr marL="0" lvl="0" indent="0" algn="l" rtl="0">
              <a:lnSpc>
                <a:spcPct val="115000"/>
              </a:lnSpc>
              <a:spcBef>
                <a:spcPts val="2500"/>
              </a:spcBef>
              <a:spcAft>
                <a:spcPts val="0"/>
              </a:spcAft>
              <a:buNone/>
            </a:pPr>
            <a:r>
              <a:rPr lang="en" sz="1350" b="1">
                <a:solidFill>
                  <a:srgbClr val="BF490F"/>
                </a:solidFill>
                <a:highlight>
                  <a:srgbClr val="FAFBF8"/>
                </a:highlight>
              </a:rPr>
              <a:t>2. How Space Is Arranged and Materials Needed</a:t>
            </a:r>
            <a:endParaRPr sz="1350" b="1">
              <a:solidFill>
                <a:srgbClr val="BF490F"/>
              </a:solidFill>
              <a:highlight>
                <a:srgbClr val="FAFBF8"/>
              </a:highlight>
            </a:endParaRPr>
          </a:p>
          <a:p>
            <a:pPr marL="457200" lvl="0" indent="-314325" algn="l" rtl="0">
              <a:lnSpc>
                <a:spcPct val="122222"/>
              </a:lnSpc>
              <a:spcBef>
                <a:spcPts val="3300"/>
              </a:spcBef>
              <a:spcAft>
                <a:spcPts val="0"/>
              </a:spcAft>
              <a:buClr>
                <a:schemeClr val="dk1"/>
              </a:buClr>
              <a:buSzPts val="1350"/>
              <a:buChar char="■"/>
            </a:pPr>
            <a:r>
              <a:rPr lang="en" sz="1350">
                <a:solidFill>
                  <a:schemeClr val="dk1"/>
                </a:solidFill>
                <a:highlight>
                  <a:srgbClr val="FAFBF8"/>
                </a:highlight>
              </a:rPr>
              <a:t>Any number of small groups of 3 chairs, knee-to-knee seating preferred. No table!</a:t>
            </a:r>
            <a:endParaRPr sz="1350">
              <a:solidFill>
                <a:schemeClr val="dk1"/>
              </a:solidFill>
              <a:highlight>
                <a:srgbClr val="FAFBF8"/>
              </a:highlight>
            </a:endParaRPr>
          </a:p>
          <a:p>
            <a:pPr marL="0" lvl="0" indent="0" algn="l" rtl="0">
              <a:lnSpc>
                <a:spcPct val="115000"/>
              </a:lnSpc>
              <a:spcBef>
                <a:spcPts val="2500"/>
              </a:spcBef>
              <a:spcAft>
                <a:spcPts val="0"/>
              </a:spcAft>
              <a:buNone/>
            </a:pPr>
            <a:r>
              <a:rPr lang="en" sz="1350" b="1">
                <a:solidFill>
                  <a:srgbClr val="BF490F"/>
                </a:solidFill>
                <a:highlight>
                  <a:srgbClr val="FAFBF8"/>
                </a:highlight>
              </a:rPr>
              <a:t>3. How Participation Is Distributed</a:t>
            </a:r>
            <a:endParaRPr sz="1350" b="1">
              <a:solidFill>
                <a:srgbClr val="BF490F"/>
              </a:solidFill>
              <a:highlight>
                <a:srgbClr val="FAFBF8"/>
              </a:highlight>
            </a:endParaRPr>
          </a:p>
          <a:p>
            <a:pPr marL="457200" lvl="0" indent="-314325" algn="l" rtl="0">
              <a:lnSpc>
                <a:spcPct val="122222"/>
              </a:lnSpc>
              <a:spcBef>
                <a:spcPts val="3300"/>
              </a:spcBef>
              <a:spcAft>
                <a:spcPts val="0"/>
              </a:spcAft>
              <a:buClr>
                <a:schemeClr val="dk1"/>
              </a:buClr>
              <a:buSzPts val="1350"/>
              <a:buChar char="■"/>
            </a:pPr>
            <a:r>
              <a:rPr lang="en" sz="1350">
                <a:solidFill>
                  <a:schemeClr val="dk1"/>
                </a:solidFill>
                <a:highlight>
                  <a:srgbClr val="FAFBF8"/>
                </a:highlight>
              </a:rPr>
              <a:t>In each round, one participant is the “client,” the others “consultants”</a:t>
            </a:r>
            <a:endParaRPr sz="1350">
              <a:solidFill>
                <a:schemeClr val="dk1"/>
              </a:solidFill>
              <a:highlight>
                <a:srgbClr val="FAFBF8"/>
              </a:highlight>
            </a:endParaRPr>
          </a:p>
          <a:p>
            <a:pPr marL="457200" lvl="0" indent="-314325" algn="l" rtl="0">
              <a:lnSpc>
                <a:spcPct val="122222"/>
              </a:lnSpc>
              <a:spcBef>
                <a:spcPts val="0"/>
              </a:spcBef>
              <a:spcAft>
                <a:spcPts val="0"/>
              </a:spcAft>
              <a:buClr>
                <a:schemeClr val="dk1"/>
              </a:buClr>
              <a:buSzPts val="1350"/>
              <a:buChar char="■"/>
            </a:pPr>
            <a:r>
              <a:rPr lang="en" sz="1350">
                <a:solidFill>
                  <a:schemeClr val="dk1"/>
                </a:solidFill>
                <a:highlight>
                  <a:srgbClr val="FAFBF8"/>
                </a:highlight>
              </a:rPr>
              <a:t>Everyone has an equal opportunity to receive and give coaching</a:t>
            </a:r>
            <a:endParaRPr sz="1350">
              <a:solidFill>
                <a:schemeClr val="dk1"/>
              </a:solidFill>
              <a:highlight>
                <a:srgbClr val="FAFBF8"/>
              </a:highlight>
            </a:endParaRPr>
          </a:p>
          <a:p>
            <a:pPr marL="0" lvl="0" indent="0" algn="l" rtl="0">
              <a:lnSpc>
                <a:spcPct val="115000"/>
              </a:lnSpc>
              <a:spcBef>
                <a:spcPts val="2500"/>
              </a:spcBef>
              <a:spcAft>
                <a:spcPts val="0"/>
              </a:spcAft>
              <a:buNone/>
            </a:pPr>
            <a:r>
              <a:rPr lang="en" sz="1350" b="1">
                <a:solidFill>
                  <a:srgbClr val="BF490F"/>
                </a:solidFill>
                <a:highlight>
                  <a:srgbClr val="FAFBF8"/>
                </a:highlight>
              </a:rPr>
              <a:t>4. How Groups Are Configured</a:t>
            </a:r>
            <a:endParaRPr sz="1350" b="1">
              <a:solidFill>
                <a:srgbClr val="BF490F"/>
              </a:solidFill>
              <a:highlight>
                <a:srgbClr val="FAFBF8"/>
              </a:highlight>
            </a:endParaRPr>
          </a:p>
          <a:p>
            <a:pPr marL="457200" lvl="0" indent="-314325" algn="l" rtl="0">
              <a:lnSpc>
                <a:spcPct val="122222"/>
              </a:lnSpc>
              <a:spcBef>
                <a:spcPts val="3300"/>
              </a:spcBef>
              <a:spcAft>
                <a:spcPts val="0"/>
              </a:spcAft>
              <a:buClr>
                <a:schemeClr val="dk1"/>
              </a:buClr>
              <a:buSzPts val="1350"/>
              <a:buChar char="■"/>
            </a:pPr>
            <a:r>
              <a:rPr lang="en" sz="1350">
                <a:solidFill>
                  <a:schemeClr val="dk1"/>
                </a:solidFill>
                <a:highlight>
                  <a:srgbClr val="FAFBF8"/>
                </a:highlight>
              </a:rPr>
              <a:t>Groups of 3</a:t>
            </a:r>
            <a:endParaRPr sz="1350">
              <a:solidFill>
                <a:schemeClr val="dk1"/>
              </a:solidFill>
              <a:highlight>
                <a:srgbClr val="FAFBF8"/>
              </a:highlight>
            </a:endParaRPr>
          </a:p>
          <a:p>
            <a:pPr marL="457200" lvl="0" indent="-314325" algn="l" rtl="0">
              <a:lnSpc>
                <a:spcPct val="122222"/>
              </a:lnSpc>
              <a:spcBef>
                <a:spcPts val="0"/>
              </a:spcBef>
              <a:spcAft>
                <a:spcPts val="0"/>
              </a:spcAft>
              <a:buClr>
                <a:schemeClr val="dk1"/>
              </a:buClr>
              <a:buSzPts val="1350"/>
              <a:buChar char="■"/>
            </a:pPr>
            <a:r>
              <a:rPr lang="en" sz="1350">
                <a:solidFill>
                  <a:schemeClr val="dk1"/>
                </a:solidFill>
                <a:highlight>
                  <a:srgbClr val="FAFBF8"/>
                </a:highlight>
              </a:rPr>
              <a:t>People with diverse backgrounds and perspectives are most helpful</a:t>
            </a:r>
            <a:endParaRPr sz="1350">
              <a:solidFill>
                <a:schemeClr val="dk1"/>
              </a:solidFill>
              <a:highlight>
                <a:srgbClr val="FAFBF8"/>
              </a:highlight>
            </a:endParaRPr>
          </a:p>
          <a:p>
            <a:pPr marL="0" lvl="0" indent="0" algn="l" rtl="0">
              <a:lnSpc>
                <a:spcPct val="115000"/>
              </a:lnSpc>
              <a:spcBef>
                <a:spcPts val="2500"/>
              </a:spcBef>
              <a:spcAft>
                <a:spcPts val="0"/>
              </a:spcAft>
              <a:buNone/>
            </a:pPr>
            <a:r>
              <a:rPr lang="en" sz="1350" b="1">
                <a:solidFill>
                  <a:srgbClr val="BF490F"/>
                </a:solidFill>
                <a:highlight>
                  <a:srgbClr val="FAFBF8"/>
                </a:highlight>
              </a:rPr>
              <a:t>5. Sequence of Steps and Time Allocation</a:t>
            </a:r>
            <a:endParaRPr sz="1350" b="1">
              <a:solidFill>
                <a:srgbClr val="BF490F"/>
              </a:solidFill>
              <a:highlight>
                <a:srgbClr val="FAFBF8"/>
              </a:highlight>
            </a:endParaRPr>
          </a:p>
          <a:p>
            <a:pPr marL="457200" lvl="0" indent="-314325" algn="l" rtl="0">
              <a:lnSpc>
                <a:spcPct val="122222"/>
              </a:lnSpc>
              <a:spcBef>
                <a:spcPts val="3300"/>
              </a:spcBef>
              <a:spcAft>
                <a:spcPts val="0"/>
              </a:spcAft>
              <a:buClr>
                <a:schemeClr val="dk1"/>
              </a:buClr>
              <a:buSzPts val="1350"/>
              <a:buChar char="■"/>
            </a:pPr>
            <a:r>
              <a:rPr lang="en" sz="1350">
                <a:solidFill>
                  <a:schemeClr val="dk1"/>
                </a:solidFill>
                <a:highlight>
                  <a:srgbClr val="FAFBF8"/>
                </a:highlight>
              </a:rPr>
              <a:t>Invite participants to reflect on the consulting question (the challenge and the help needed) they plan to ask when they are the clients. 1 min.</a:t>
            </a:r>
            <a:endParaRPr sz="1350">
              <a:solidFill>
                <a:schemeClr val="dk1"/>
              </a:solidFill>
              <a:highlight>
                <a:srgbClr val="FAFBF8"/>
              </a:highlight>
            </a:endParaRPr>
          </a:p>
          <a:p>
            <a:pPr marL="457200" lvl="0" indent="-314325" algn="l" rtl="0">
              <a:lnSpc>
                <a:spcPct val="122222"/>
              </a:lnSpc>
              <a:spcBef>
                <a:spcPts val="0"/>
              </a:spcBef>
              <a:spcAft>
                <a:spcPts val="0"/>
              </a:spcAft>
              <a:buClr>
                <a:schemeClr val="dk1"/>
              </a:buClr>
              <a:buSzPts val="1350"/>
              <a:buChar char="■"/>
            </a:pPr>
            <a:r>
              <a:rPr lang="en" sz="1350">
                <a:solidFill>
                  <a:schemeClr val="dk1"/>
                </a:solidFill>
                <a:highlight>
                  <a:srgbClr val="FAFBF8"/>
                </a:highlight>
              </a:rPr>
              <a:t>Groups have first client share his or her question. 1-2 min.</a:t>
            </a:r>
            <a:endParaRPr sz="1350">
              <a:solidFill>
                <a:schemeClr val="dk1"/>
              </a:solidFill>
              <a:highlight>
                <a:srgbClr val="FAFBF8"/>
              </a:highlight>
            </a:endParaRPr>
          </a:p>
          <a:p>
            <a:pPr marL="457200" lvl="0" indent="-314325" algn="l" rtl="0">
              <a:lnSpc>
                <a:spcPct val="122222"/>
              </a:lnSpc>
              <a:spcBef>
                <a:spcPts val="0"/>
              </a:spcBef>
              <a:spcAft>
                <a:spcPts val="0"/>
              </a:spcAft>
              <a:buClr>
                <a:schemeClr val="dk1"/>
              </a:buClr>
              <a:buSzPts val="1350"/>
              <a:buChar char="■"/>
            </a:pPr>
            <a:r>
              <a:rPr lang="en" sz="1350">
                <a:solidFill>
                  <a:schemeClr val="dk1"/>
                </a:solidFill>
                <a:highlight>
                  <a:srgbClr val="FAFBF8"/>
                </a:highlight>
              </a:rPr>
              <a:t>Consultants ask the client clarifying questions. 1-2 min.</a:t>
            </a:r>
            <a:endParaRPr sz="1350">
              <a:solidFill>
                <a:schemeClr val="dk1"/>
              </a:solidFill>
              <a:highlight>
                <a:srgbClr val="FAFBF8"/>
              </a:highlight>
            </a:endParaRPr>
          </a:p>
          <a:p>
            <a:pPr marL="457200" lvl="0" indent="-314325" algn="l" rtl="0">
              <a:lnSpc>
                <a:spcPct val="122222"/>
              </a:lnSpc>
              <a:spcBef>
                <a:spcPts val="0"/>
              </a:spcBef>
              <a:spcAft>
                <a:spcPts val="0"/>
              </a:spcAft>
              <a:buClr>
                <a:schemeClr val="dk1"/>
              </a:buClr>
              <a:buSzPts val="1350"/>
              <a:buChar char="■"/>
            </a:pPr>
            <a:r>
              <a:rPr lang="en" sz="1350">
                <a:solidFill>
                  <a:schemeClr val="dk1"/>
                </a:solidFill>
                <a:highlight>
                  <a:srgbClr val="FAFBF8"/>
                </a:highlight>
              </a:rPr>
              <a:t>Client turns around with his or her back facing the consultants</a:t>
            </a:r>
            <a:endParaRPr sz="1350">
              <a:solidFill>
                <a:schemeClr val="dk1"/>
              </a:solidFill>
              <a:highlight>
                <a:srgbClr val="FAFBF8"/>
              </a:highlight>
            </a:endParaRPr>
          </a:p>
          <a:p>
            <a:pPr marL="457200" lvl="0" indent="-314325" algn="l" rtl="0">
              <a:lnSpc>
                <a:spcPct val="122222"/>
              </a:lnSpc>
              <a:spcBef>
                <a:spcPts val="0"/>
              </a:spcBef>
              <a:spcAft>
                <a:spcPts val="0"/>
              </a:spcAft>
              <a:buClr>
                <a:schemeClr val="dk1"/>
              </a:buClr>
              <a:buSzPts val="1350"/>
              <a:buChar char="■"/>
            </a:pPr>
            <a:r>
              <a:rPr lang="en" sz="1350">
                <a:solidFill>
                  <a:schemeClr val="dk1"/>
                </a:solidFill>
                <a:highlight>
                  <a:srgbClr val="FAFBF8"/>
                </a:highlight>
              </a:rPr>
              <a:t>Together, the consultants generate ideas, suggestions, coaching advice. 4-5 min.</a:t>
            </a:r>
            <a:endParaRPr sz="1350">
              <a:solidFill>
                <a:schemeClr val="dk1"/>
              </a:solidFill>
              <a:highlight>
                <a:srgbClr val="FAFBF8"/>
              </a:highlight>
            </a:endParaRPr>
          </a:p>
          <a:p>
            <a:pPr marL="457200" lvl="0" indent="-314325" algn="l" rtl="0">
              <a:lnSpc>
                <a:spcPct val="122222"/>
              </a:lnSpc>
              <a:spcBef>
                <a:spcPts val="0"/>
              </a:spcBef>
              <a:spcAft>
                <a:spcPts val="0"/>
              </a:spcAft>
              <a:buClr>
                <a:schemeClr val="dk1"/>
              </a:buClr>
              <a:buSzPts val="1350"/>
              <a:buChar char="■"/>
            </a:pPr>
            <a:r>
              <a:rPr lang="en" sz="1350">
                <a:solidFill>
                  <a:schemeClr val="dk1"/>
                </a:solidFill>
                <a:highlight>
                  <a:srgbClr val="FAFBF8"/>
                </a:highlight>
              </a:rPr>
              <a:t>Client turns around and shares what was most valuable about the experience. 1-2 min.</a:t>
            </a:r>
            <a:endParaRPr sz="1350">
              <a:solidFill>
                <a:schemeClr val="dk1"/>
              </a:solidFill>
              <a:highlight>
                <a:srgbClr val="FAFBF8"/>
              </a:highlight>
            </a:endParaRPr>
          </a:p>
          <a:p>
            <a:pPr marL="457200" lvl="0" indent="-314325" algn="l" rtl="0">
              <a:lnSpc>
                <a:spcPct val="122222"/>
              </a:lnSpc>
              <a:spcBef>
                <a:spcPts val="0"/>
              </a:spcBef>
              <a:spcAft>
                <a:spcPts val="0"/>
              </a:spcAft>
              <a:buClr>
                <a:schemeClr val="dk1"/>
              </a:buClr>
              <a:buSzPts val="1350"/>
              <a:buChar char="■"/>
            </a:pPr>
            <a:r>
              <a:rPr lang="en" sz="1350">
                <a:solidFill>
                  <a:schemeClr val="dk1"/>
                </a:solidFill>
                <a:highlight>
                  <a:srgbClr val="FAFBF8"/>
                </a:highlight>
              </a:rPr>
              <a:t>Groups switch to next person and repeat steps.</a:t>
            </a:r>
            <a:endParaRPr sz="1350">
              <a:solidFill>
                <a:schemeClr val="dk1"/>
              </a:solidFill>
              <a:highlight>
                <a:srgbClr val="FAFBF8"/>
              </a:highlight>
            </a:endParaRPr>
          </a:p>
          <a:p>
            <a:pPr marL="0" lvl="0" indent="0" algn="l" rtl="0">
              <a:spcBef>
                <a:spcPts val="250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8c040c728f_0_1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8c040c728f_0_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350" b="1">
                <a:solidFill>
                  <a:srgbClr val="BF490F"/>
                </a:solidFill>
                <a:highlight>
                  <a:srgbClr val="FAFBF8"/>
                </a:highlight>
              </a:rPr>
              <a:t>1. Structuring Invitation</a:t>
            </a:r>
            <a:endParaRPr sz="1350" b="1">
              <a:solidFill>
                <a:srgbClr val="BF490F"/>
              </a:solidFill>
              <a:highlight>
                <a:srgbClr val="FAFBF8"/>
              </a:highlight>
            </a:endParaRPr>
          </a:p>
          <a:p>
            <a:pPr marL="457200" lvl="0" indent="-314325" algn="l" rtl="0">
              <a:lnSpc>
                <a:spcPct val="122222"/>
              </a:lnSpc>
              <a:spcBef>
                <a:spcPts val="3300"/>
              </a:spcBef>
              <a:spcAft>
                <a:spcPts val="0"/>
              </a:spcAft>
              <a:buClr>
                <a:schemeClr val="dk1"/>
              </a:buClr>
              <a:buSzPts val="1350"/>
              <a:buChar char="■"/>
            </a:pPr>
            <a:r>
              <a:rPr lang="en" sz="1350">
                <a:solidFill>
                  <a:schemeClr val="dk1"/>
                </a:solidFill>
                <a:highlight>
                  <a:srgbClr val="FAFBF8"/>
                </a:highlight>
              </a:rPr>
              <a:t>Invite the group to explore the questions “What is your challenge?” and “What kind of help do you need?”</a:t>
            </a:r>
            <a:endParaRPr sz="1350">
              <a:solidFill>
                <a:schemeClr val="dk1"/>
              </a:solidFill>
              <a:highlight>
                <a:srgbClr val="FAFBF8"/>
              </a:highlight>
            </a:endParaRPr>
          </a:p>
          <a:p>
            <a:pPr marL="0" lvl="0" indent="0" algn="l" rtl="0">
              <a:lnSpc>
                <a:spcPct val="115000"/>
              </a:lnSpc>
              <a:spcBef>
                <a:spcPts val="2500"/>
              </a:spcBef>
              <a:spcAft>
                <a:spcPts val="0"/>
              </a:spcAft>
              <a:buNone/>
            </a:pPr>
            <a:r>
              <a:rPr lang="en" sz="1350" b="1">
                <a:solidFill>
                  <a:srgbClr val="BF490F"/>
                </a:solidFill>
                <a:highlight>
                  <a:srgbClr val="FAFBF8"/>
                </a:highlight>
              </a:rPr>
              <a:t>2. How Space Is Arranged and Materials Needed</a:t>
            </a:r>
            <a:endParaRPr sz="1350" b="1">
              <a:solidFill>
                <a:srgbClr val="BF490F"/>
              </a:solidFill>
              <a:highlight>
                <a:srgbClr val="FAFBF8"/>
              </a:highlight>
            </a:endParaRPr>
          </a:p>
          <a:p>
            <a:pPr marL="457200" lvl="0" indent="-314325" algn="l" rtl="0">
              <a:lnSpc>
                <a:spcPct val="122222"/>
              </a:lnSpc>
              <a:spcBef>
                <a:spcPts val="3300"/>
              </a:spcBef>
              <a:spcAft>
                <a:spcPts val="0"/>
              </a:spcAft>
              <a:buClr>
                <a:schemeClr val="dk1"/>
              </a:buClr>
              <a:buSzPts val="1350"/>
              <a:buChar char="■"/>
            </a:pPr>
            <a:r>
              <a:rPr lang="en" sz="1350">
                <a:solidFill>
                  <a:schemeClr val="dk1"/>
                </a:solidFill>
                <a:highlight>
                  <a:srgbClr val="FAFBF8"/>
                </a:highlight>
              </a:rPr>
              <a:t>Any number of small groups of 3 chairs, knee-to-knee seating preferred. No table!</a:t>
            </a:r>
            <a:endParaRPr sz="1350">
              <a:solidFill>
                <a:schemeClr val="dk1"/>
              </a:solidFill>
              <a:highlight>
                <a:srgbClr val="FAFBF8"/>
              </a:highlight>
            </a:endParaRPr>
          </a:p>
          <a:p>
            <a:pPr marL="0" lvl="0" indent="0" algn="l" rtl="0">
              <a:lnSpc>
                <a:spcPct val="115000"/>
              </a:lnSpc>
              <a:spcBef>
                <a:spcPts val="2500"/>
              </a:spcBef>
              <a:spcAft>
                <a:spcPts val="0"/>
              </a:spcAft>
              <a:buNone/>
            </a:pPr>
            <a:r>
              <a:rPr lang="en" sz="1350" b="1">
                <a:solidFill>
                  <a:srgbClr val="BF490F"/>
                </a:solidFill>
                <a:highlight>
                  <a:srgbClr val="FAFBF8"/>
                </a:highlight>
              </a:rPr>
              <a:t>3. How Participation Is Distributed</a:t>
            </a:r>
            <a:endParaRPr sz="1350" b="1">
              <a:solidFill>
                <a:srgbClr val="BF490F"/>
              </a:solidFill>
              <a:highlight>
                <a:srgbClr val="FAFBF8"/>
              </a:highlight>
            </a:endParaRPr>
          </a:p>
          <a:p>
            <a:pPr marL="457200" lvl="0" indent="-314325" algn="l" rtl="0">
              <a:lnSpc>
                <a:spcPct val="122222"/>
              </a:lnSpc>
              <a:spcBef>
                <a:spcPts val="3300"/>
              </a:spcBef>
              <a:spcAft>
                <a:spcPts val="0"/>
              </a:spcAft>
              <a:buClr>
                <a:schemeClr val="dk1"/>
              </a:buClr>
              <a:buSzPts val="1350"/>
              <a:buChar char="■"/>
            </a:pPr>
            <a:r>
              <a:rPr lang="en" sz="1350">
                <a:solidFill>
                  <a:schemeClr val="dk1"/>
                </a:solidFill>
                <a:highlight>
                  <a:srgbClr val="FAFBF8"/>
                </a:highlight>
              </a:rPr>
              <a:t>In each round, one participant is the “client,” the others “consultants”</a:t>
            </a:r>
            <a:endParaRPr sz="1350">
              <a:solidFill>
                <a:schemeClr val="dk1"/>
              </a:solidFill>
              <a:highlight>
                <a:srgbClr val="FAFBF8"/>
              </a:highlight>
            </a:endParaRPr>
          </a:p>
          <a:p>
            <a:pPr marL="457200" lvl="0" indent="-314325" algn="l" rtl="0">
              <a:lnSpc>
                <a:spcPct val="122222"/>
              </a:lnSpc>
              <a:spcBef>
                <a:spcPts val="0"/>
              </a:spcBef>
              <a:spcAft>
                <a:spcPts val="0"/>
              </a:spcAft>
              <a:buClr>
                <a:schemeClr val="dk1"/>
              </a:buClr>
              <a:buSzPts val="1350"/>
              <a:buChar char="■"/>
            </a:pPr>
            <a:r>
              <a:rPr lang="en" sz="1350">
                <a:solidFill>
                  <a:schemeClr val="dk1"/>
                </a:solidFill>
                <a:highlight>
                  <a:srgbClr val="FAFBF8"/>
                </a:highlight>
              </a:rPr>
              <a:t>Everyone has an equal opportunity to receive and give coaching</a:t>
            </a:r>
            <a:endParaRPr sz="1350">
              <a:solidFill>
                <a:schemeClr val="dk1"/>
              </a:solidFill>
              <a:highlight>
                <a:srgbClr val="FAFBF8"/>
              </a:highlight>
            </a:endParaRPr>
          </a:p>
          <a:p>
            <a:pPr marL="0" lvl="0" indent="0" algn="l" rtl="0">
              <a:lnSpc>
                <a:spcPct val="115000"/>
              </a:lnSpc>
              <a:spcBef>
                <a:spcPts val="2500"/>
              </a:spcBef>
              <a:spcAft>
                <a:spcPts val="0"/>
              </a:spcAft>
              <a:buNone/>
            </a:pPr>
            <a:r>
              <a:rPr lang="en" sz="1350" b="1">
                <a:solidFill>
                  <a:srgbClr val="BF490F"/>
                </a:solidFill>
                <a:highlight>
                  <a:srgbClr val="FAFBF8"/>
                </a:highlight>
              </a:rPr>
              <a:t>4. How Groups Are Configured</a:t>
            </a:r>
            <a:endParaRPr sz="1350" b="1">
              <a:solidFill>
                <a:srgbClr val="BF490F"/>
              </a:solidFill>
              <a:highlight>
                <a:srgbClr val="FAFBF8"/>
              </a:highlight>
            </a:endParaRPr>
          </a:p>
          <a:p>
            <a:pPr marL="457200" lvl="0" indent="-314325" algn="l" rtl="0">
              <a:lnSpc>
                <a:spcPct val="122222"/>
              </a:lnSpc>
              <a:spcBef>
                <a:spcPts val="3300"/>
              </a:spcBef>
              <a:spcAft>
                <a:spcPts val="0"/>
              </a:spcAft>
              <a:buClr>
                <a:schemeClr val="dk1"/>
              </a:buClr>
              <a:buSzPts val="1350"/>
              <a:buChar char="■"/>
            </a:pPr>
            <a:r>
              <a:rPr lang="en" sz="1350">
                <a:solidFill>
                  <a:schemeClr val="dk1"/>
                </a:solidFill>
                <a:highlight>
                  <a:srgbClr val="FAFBF8"/>
                </a:highlight>
              </a:rPr>
              <a:t>Groups of 3</a:t>
            </a:r>
            <a:endParaRPr sz="1350">
              <a:solidFill>
                <a:schemeClr val="dk1"/>
              </a:solidFill>
              <a:highlight>
                <a:srgbClr val="FAFBF8"/>
              </a:highlight>
            </a:endParaRPr>
          </a:p>
          <a:p>
            <a:pPr marL="457200" lvl="0" indent="-314325" algn="l" rtl="0">
              <a:lnSpc>
                <a:spcPct val="122222"/>
              </a:lnSpc>
              <a:spcBef>
                <a:spcPts val="0"/>
              </a:spcBef>
              <a:spcAft>
                <a:spcPts val="0"/>
              </a:spcAft>
              <a:buClr>
                <a:schemeClr val="dk1"/>
              </a:buClr>
              <a:buSzPts val="1350"/>
              <a:buChar char="■"/>
            </a:pPr>
            <a:r>
              <a:rPr lang="en" sz="1350">
                <a:solidFill>
                  <a:schemeClr val="dk1"/>
                </a:solidFill>
                <a:highlight>
                  <a:srgbClr val="FAFBF8"/>
                </a:highlight>
              </a:rPr>
              <a:t>People with diverse backgrounds and perspectives are most helpful</a:t>
            </a:r>
            <a:endParaRPr sz="1350">
              <a:solidFill>
                <a:schemeClr val="dk1"/>
              </a:solidFill>
              <a:highlight>
                <a:srgbClr val="FAFBF8"/>
              </a:highlight>
            </a:endParaRPr>
          </a:p>
          <a:p>
            <a:pPr marL="0" lvl="0" indent="0" algn="l" rtl="0">
              <a:lnSpc>
                <a:spcPct val="115000"/>
              </a:lnSpc>
              <a:spcBef>
                <a:spcPts val="2500"/>
              </a:spcBef>
              <a:spcAft>
                <a:spcPts val="0"/>
              </a:spcAft>
              <a:buNone/>
            </a:pPr>
            <a:r>
              <a:rPr lang="en" sz="1350" b="1">
                <a:solidFill>
                  <a:srgbClr val="BF490F"/>
                </a:solidFill>
                <a:highlight>
                  <a:srgbClr val="FAFBF8"/>
                </a:highlight>
              </a:rPr>
              <a:t>5. Sequence of Steps and Time Allocation</a:t>
            </a:r>
            <a:endParaRPr sz="1350" b="1">
              <a:solidFill>
                <a:srgbClr val="BF490F"/>
              </a:solidFill>
              <a:highlight>
                <a:srgbClr val="FAFBF8"/>
              </a:highlight>
            </a:endParaRPr>
          </a:p>
          <a:p>
            <a:pPr marL="457200" lvl="0" indent="-314325" algn="l" rtl="0">
              <a:lnSpc>
                <a:spcPct val="122222"/>
              </a:lnSpc>
              <a:spcBef>
                <a:spcPts val="3300"/>
              </a:spcBef>
              <a:spcAft>
                <a:spcPts val="0"/>
              </a:spcAft>
              <a:buClr>
                <a:schemeClr val="dk1"/>
              </a:buClr>
              <a:buSzPts val="1350"/>
              <a:buChar char="■"/>
            </a:pPr>
            <a:r>
              <a:rPr lang="en" sz="1350">
                <a:solidFill>
                  <a:schemeClr val="dk1"/>
                </a:solidFill>
                <a:highlight>
                  <a:srgbClr val="FAFBF8"/>
                </a:highlight>
              </a:rPr>
              <a:t>Invite participants to reflect on the consulting question (the challenge and the help needed) they plan to ask when they are the clients. 1 min.</a:t>
            </a:r>
            <a:endParaRPr sz="1350">
              <a:solidFill>
                <a:schemeClr val="dk1"/>
              </a:solidFill>
              <a:highlight>
                <a:srgbClr val="FAFBF8"/>
              </a:highlight>
            </a:endParaRPr>
          </a:p>
          <a:p>
            <a:pPr marL="457200" lvl="0" indent="-314325" algn="l" rtl="0">
              <a:lnSpc>
                <a:spcPct val="122222"/>
              </a:lnSpc>
              <a:spcBef>
                <a:spcPts val="0"/>
              </a:spcBef>
              <a:spcAft>
                <a:spcPts val="0"/>
              </a:spcAft>
              <a:buClr>
                <a:schemeClr val="dk1"/>
              </a:buClr>
              <a:buSzPts val="1350"/>
              <a:buChar char="■"/>
            </a:pPr>
            <a:r>
              <a:rPr lang="en" sz="1350">
                <a:solidFill>
                  <a:schemeClr val="dk1"/>
                </a:solidFill>
                <a:highlight>
                  <a:srgbClr val="FAFBF8"/>
                </a:highlight>
              </a:rPr>
              <a:t>Groups have first client share his or her question. 1-2 min.</a:t>
            </a:r>
            <a:endParaRPr sz="1350">
              <a:solidFill>
                <a:schemeClr val="dk1"/>
              </a:solidFill>
              <a:highlight>
                <a:srgbClr val="FAFBF8"/>
              </a:highlight>
            </a:endParaRPr>
          </a:p>
          <a:p>
            <a:pPr marL="457200" lvl="0" indent="-314325" algn="l" rtl="0">
              <a:lnSpc>
                <a:spcPct val="122222"/>
              </a:lnSpc>
              <a:spcBef>
                <a:spcPts val="0"/>
              </a:spcBef>
              <a:spcAft>
                <a:spcPts val="0"/>
              </a:spcAft>
              <a:buClr>
                <a:schemeClr val="dk1"/>
              </a:buClr>
              <a:buSzPts val="1350"/>
              <a:buChar char="■"/>
            </a:pPr>
            <a:r>
              <a:rPr lang="en" sz="1350">
                <a:solidFill>
                  <a:schemeClr val="dk1"/>
                </a:solidFill>
                <a:highlight>
                  <a:srgbClr val="FAFBF8"/>
                </a:highlight>
              </a:rPr>
              <a:t>Consultants ask the client clarifying questions. 1-2 min.</a:t>
            </a:r>
            <a:endParaRPr sz="1350">
              <a:solidFill>
                <a:schemeClr val="dk1"/>
              </a:solidFill>
              <a:highlight>
                <a:srgbClr val="FAFBF8"/>
              </a:highlight>
            </a:endParaRPr>
          </a:p>
          <a:p>
            <a:pPr marL="457200" lvl="0" indent="-314325" algn="l" rtl="0">
              <a:lnSpc>
                <a:spcPct val="122222"/>
              </a:lnSpc>
              <a:spcBef>
                <a:spcPts val="0"/>
              </a:spcBef>
              <a:spcAft>
                <a:spcPts val="0"/>
              </a:spcAft>
              <a:buClr>
                <a:schemeClr val="dk1"/>
              </a:buClr>
              <a:buSzPts val="1350"/>
              <a:buChar char="■"/>
            </a:pPr>
            <a:r>
              <a:rPr lang="en" sz="1350">
                <a:solidFill>
                  <a:schemeClr val="dk1"/>
                </a:solidFill>
                <a:highlight>
                  <a:srgbClr val="FAFBF8"/>
                </a:highlight>
              </a:rPr>
              <a:t>Client turns around with his or her back facing the consultants</a:t>
            </a:r>
            <a:endParaRPr sz="1350">
              <a:solidFill>
                <a:schemeClr val="dk1"/>
              </a:solidFill>
              <a:highlight>
                <a:srgbClr val="FAFBF8"/>
              </a:highlight>
            </a:endParaRPr>
          </a:p>
          <a:p>
            <a:pPr marL="457200" lvl="0" indent="-314325" algn="l" rtl="0">
              <a:lnSpc>
                <a:spcPct val="122222"/>
              </a:lnSpc>
              <a:spcBef>
                <a:spcPts val="0"/>
              </a:spcBef>
              <a:spcAft>
                <a:spcPts val="0"/>
              </a:spcAft>
              <a:buClr>
                <a:schemeClr val="dk1"/>
              </a:buClr>
              <a:buSzPts val="1350"/>
              <a:buChar char="■"/>
            </a:pPr>
            <a:r>
              <a:rPr lang="en" sz="1350">
                <a:solidFill>
                  <a:schemeClr val="dk1"/>
                </a:solidFill>
                <a:highlight>
                  <a:srgbClr val="FAFBF8"/>
                </a:highlight>
              </a:rPr>
              <a:t>Together, the consultants generate ideas, suggestions, coaching advice. 4-5 min.</a:t>
            </a:r>
            <a:endParaRPr sz="1350">
              <a:solidFill>
                <a:schemeClr val="dk1"/>
              </a:solidFill>
              <a:highlight>
                <a:srgbClr val="FAFBF8"/>
              </a:highlight>
            </a:endParaRPr>
          </a:p>
          <a:p>
            <a:pPr marL="457200" lvl="0" indent="-314325" algn="l" rtl="0">
              <a:lnSpc>
                <a:spcPct val="122222"/>
              </a:lnSpc>
              <a:spcBef>
                <a:spcPts val="0"/>
              </a:spcBef>
              <a:spcAft>
                <a:spcPts val="0"/>
              </a:spcAft>
              <a:buClr>
                <a:schemeClr val="dk1"/>
              </a:buClr>
              <a:buSzPts val="1350"/>
              <a:buChar char="■"/>
            </a:pPr>
            <a:r>
              <a:rPr lang="en" sz="1350">
                <a:solidFill>
                  <a:schemeClr val="dk1"/>
                </a:solidFill>
                <a:highlight>
                  <a:srgbClr val="FAFBF8"/>
                </a:highlight>
              </a:rPr>
              <a:t>Client turns around and shares what was most valuable about the experience. 1-2 min.</a:t>
            </a:r>
            <a:endParaRPr sz="1350">
              <a:solidFill>
                <a:schemeClr val="dk1"/>
              </a:solidFill>
              <a:highlight>
                <a:srgbClr val="FAFBF8"/>
              </a:highlight>
            </a:endParaRPr>
          </a:p>
          <a:p>
            <a:pPr marL="457200" lvl="0" indent="-314325" algn="l" rtl="0">
              <a:lnSpc>
                <a:spcPct val="122222"/>
              </a:lnSpc>
              <a:spcBef>
                <a:spcPts val="0"/>
              </a:spcBef>
              <a:spcAft>
                <a:spcPts val="0"/>
              </a:spcAft>
              <a:buClr>
                <a:schemeClr val="dk1"/>
              </a:buClr>
              <a:buSzPts val="1350"/>
              <a:buChar char="■"/>
            </a:pPr>
            <a:r>
              <a:rPr lang="en" sz="1350">
                <a:solidFill>
                  <a:schemeClr val="dk1"/>
                </a:solidFill>
                <a:highlight>
                  <a:srgbClr val="FAFBF8"/>
                </a:highlight>
              </a:rPr>
              <a:t>Groups switch to next person and repeat steps.</a:t>
            </a:r>
            <a:endParaRPr sz="1350">
              <a:solidFill>
                <a:schemeClr val="dk1"/>
              </a:solidFill>
              <a:highlight>
                <a:srgbClr val="FAFBF8"/>
              </a:highlight>
            </a:endParaRPr>
          </a:p>
          <a:p>
            <a:pPr marL="0" lvl="0" indent="0" algn="l" rtl="0">
              <a:spcBef>
                <a:spcPts val="250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8c040c728f_0_14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0" name="Google Shape;260;g8c040c728f_0_1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350" b="1">
                <a:solidFill>
                  <a:srgbClr val="BF490F"/>
                </a:solidFill>
                <a:highlight>
                  <a:srgbClr val="FAFBF8"/>
                </a:highlight>
              </a:rPr>
              <a:t>1. Structuring Invitation</a:t>
            </a:r>
            <a:endParaRPr sz="1350" b="1">
              <a:solidFill>
                <a:srgbClr val="BF490F"/>
              </a:solidFill>
              <a:highlight>
                <a:srgbClr val="FAFBF8"/>
              </a:highlight>
            </a:endParaRPr>
          </a:p>
          <a:p>
            <a:pPr marL="457200" lvl="0" indent="-314325" algn="l" rtl="0">
              <a:lnSpc>
                <a:spcPct val="122222"/>
              </a:lnSpc>
              <a:spcBef>
                <a:spcPts val="3300"/>
              </a:spcBef>
              <a:spcAft>
                <a:spcPts val="0"/>
              </a:spcAft>
              <a:buClr>
                <a:schemeClr val="dk1"/>
              </a:buClr>
              <a:buSzPts val="1350"/>
              <a:buChar char="■"/>
            </a:pPr>
            <a:r>
              <a:rPr lang="en" sz="1350">
                <a:solidFill>
                  <a:schemeClr val="dk1"/>
                </a:solidFill>
                <a:highlight>
                  <a:srgbClr val="FAFBF8"/>
                </a:highlight>
              </a:rPr>
              <a:t>Invite the group to explore the questions “What is your challenge?” and “What kind of help do you need?”</a:t>
            </a:r>
            <a:endParaRPr sz="1350">
              <a:solidFill>
                <a:schemeClr val="dk1"/>
              </a:solidFill>
              <a:highlight>
                <a:srgbClr val="FAFBF8"/>
              </a:highlight>
            </a:endParaRPr>
          </a:p>
          <a:p>
            <a:pPr marL="0" lvl="0" indent="0" algn="l" rtl="0">
              <a:lnSpc>
                <a:spcPct val="115000"/>
              </a:lnSpc>
              <a:spcBef>
                <a:spcPts val="2500"/>
              </a:spcBef>
              <a:spcAft>
                <a:spcPts val="0"/>
              </a:spcAft>
              <a:buNone/>
            </a:pPr>
            <a:r>
              <a:rPr lang="en" sz="1350" b="1">
                <a:solidFill>
                  <a:srgbClr val="BF490F"/>
                </a:solidFill>
                <a:highlight>
                  <a:srgbClr val="FAFBF8"/>
                </a:highlight>
              </a:rPr>
              <a:t>2. How Space Is Arranged and Materials Needed</a:t>
            </a:r>
            <a:endParaRPr sz="1350" b="1">
              <a:solidFill>
                <a:srgbClr val="BF490F"/>
              </a:solidFill>
              <a:highlight>
                <a:srgbClr val="FAFBF8"/>
              </a:highlight>
            </a:endParaRPr>
          </a:p>
          <a:p>
            <a:pPr marL="457200" lvl="0" indent="-314325" algn="l" rtl="0">
              <a:lnSpc>
                <a:spcPct val="122222"/>
              </a:lnSpc>
              <a:spcBef>
                <a:spcPts val="3300"/>
              </a:spcBef>
              <a:spcAft>
                <a:spcPts val="0"/>
              </a:spcAft>
              <a:buClr>
                <a:schemeClr val="dk1"/>
              </a:buClr>
              <a:buSzPts val="1350"/>
              <a:buChar char="■"/>
            </a:pPr>
            <a:r>
              <a:rPr lang="en" sz="1350">
                <a:solidFill>
                  <a:schemeClr val="dk1"/>
                </a:solidFill>
                <a:highlight>
                  <a:srgbClr val="FAFBF8"/>
                </a:highlight>
              </a:rPr>
              <a:t>Any number of small groups of 3 chairs, knee-to-knee seating preferred. No table!</a:t>
            </a:r>
            <a:endParaRPr sz="1350">
              <a:solidFill>
                <a:schemeClr val="dk1"/>
              </a:solidFill>
              <a:highlight>
                <a:srgbClr val="FAFBF8"/>
              </a:highlight>
            </a:endParaRPr>
          </a:p>
          <a:p>
            <a:pPr marL="0" lvl="0" indent="0" algn="l" rtl="0">
              <a:lnSpc>
                <a:spcPct val="115000"/>
              </a:lnSpc>
              <a:spcBef>
                <a:spcPts val="2500"/>
              </a:spcBef>
              <a:spcAft>
                <a:spcPts val="0"/>
              </a:spcAft>
              <a:buNone/>
            </a:pPr>
            <a:r>
              <a:rPr lang="en" sz="1350" b="1">
                <a:solidFill>
                  <a:srgbClr val="BF490F"/>
                </a:solidFill>
                <a:highlight>
                  <a:srgbClr val="FAFBF8"/>
                </a:highlight>
              </a:rPr>
              <a:t>3. How Participation Is Distributed</a:t>
            </a:r>
            <a:endParaRPr sz="1350" b="1">
              <a:solidFill>
                <a:srgbClr val="BF490F"/>
              </a:solidFill>
              <a:highlight>
                <a:srgbClr val="FAFBF8"/>
              </a:highlight>
            </a:endParaRPr>
          </a:p>
          <a:p>
            <a:pPr marL="457200" lvl="0" indent="-314325" algn="l" rtl="0">
              <a:lnSpc>
                <a:spcPct val="122222"/>
              </a:lnSpc>
              <a:spcBef>
                <a:spcPts val="3300"/>
              </a:spcBef>
              <a:spcAft>
                <a:spcPts val="0"/>
              </a:spcAft>
              <a:buClr>
                <a:schemeClr val="dk1"/>
              </a:buClr>
              <a:buSzPts val="1350"/>
              <a:buChar char="■"/>
            </a:pPr>
            <a:r>
              <a:rPr lang="en" sz="1350">
                <a:solidFill>
                  <a:schemeClr val="dk1"/>
                </a:solidFill>
                <a:highlight>
                  <a:srgbClr val="FAFBF8"/>
                </a:highlight>
              </a:rPr>
              <a:t>In each round, one participant is the “client,” the others “consultants”</a:t>
            </a:r>
            <a:endParaRPr sz="1350">
              <a:solidFill>
                <a:schemeClr val="dk1"/>
              </a:solidFill>
              <a:highlight>
                <a:srgbClr val="FAFBF8"/>
              </a:highlight>
            </a:endParaRPr>
          </a:p>
          <a:p>
            <a:pPr marL="457200" lvl="0" indent="-314325" algn="l" rtl="0">
              <a:lnSpc>
                <a:spcPct val="122222"/>
              </a:lnSpc>
              <a:spcBef>
                <a:spcPts val="0"/>
              </a:spcBef>
              <a:spcAft>
                <a:spcPts val="0"/>
              </a:spcAft>
              <a:buClr>
                <a:schemeClr val="dk1"/>
              </a:buClr>
              <a:buSzPts val="1350"/>
              <a:buChar char="■"/>
            </a:pPr>
            <a:r>
              <a:rPr lang="en" sz="1350">
                <a:solidFill>
                  <a:schemeClr val="dk1"/>
                </a:solidFill>
                <a:highlight>
                  <a:srgbClr val="FAFBF8"/>
                </a:highlight>
              </a:rPr>
              <a:t>Everyone has an equal opportunity to receive and give coaching</a:t>
            </a:r>
            <a:endParaRPr sz="1350">
              <a:solidFill>
                <a:schemeClr val="dk1"/>
              </a:solidFill>
              <a:highlight>
                <a:srgbClr val="FAFBF8"/>
              </a:highlight>
            </a:endParaRPr>
          </a:p>
          <a:p>
            <a:pPr marL="0" lvl="0" indent="0" algn="l" rtl="0">
              <a:lnSpc>
                <a:spcPct val="115000"/>
              </a:lnSpc>
              <a:spcBef>
                <a:spcPts val="2500"/>
              </a:spcBef>
              <a:spcAft>
                <a:spcPts val="0"/>
              </a:spcAft>
              <a:buNone/>
            </a:pPr>
            <a:r>
              <a:rPr lang="en" sz="1350" b="1">
                <a:solidFill>
                  <a:srgbClr val="BF490F"/>
                </a:solidFill>
                <a:highlight>
                  <a:srgbClr val="FAFBF8"/>
                </a:highlight>
              </a:rPr>
              <a:t>4. How Groups Are Configured</a:t>
            </a:r>
            <a:endParaRPr sz="1350" b="1">
              <a:solidFill>
                <a:srgbClr val="BF490F"/>
              </a:solidFill>
              <a:highlight>
                <a:srgbClr val="FAFBF8"/>
              </a:highlight>
            </a:endParaRPr>
          </a:p>
          <a:p>
            <a:pPr marL="457200" lvl="0" indent="-314325" algn="l" rtl="0">
              <a:lnSpc>
                <a:spcPct val="122222"/>
              </a:lnSpc>
              <a:spcBef>
                <a:spcPts val="3300"/>
              </a:spcBef>
              <a:spcAft>
                <a:spcPts val="0"/>
              </a:spcAft>
              <a:buClr>
                <a:schemeClr val="dk1"/>
              </a:buClr>
              <a:buSzPts val="1350"/>
              <a:buChar char="■"/>
            </a:pPr>
            <a:r>
              <a:rPr lang="en" sz="1350">
                <a:solidFill>
                  <a:schemeClr val="dk1"/>
                </a:solidFill>
                <a:highlight>
                  <a:srgbClr val="FAFBF8"/>
                </a:highlight>
              </a:rPr>
              <a:t>Groups of 3</a:t>
            </a:r>
            <a:endParaRPr sz="1350">
              <a:solidFill>
                <a:schemeClr val="dk1"/>
              </a:solidFill>
              <a:highlight>
                <a:srgbClr val="FAFBF8"/>
              </a:highlight>
            </a:endParaRPr>
          </a:p>
          <a:p>
            <a:pPr marL="457200" lvl="0" indent="-314325" algn="l" rtl="0">
              <a:lnSpc>
                <a:spcPct val="122222"/>
              </a:lnSpc>
              <a:spcBef>
                <a:spcPts val="0"/>
              </a:spcBef>
              <a:spcAft>
                <a:spcPts val="0"/>
              </a:spcAft>
              <a:buClr>
                <a:schemeClr val="dk1"/>
              </a:buClr>
              <a:buSzPts val="1350"/>
              <a:buChar char="■"/>
            </a:pPr>
            <a:r>
              <a:rPr lang="en" sz="1350">
                <a:solidFill>
                  <a:schemeClr val="dk1"/>
                </a:solidFill>
                <a:highlight>
                  <a:srgbClr val="FAFBF8"/>
                </a:highlight>
              </a:rPr>
              <a:t>People with diverse backgrounds and perspectives are most helpful</a:t>
            </a:r>
            <a:endParaRPr sz="1350">
              <a:solidFill>
                <a:schemeClr val="dk1"/>
              </a:solidFill>
              <a:highlight>
                <a:srgbClr val="FAFBF8"/>
              </a:highlight>
            </a:endParaRPr>
          </a:p>
          <a:p>
            <a:pPr marL="0" lvl="0" indent="0" algn="l" rtl="0">
              <a:lnSpc>
                <a:spcPct val="115000"/>
              </a:lnSpc>
              <a:spcBef>
                <a:spcPts val="2500"/>
              </a:spcBef>
              <a:spcAft>
                <a:spcPts val="0"/>
              </a:spcAft>
              <a:buNone/>
            </a:pPr>
            <a:r>
              <a:rPr lang="en" sz="1350" b="1">
                <a:solidFill>
                  <a:srgbClr val="BF490F"/>
                </a:solidFill>
                <a:highlight>
                  <a:srgbClr val="FAFBF8"/>
                </a:highlight>
              </a:rPr>
              <a:t>5. Sequence of Steps and Time Allocation</a:t>
            </a:r>
            <a:endParaRPr sz="1350" b="1">
              <a:solidFill>
                <a:srgbClr val="BF490F"/>
              </a:solidFill>
              <a:highlight>
                <a:srgbClr val="FAFBF8"/>
              </a:highlight>
            </a:endParaRPr>
          </a:p>
          <a:p>
            <a:pPr marL="457200" lvl="0" indent="-314325" algn="l" rtl="0">
              <a:lnSpc>
                <a:spcPct val="122222"/>
              </a:lnSpc>
              <a:spcBef>
                <a:spcPts val="3300"/>
              </a:spcBef>
              <a:spcAft>
                <a:spcPts val="0"/>
              </a:spcAft>
              <a:buClr>
                <a:schemeClr val="dk1"/>
              </a:buClr>
              <a:buSzPts val="1350"/>
              <a:buChar char="■"/>
            </a:pPr>
            <a:r>
              <a:rPr lang="en" sz="1350">
                <a:solidFill>
                  <a:schemeClr val="dk1"/>
                </a:solidFill>
                <a:highlight>
                  <a:srgbClr val="FAFBF8"/>
                </a:highlight>
              </a:rPr>
              <a:t>Invite participants to reflect on the consulting question (the challenge and the help needed) they plan to ask when they are the clients. 1 min.</a:t>
            </a:r>
            <a:endParaRPr sz="1350">
              <a:solidFill>
                <a:schemeClr val="dk1"/>
              </a:solidFill>
              <a:highlight>
                <a:srgbClr val="FAFBF8"/>
              </a:highlight>
            </a:endParaRPr>
          </a:p>
          <a:p>
            <a:pPr marL="457200" lvl="0" indent="-314325" algn="l" rtl="0">
              <a:lnSpc>
                <a:spcPct val="122222"/>
              </a:lnSpc>
              <a:spcBef>
                <a:spcPts val="0"/>
              </a:spcBef>
              <a:spcAft>
                <a:spcPts val="0"/>
              </a:spcAft>
              <a:buClr>
                <a:schemeClr val="dk1"/>
              </a:buClr>
              <a:buSzPts val="1350"/>
              <a:buChar char="■"/>
            </a:pPr>
            <a:r>
              <a:rPr lang="en" sz="1350">
                <a:solidFill>
                  <a:schemeClr val="dk1"/>
                </a:solidFill>
                <a:highlight>
                  <a:srgbClr val="FAFBF8"/>
                </a:highlight>
              </a:rPr>
              <a:t>Groups have first client share his or her question. 1-2 min.</a:t>
            </a:r>
            <a:endParaRPr sz="1350">
              <a:solidFill>
                <a:schemeClr val="dk1"/>
              </a:solidFill>
              <a:highlight>
                <a:srgbClr val="FAFBF8"/>
              </a:highlight>
            </a:endParaRPr>
          </a:p>
          <a:p>
            <a:pPr marL="457200" lvl="0" indent="-314325" algn="l" rtl="0">
              <a:lnSpc>
                <a:spcPct val="122222"/>
              </a:lnSpc>
              <a:spcBef>
                <a:spcPts val="0"/>
              </a:spcBef>
              <a:spcAft>
                <a:spcPts val="0"/>
              </a:spcAft>
              <a:buClr>
                <a:schemeClr val="dk1"/>
              </a:buClr>
              <a:buSzPts val="1350"/>
              <a:buChar char="■"/>
            </a:pPr>
            <a:r>
              <a:rPr lang="en" sz="1350">
                <a:solidFill>
                  <a:schemeClr val="dk1"/>
                </a:solidFill>
                <a:highlight>
                  <a:srgbClr val="FAFBF8"/>
                </a:highlight>
              </a:rPr>
              <a:t>Consultants ask the client clarifying questions. 1-2 min.</a:t>
            </a:r>
            <a:endParaRPr sz="1350">
              <a:solidFill>
                <a:schemeClr val="dk1"/>
              </a:solidFill>
              <a:highlight>
                <a:srgbClr val="FAFBF8"/>
              </a:highlight>
            </a:endParaRPr>
          </a:p>
          <a:p>
            <a:pPr marL="457200" lvl="0" indent="-314325" algn="l" rtl="0">
              <a:lnSpc>
                <a:spcPct val="122222"/>
              </a:lnSpc>
              <a:spcBef>
                <a:spcPts val="0"/>
              </a:spcBef>
              <a:spcAft>
                <a:spcPts val="0"/>
              </a:spcAft>
              <a:buClr>
                <a:schemeClr val="dk1"/>
              </a:buClr>
              <a:buSzPts val="1350"/>
              <a:buChar char="■"/>
            </a:pPr>
            <a:r>
              <a:rPr lang="en" sz="1350">
                <a:solidFill>
                  <a:schemeClr val="dk1"/>
                </a:solidFill>
                <a:highlight>
                  <a:srgbClr val="FAFBF8"/>
                </a:highlight>
              </a:rPr>
              <a:t>Client turns around with his or her back facing the consultants</a:t>
            </a:r>
            <a:endParaRPr sz="1350">
              <a:solidFill>
                <a:schemeClr val="dk1"/>
              </a:solidFill>
              <a:highlight>
                <a:srgbClr val="FAFBF8"/>
              </a:highlight>
            </a:endParaRPr>
          </a:p>
          <a:p>
            <a:pPr marL="457200" lvl="0" indent="-314325" algn="l" rtl="0">
              <a:lnSpc>
                <a:spcPct val="122222"/>
              </a:lnSpc>
              <a:spcBef>
                <a:spcPts val="0"/>
              </a:spcBef>
              <a:spcAft>
                <a:spcPts val="0"/>
              </a:spcAft>
              <a:buClr>
                <a:schemeClr val="dk1"/>
              </a:buClr>
              <a:buSzPts val="1350"/>
              <a:buChar char="■"/>
            </a:pPr>
            <a:r>
              <a:rPr lang="en" sz="1350">
                <a:solidFill>
                  <a:schemeClr val="dk1"/>
                </a:solidFill>
                <a:highlight>
                  <a:srgbClr val="FAFBF8"/>
                </a:highlight>
              </a:rPr>
              <a:t>Together, the consultants generate ideas, suggestions, coaching advice. 4-5 min.</a:t>
            </a:r>
            <a:endParaRPr sz="1350">
              <a:solidFill>
                <a:schemeClr val="dk1"/>
              </a:solidFill>
              <a:highlight>
                <a:srgbClr val="FAFBF8"/>
              </a:highlight>
            </a:endParaRPr>
          </a:p>
          <a:p>
            <a:pPr marL="457200" lvl="0" indent="-314325" algn="l" rtl="0">
              <a:lnSpc>
                <a:spcPct val="122222"/>
              </a:lnSpc>
              <a:spcBef>
                <a:spcPts val="0"/>
              </a:spcBef>
              <a:spcAft>
                <a:spcPts val="0"/>
              </a:spcAft>
              <a:buClr>
                <a:schemeClr val="dk1"/>
              </a:buClr>
              <a:buSzPts val="1350"/>
              <a:buChar char="■"/>
            </a:pPr>
            <a:r>
              <a:rPr lang="en" sz="1350">
                <a:solidFill>
                  <a:schemeClr val="dk1"/>
                </a:solidFill>
                <a:highlight>
                  <a:srgbClr val="FAFBF8"/>
                </a:highlight>
              </a:rPr>
              <a:t>Client turns around and shares what was most valuable about the experience. 1-2 min.</a:t>
            </a:r>
            <a:endParaRPr sz="1350">
              <a:solidFill>
                <a:schemeClr val="dk1"/>
              </a:solidFill>
              <a:highlight>
                <a:srgbClr val="FAFBF8"/>
              </a:highlight>
            </a:endParaRPr>
          </a:p>
          <a:p>
            <a:pPr marL="457200" lvl="0" indent="-314325" algn="l" rtl="0">
              <a:lnSpc>
                <a:spcPct val="122222"/>
              </a:lnSpc>
              <a:spcBef>
                <a:spcPts val="0"/>
              </a:spcBef>
              <a:spcAft>
                <a:spcPts val="0"/>
              </a:spcAft>
              <a:buClr>
                <a:schemeClr val="dk1"/>
              </a:buClr>
              <a:buSzPts val="1350"/>
              <a:buChar char="■"/>
            </a:pPr>
            <a:r>
              <a:rPr lang="en" sz="1350">
                <a:solidFill>
                  <a:schemeClr val="dk1"/>
                </a:solidFill>
                <a:highlight>
                  <a:srgbClr val="FAFBF8"/>
                </a:highlight>
              </a:rPr>
              <a:t>Groups switch to next person and repeat steps.</a:t>
            </a:r>
            <a:endParaRPr sz="1350">
              <a:solidFill>
                <a:schemeClr val="dk1"/>
              </a:solidFill>
              <a:highlight>
                <a:srgbClr val="FAFBF8"/>
              </a:highlight>
            </a:endParaRPr>
          </a:p>
          <a:p>
            <a:pPr marL="0" lvl="0" indent="0" algn="l" rtl="0">
              <a:spcBef>
                <a:spcPts val="250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8c040c728f_0_16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 name="Google Shape;268;g8c040c728f_0_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10 minutes</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8c040c728f_0_167:notes"/>
          <p:cNvSpPr>
            <a:spLocks noGrp="1" noRot="1" noChangeAspect="1"/>
          </p:cNvSpPr>
          <p:nvPr>
            <p:ph type="sldImg" idx="2"/>
          </p:nvPr>
        </p:nvSpPr>
        <p:spPr>
          <a:xfrm>
            <a:off x="685800" y="1143000"/>
            <a:ext cx="2289300" cy="12876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g8c040c728f_0_167:notes"/>
          <p:cNvSpPr txBox="1">
            <a:spLocks noGrp="1"/>
          </p:cNvSpPr>
          <p:nvPr>
            <p:ph type="body" idx="1"/>
          </p:nvPr>
        </p:nvSpPr>
        <p:spPr>
          <a:xfrm>
            <a:off x="685800" y="2754217"/>
            <a:ext cx="5486400" cy="5246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 sz="1200" b="0" i="0" u="none" strike="noStrike" cap="none">
                <a:solidFill>
                  <a:schemeClr val="dk1"/>
                </a:solidFill>
                <a:latin typeface="Calibri"/>
                <a:ea typeface="Calibri"/>
                <a:cs typeface="Calibri"/>
                <a:sym typeface="Calibri"/>
              </a:rPr>
              <a:t>LS are</a:t>
            </a:r>
            <a:endParaRPr/>
          </a:p>
          <a:p>
            <a:pPr marL="171450" marR="0" lvl="0" indent="-171450" algn="l" rtl="0">
              <a:spcBef>
                <a:spcPts val="0"/>
              </a:spcBef>
              <a:spcAft>
                <a:spcPts val="0"/>
              </a:spcAft>
              <a:buClr>
                <a:schemeClr val="dk1"/>
              </a:buClr>
              <a:buSzPts val="1200"/>
              <a:buFont typeface="Arial"/>
              <a:buChar char="•"/>
            </a:pPr>
            <a:r>
              <a:rPr lang="en" sz="1200" b="0" i="0" u="none" strike="noStrike" cap="none">
                <a:solidFill>
                  <a:schemeClr val="dk1"/>
                </a:solidFill>
                <a:latin typeface="Calibri"/>
                <a:ea typeface="Calibri"/>
                <a:cs typeface="Calibri"/>
                <a:sym typeface="Calibri"/>
              </a:rPr>
              <a:t> designed to have a “serious fun” factor to unleash &amp;include everyone. They LOOK busy &amp; noisy, but there is an order there, in fact, we control a few things a LOT, and let the wild rumpus unfold for short periods of time</a:t>
            </a:r>
            <a:endParaRPr/>
          </a:p>
          <a:p>
            <a:pPr marL="171450" marR="0" lvl="0" indent="-171450" algn="l" rtl="0">
              <a:spcBef>
                <a:spcPts val="0"/>
              </a:spcBef>
              <a:spcAft>
                <a:spcPts val="0"/>
              </a:spcAft>
              <a:buClr>
                <a:schemeClr val="dk1"/>
              </a:buClr>
              <a:buSzPts val="1200"/>
              <a:buFont typeface="Arial"/>
              <a:buChar char="•"/>
            </a:pPr>
            <a:r>
              <a:rPr lang="en" sz="1200" b="0" i="0" u="none" strike="noStrike" cap="none">
                <a:solidFill>
                  <a:schemeClr val="dk1"/>
                </a:solidFill>
                <a:latin typeface="Calibri"/>
                <a:ea typeface="Calibri"/>
                <a:cs typeface="Calibri"/>
                <a:sym typeface="Calibri"/>
              </a:rPr>
              <a:t>Designed to support specific PURPOSES…the idea is to articulate your purpose first, then pick your structure</a:t>
            </a:r>
            <a:endParaRPr/>
          </a:p>
          <a:p>
            <a:pPr marL="171450" marR="0" lvl="0" indent="-171450" algn="l" rtl="0">
              <a:spcBef>
                <a:spcPts val="0"/>
              </a:spcBef>
              <a:spcAft>
                <a:spcPts val="0"/>
              </a:spcAft>
              <a:buClr>
                <a:schemeClr val="dk1"/>
              </a:buClr>
              <a:buSzPts val="1200"/>
              <a:buFont typeface="Arial"/>
              <a:buChar char="•"/>
            </a:pPr>
            <a:r>
              <a:rPr lang="en" sz="1200" b="0" i="0" u="none" strike="noStrike" cap="none">
                <a:solidFill>
                  <a:schemeClr val="dk1"/>
                </a:solidFill>
                <a:latin typeface="Calibri"/>
                <a:ea typeface="Calibri"/>
                <a:cs typeface="Calibri"/>
                <a:sym typeface="Calibri"/>
              </a:rPr>
              <a:t>Flexible:  I,e., , adaptable AND scalable…   adaptable:   customize by structuring the invitation carefully, and .scalable: use w/very sm &amp; lg groups. </a:t>
            </a:r>
            <a:endParaRPr/>
          </a:p>
          <a:p>
            <a:pPr marL="171450" marR="0" lvl="0" indent="-171450" algn="l" rtl="0">
              <a:spcBef>
                <a:spcPts val="0"/>
              </a:spcBef>
              <a:spcAft>
                <a:spcPts val="0"/>
              </a:spcAft>
              <a:buClr>
                <a:schemeClr val="dk1"/>
              </a:buClr>
              <a:buSzPts val="1200"/>
              <a:buFont typeface="Arial"/>
              <a:buChar char="•"/>
            </a:pPr>
            <a:r>
              <a:rPr lang="en" sz="1200" b="0" i="0" u="none" strike="noStrike" cap="none">
                <a:solidFill>
                  <a:schemeClr val="dk1"/>
                </a:solidFill>
                <a:latin typeface="Calibri"/>
                <a:ea typeface="Calibri"/>
                <a:cs typeface="Calibri"/>
                <a:sym typeface="Calibri"/>
              </a:rPr>
              <a:t>Familiar? You are all already using activities that work well to engage your students and support their learning. You may recognize aspects of what you already do in many of the LS activities. It’s not uncommon for someone to say, “oh I know that activity, but we call it _________”  We encourage you to be curious about the differences you observe</a:t>
            </a:r>
            <a:endParaRPr/>
          </a:p>
          <a:p>
            <a:pPr marL="171450" marR="0" lvl="0" indent="-171450" algn="l" rtl="0">
              <a:spcBef>
                <a:spcPts val="0"/>
              </a:spcBef>
              <a:spcAft>
                <a:spcPts val="0"/>
              </a:spcAft>
              <a:buClr>
                <a:schemeClr val="dk1"/>
              </a:buClr>
              <a:buSzPts val="1200"/>
              <a:buFont typeface="Arial"/>
              <a:buChar char="•"/>
            </a:pPr>
            <a:r>
              <a:rPr lang="en" sz="1200" b="0" i="0" u="none" strike="noStrike" cap="none">
                <a:solidFill>
                  <a:schemeClr val="dk1"/>
                </a:solidFill>
                <a:latin typeface="Calibri"/>
                <a:ea typeface="Calibri"/>
                <a:cs typeface="Calibri"/>
                <a:sym typeface="Calibri"/>
              </a:rPr>
              <a:t>LS are free – on the website, under the menu you will find the activities, with instructions, timing, riffs and variations and tips for success, even collateral like ppt slides you can use.</a:t>
            </a:r>
            <a:endParaRPr/>
          </a:p>
          <a:p>
            <a:pPr marL="0" marR="0" lvl="0" indent="0" algn="l" rtl="0">
              <a:lnSpc>
                <a:spcPct val="100000"/>
              </a:lnSpc>
              <a:spcBef>
                <a:spcPts val="0"/>
              </a:spcBef>
              <a:spcAft>
                <a:spcPts val="0"/>
              </a:spcAft>
              <a:buClr>
                <a:schemeClr val="dk1"/>
              </a:buClr>
              <a:buSzPts val="1200"/>
              <a:buFont typeface="Calibri"/>
              <a:buNone/>
            </a:pPr>
            <a:endParaRPr sz="12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endParaRPr/>
          </a:p>
          <a:p>
            <a:pPr marL="0" marR="0" lvl="0" indent="0" algn="l" rtl="0">
              <a:lnSpc>
                <a:spcPct val="100000"/>
              </a:lnSpc>
              <a:spcBef>
                <a:spcPts val="0"/>
              </a:spcBef>
              <a:spcAft>
                <a:spcPts val="0"/>
              </a:spcAft>
              <a:buClr>
                <a:schemeClr val="dk1"/>
              </a:buClr>
              <a:buSzPts val="1200"/>
              <a:buFont typeface="Calibri"/>
              <a:buNone/>
            </a:pPr>
            <a:endParaRPr sz="1200" b="0" i="0" u="none" strike="noStrike" cap="none">
              <a:solidFill>
                <a:schemeClr val="dk1"/>
              </a:solidFill>
              <a:latin typeface="Calibri"/>
              <a:ea typeface="Calibri"/>
              <a:cs typeface="Calibri"/>
              <a:sym typeface="Calibri"/>
            </a:endParaRPr>
          </a:p>
        </p:txBody>
      </p:sp>
      <p:sp>
        <p:nvSpPr>
          <p:cNvPr id="276" name="Google Shape;276;g8c040c728f_0_16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 sz="1200" b="0" i="0" u="none" strike="noStrike" cap="none">
                <a:solidFill>
                  <a:schemeClr val="dk1"/>
                </a:solidFill>
                <a:latin typeface="Calibri"/>
                <a:ea typeface="Calibri"/>
                <a:cs typeface="Calibri"/>
                <a:sym typeface="Calibri"/>
              </a:rPr>
              <a:t>26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8c040c728f_0_174: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100"/>
              <a:buNone/>
            </a:pPr>
            <a:r>
              <a:rPr lang="en" u="sng">
                <a:solidFill>
                  <a:schemeClr val="hlink"/>
                </a:solidFill>
                <a:hlinkClick r:id="rId3"/>
              </a:rPr>
              <a:t>https://docs.google.com/document/d/1T9kzGxxqecDXUsZvHQm-zq0HBw2vgPnJYDEfbQu2WNQ/edit</a:t>
            </a:r>
            <a:endParaRPr sz="1100">
              <a:latin typeface="Arial"/>
              <a:ea typeface="Arial"/>
              <a:cs typeface="Arial"/>
              <a:sym typeface="Arial"/>
            </a:endParaRPr>
          </a:p>
        </p:txBody>
      </p:sp>
      <p:sp>
        <p:nvSpPr>
          <p:cNvPr id="283" name="Google Shape;283;g8c040c728f_0_1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8b52c0337b_0_9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 name="Google Shape;293;g8b52c0337b_0_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8c040c728f_0_18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1" name="Google Shape;301;g8c040c728f_0_1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895fcf2e6b_0_7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895fcf2e6b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Image from </a:t>
            </a:r>
            <a:r>
              <a:rPr lang="en" u="sng">
                <a:solidFill>
                  <a:schemeClr val="hlink"/>
                </a:solidFill>
                <a:hlinkClick r:id="rId3"/>
              </a:rPr>
              <a:t>https://pixabay.com/photos/godafoss-iceland-waterfall-falls-1840758/</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8c040c728f_0_18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g8c040c728f_0_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8c040c728f_0_19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8c040c728f_0_1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8c040c728f_0_15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7" name="Google Shape;327;g8c040c728f_0_1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887bd8333a_0_3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4" name="Google Shape;334;g887bd8333a_0_3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887bd8333a_0_3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887bd8333a_0_3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g887bd8333a_0_29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8" name="Google Shape;348;g887bd8333a_0_2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887bd8333a_0_30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6" name="Google Shape;356;g887bd8333a_0_3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887bd8333a_0_3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 name="Google Shape;364;g887bd8333a_0_3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g887bd8333a_0_3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2" name="Google Shape;372;g887bd8333a_0_3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g8c040c728f_0_20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0" name="Google Shape;380;g8c040c728f_0_2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887bd8333a_0_36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887bd8333a_0_3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g8b52c0337b_0_6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8" name="Google Shape;388;g8b52c0337b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g8b52c0337b_0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6" name="Google Shape;396;g8b52c0337b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g8b52c0337b_0_7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2" name="Google Shape;402;g8b52c0337b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887bd8333a_0_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2" name="Google Shape;422;g887bd8333a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g887bd8333a_0_4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2" name="Google Shape;442;g887bd8333a_0_4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887bd8333a_0_4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887bd8333a_0_4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8c17c34422_0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8c17c34422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887bd8333a_0_45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887bd8333a_0_4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8c17c34422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8c17c3442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895fcf2e6b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895fcf2e6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1600"/>
              </a:spcAft>
              <a:buClr>
                <a:schemeClr val="dk1"/>
              </a:buClr>
              <a:buSzPts val="1100"/>
              <a:buFont typeface="Arial"/>
              <a:buNone/>
            </a:pPr>
            <a:endParaRPr sz="7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8c040c728f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8c040c728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1600"/>
              </a:spcAft>
              <a:buClr>
                <a:schemeClr val="dk1"/>
              </a:buClr>
              <a:buSzPts val="1100"/>
              <a:buFont typeface="Arial"/>
              <a:buNone/>
            </a:pPr>
            <a:endParaRPr sz="7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1">
  <p:cSld name="OBJECT_1">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rtl="0">
              <a:spcBef>
                <a:spcPts val="0"/>
              </a:spcBef>
              <a:spcAft>
                <a:spcPts val="0"/>
              </a:spcAft>
              <a:buSzPts val="2800"/>
              <a:buNone/>
              <a:defRPr sz="1400"/>
            </a:lvl2pPr>
            <a:lvl3pPr lvl="2" rtl="0">
              <a:spcBef>
                <a:spcPts val="0"/>
              </a:spcBef>
              <a:spcAft>
                <a:spcPts val="0"/>
              </a:spcAft>
              <a:buSzPts val="2800"/>
              <a:buNone/>
              <a:defRPr sz="1400"/>
            </a:lvl3pPr>
            <a:lvl4pPr lvl="3" rtl="0">
              <a:spcBef>
                <a:spcPts val="0"/>
              </a:spcBef>
              <a:spcAft>
                <a:spcPts val="0"/>
              </a:spcAft>
              <a:buSzPts val="2800"/>
              <a:buNone/>
              <a:defRPr sz="1400"/>
            </a:lvl4pPr>
            <a:lvl5pPr lvl="4" rtl="0">
              <a:spcBef>
                <a:spcPts val="0"/>
              </a:spcBef>
              <a:spcAft>
                <a:spcPts val="0"/>
              </a:spcAft>
              <a:buSzPts val="2800"/>
              <a:buNone/>
              <a:defRPr sz="1400"/>
            </a:lvl5pPr>
            <a:lvl6pPr lvl="5" rtl="0">
              <a:spcBef>
                <a:spcPts val="0"/>
              </a:spcBef>
              <a:spcAft>
                <a:spcPts val="0"/>
              </a:spcAft>
              <a:buSzPts val="2800"/>
              <a:buNone/>
              <a:defRPr sz="1400"/>
            </a:lvl6pPr>
            <a:lvl7pPr lvl="6" rtl="0">
              <a:spcBef>
                <a:spcPts val="0"/>
              </a:spcBef>
              <a:spcAft>
                <a:spcPts val="0"/>
              </a:spcAft>
              <a:buSzPts val="2800"/>
              <a:buNone/>
              <a:defRPr sz="1400"/>
            </a:lvl7pPr>
            <a:lvl8pPr lvl="7" rtl="0">
              <a:spcBef>
                <a:spcPts val="0"/>
              </a:spcBef>
              <a:spcAft>
                <a:spcPts val="0"/>
              </a:spcAft>
              <a:buSzPts val="2800"/>
              <a:buNone/>
              <a:defRPr sz="1400"/>
            </a:lvl8pPr>
            <a:lvl9pPr lvl="8" rtl="0">
              <a:spcBef>
                <a:spcPts val="0"/>
              </a:spcBef>
              <a:spcAft>
                <a:spcPts val="0"/>
              </a:spcAft>
              <a:buSzPts val="2800"/>
              <a:buNone/>
              <a:defRPr sz="1400"/>
            </a:lvl9pPr>
          </a:lstStyle>
          <a:p>
            <a:endParaRPr/>
          </a:p>
        </p:txBody>
      </p:sp>
      <p:sp>
        <p:nvSpPr>
          <p:cNvPr id="52" name="Google Shape;52;p13"/>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1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16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16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16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16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16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16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1600"/>
              </a:spcBef>
              <a:spcAft>
                <a:spcPts val="160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4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4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888888"/>
                </a:solidFill>
                <a:latin typeface="Calibri"/>
                <a:ea typeface="Calibri"/>
                <a:cs typeface="Calibri"/>
                <a:sym typeface="Calibri"/>
              </a:defRPr>
            </a:lvl1pPr>
            <a:lvl2pPr marL="0" marR="0" lvl="1" indent="0" algn="r" rtl="0">
              <a:spcBef>
                <a:spcPts val="0"/>
              </a:spcBef>
              <a:buNone/>
              <a:defRPr sz="900" b="0" i="0" u="none" strike="noStrike" cap="none">
                <a:solidFill>
                  <a:srgbClr val="888888"/>
                </a:solidFill>
                <a:latin typeface="Calibri"/>
                <a:ea typeface="Calibri"/>
                <a:cs typeface="Calibri"/>
                <a:sym typeface="Calibri"/>
              </a:defRPr>
            </a:lvl2pPr>
            <a:lvl3pPr marL="0" marR="0" lvl="2" indent="0" algn="r" rtl="0">
              <a:spcBef>
                <a:spcPts val="0"/>
              </a:spcBef>
              <a:buNone/>
              <a:defRPr sz="900" b="0" i="0" u="none" strike="noStrike" cap="none">
                <a:solidFill>
                  <a:srgbClr val="888888"/>
                </a:solidFill>
                <a:latin typeface="Calibri"/>
                <a:ea typeface="Calibri"/>
                <a:cs typeface="Calibri"/>
                <a:sym typeface="Calibri"/>
              </a:defRPr>
            </a:lvl3pPr>
            <a:lvl4pPr marL="0" marR="0" lvl="3" indent="0" algn="r" rtl="0">
              <a:spcBef>
                <a:spcPts val="0"/>
              </a:spcBef>
              <a:buNone/>
              <a:defRPr sz="900" b="0" i="0" u="none" strike="noStrike" cap="none">
                <a:solidFill>
                  <a:srgbClr val="888888"/>
                </a:solidFill>
                <a:latin typeface="Calibri"/>
                <a:ea typeface="Calibri"/>
                <a:cs typeface="Calibri"/>
                <a:sym typeface="Calibri"/>
              </a:defRPr>
            </a:lvl4pPr>
            <a:lvl5pPr marL="0" marR="0" lvl="4" indent="0" algn="r" rtl="0">
              <a:spcBef>
                <a:spcPts val="0"/>
              </a:spcBef>
              <a:buNone/>
              <a:defRPr sz="900" b="0" i="0" u="none" strike="noStrike" cap="none">
                <a:solidFill>
                  <a:srgbClr val="888888"/>
                </a:solidFill>
                <a:latin typeface="Calibri"/>
                <a:ea typeface="Calibri"/>
                <a:cs typeface="Calibri"/>
                <a:sym typeface="Calibri"/>
              </a:defRPr>
            </a:lvl5pPr>
            <a:lvl6pPr marL="0" marR="0" lvl="5" indent="0" algn="r" rtl="0">
              <a:spcBef>
                <a:spcPts val="0"/>
              </a:spcBef>
              <a:buNone/>
              <a:defRPr sz="900" b="0" i="0" u="none" strike="noStrike" cap="none">
                <a:solidFill>
                  <a:srgbClr val="888888"/>
                </a:solidFill>
                <a:latin typeface="Calibri"/>
                <a:ea typeface="Calibri"/>
                <a:cs typeface="Calibri"/>
                <a:sym typeface="Calibri"/>
              </a:defRPr>
            </a:lvl6pPr>
            <a:lvl7pPr marL="0" marR="0" lvl="6" indent="0" algn="r" rtl="0">
              <a:spcBef>
                <a:spcPts val="0"/>
              </a:spcBef>
              <a:buNone/>
              <a:defRPr sz="900" b="0" i="0" u="none" strike="noStrike" cap="none">
                <a:solidFill>
                  <a:srgbClr val="888888"/>
                </a:solidFill>
                <a:latin typeface="Calibri"/>
                <a:ea typeface="Calibri"/>
                <a:cs typeface="Calibri"/>
                <a:sym typeface="Calibri"/>
              </a:defRPr>
            </a:lvl7pPr>
            <a:lvl8pPr marL="0" marR="0" lvl="7" indent="0" algn="r" rtl="0">
              <a:spcBef>
                <a:spcPts val="0"/>
              </a:spcBef>
              <a:buNone/>
              <a:defRPr sz="900" b="0" i="0" u="none" strike="noStrike" cap="none">
                <a:solidFill>
                  <a:srgbClr val="888888"/>
                </a:solidFill>
                <a:latin typeface="Calibri"/>
                <a:ea typeface="Calibri"/>
                <a:cs typeface="Calibri"/>
                <a:sym typeface="Calibri"/>
              </a:defRPr>
            </a:lvl8pPr>
            <a:lvl9pPr marL="0" marR="0" lvl="8" indent="0" algn="r" rtl="0">
              <a:spcBef>
                <a:spcPts val="0"/>
              </a:spcBef>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p:cSld name="OBJECT_2">
    <p:spTree>
      <p:nvGrpSpPr>
        <p:cNvPr id="1" name="Shape 56"/>
        <p:cNvGrpSpPr/>
        <p:nvPr/>
      </p:nvGrpSpPr>
      <p:grpSpPr>
        <a:xfrm>
          <a:off x="0" y="0"/>
          <a:ext cx="0" cy="0"/>
          <a:chOff x="0" y="0"/>
          <a:chExt cx="0" cy="0"/>
        </a:xfrm>
      </p:grpSpPr>
      <p:sp>
        <p:nvSpPr>
          <p:cNvPr id="57" name="Google Shape;57;p14"/>
          <p:cNvSpPr txBox="1">
            <a:spLocks noGrp="1"/>
          </p:cNvSpPr>
          <p:nvPr>
            <p:ph type="title"/>
          </p:nvPr>
        </p:nvSpPr>
        <p:spPr>
          <a:xfrm>
            <a:off x="628650" y="273844"/>
            <a:ext cx="7886700" cy="9942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2800"/>
              <a:buFont typeface="Calibri"/>
              <a:buNone/>
              <a:defRPr sz="3300" b="0" i="0" u="none" strike="noStrike" cap="none">
                <a:solidFill>
                  <a:schemeClr val="dk1"/>
                </a:solidFill>
                <a:latin typeface="Calibri"/>
                <a:ea typeface="Calibri"/>
                <a:cs typeface="Calibri"/>
                <a:sym typeface="Calibri"/>
              </a:defRPr>
            </a:lvl1pPr>
            <a:lvl2pPr lvl="1" indent="0" rtl="0">
              <a:spcBef>
                <a:spcPts val="0"/>
              </a:spcBef>
              <a:spcAft>
                <a:spcPts val="0"/>
              </a:spcAft>
              <a:buSzPts val="2800"/>
              <a:buNone/>
              <a:defRPr sz="1400"/>
            </a:lvl2pPr>
            <a:lvl3pPr lvl="2" indent="0" rtl="0">
              <a:spcBef>
                <a:spcPts val="0"/>
              </a:spcBef>
              <a:spcAft>
                <a:spcPts val="0"/>
              </a:spcAft>
              <a:buSzPts val="2800"/>
              <a:buNone/>
              <a:defRPr sz="1400"/>
            </a:lvl3pPr>
            <a:lvl4pPr lvl="3" indent="0" rtl="0">
              <a:spcBef>
                <a:spcPts val="0"/>
              </a:spcBef>
              <a:spcAft>
                <a:spcPts val="0"/>
              </a:spcAft>
              <a:buSzPts val="2800"/>
              <a:buNone/>
              <a:defRPr sz="1400"/>
            </a:lvl4pPr>
            <a:lvl5pPr lvl="4" indent="0" rtl="0">
              <a:spcBef>
                <a:spcPts val="0"/>
              </a:spcBef>
              <a:spcAft>
                <a:spcPts val="0"/>
              </a:spcAft>
              <a:buSzPts val="2800"/>
              <a:buNone/>
              <a:defRPr sz="1400"/>
            </a:lvl5pPr>
            <a:lvl6pPr lvl="5" indent="0" rtl="0">
              <a:spcBef>
                <a:spcPts val="0"/>
              </a:spcBef>
              <a:spcAft>
                <a:spcPts val="0"/>
              </a:spcAft>
              <a:buSzPts val="2800"/>
              <a:buNone/>
              <a:defRPr sz="1400"/>
            </a:lvl6pPr>
            <a:lvl7pPr lvl="6" indent="0" rtl="0">
              <a:spcBef>
                <a:spcPts val="0"/>
              </a:spcBef>
              <a:spcAft>
                <a:spcPts val="0"/>
              </a:spcAft>
              <a:buSzPts val="2800"/>
              <a:buNone/>
              <a:defRPr sz="1400"/>
            </a:lvl7pPr>
            <a:lvl8pPr lvl="7" indent="0" rtl="0">
              <a:spcBef>
                <a:spcPts val="0"/>
              </a:spcBef>
              <a:spcAft>
                <a:spcPts val="0"/>
              </a:spcAft>
              <a:buSzPts val="2800"/>
              <a:buNone/>
              <a:defRPr sz="1400"/>
            </a:lvl8pPr>
            <a:lvl9pPr lvl="8" indent="0" rtl="0">
              <a:spcBef>
                <a:spcPts val="0"/>
              </a:spcBef>
              <a:spcAft>
                <a:spcPts val="0"/>
              </a:spcAft>
              <a:buSzPts val="2800"/>
              <a:buNone/>
              <a:defRPr sz="1400"/>
            </a:lvl9pPr>
          </a:lstStyle>
          <a:p>
            <a:endParaRPr/>
          </a:p>
        </p:txBody>
      </p:sp>
      <p:sp>
        <p:nvSpPr>
          <p:cNvPr id="58" name="Google Shape;58;p14"/>
          <p:cNvSpPr txBox="1">
            <a:spLocks noGrp="1"/>
          </p:cNvSpPr>
          <p:nvPr>
            <p:ph type="body" idx="1"/>
          </p:nvPr>
        </p:nvSpPr>
        <p:spPr>
          <a:xfrm>
            <a:off x="628650" y="1369219"/>
            <a:ext cx="7886700" cy="3263400"/>
          </a:xfrm>
          <a:prstGeom prst="rect">
            <a:avLst/>
          </a:prstGeom>
          <a:noFill/>
          <a:ln>
            <a:noFill/>
          </a:ln>
        </p:spPr>
        <p:txBody>
          <a:bodyPr spcFirstLastPara="1" wrap="square" lIns="91425" tIns="91425" rIns="91425" bIns="91425" anchor="t" anchorCtr="0">
            <a:no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1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16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16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16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16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16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16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1600"/>
              </a:spcBef>
              <a:spcAft>
                <a:spcPts val="160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9" name="Google Shape;59;p14"/>
          <p:cNvSpPr txBox="1">
            <a:spLocks noGrp="1"/>
          </p:cNvSpPr>
          <p:nvPr>
            <p:ph type="dt" idx="10"/>
          </p:nvPr>
        </p:nvSpPr>
        <p:spPr>
          <a:xfrm>
            <a:off x="628650" y="4767263"/>
            <a:ext cx="2057400" cy="2739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L="342900" marR="0" lvl="1" indent="0" algn="l" rtl="0">
              <a:spcBef>
                <a:spcPts val="0"/>
              </a:spcBef>
              <a:spcAft>
                <a:spcPts val="0"/>
              </a:spcAft>
              <a:buSzPts val="1400"/>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spcAft>
                <a:spcPts val="0"/>
              </a:spcAft>
              <a:buSzPts val="1400"/>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spcAft>
                <a:spcPts val="0"/>
              </a:spcAft>
              <a:buSzPts val="1400"/>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spcAft>
                <a:spcPts val="0"/>
              </a:spcAft>
              <a:buSzPts val="1400"/>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spcAft>
                <a:spcPts val="0"/>
              </a:spcAft>
              <a:buSzPts val="1400"/>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spcAft>
                <a:spcPts val="0"/>
              </a:spcAft>
              <a:buSzPts val="1400"/>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spcAft>
                <a:spcPts val="0"/>
              </a:spcAft>
              <a:buSzPts val="1400"/>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spcAft>
                <a:spcPts val="0"/>
              </a:spcAft>
              <a:buSzPts val="1400"/>
              <a:buNone/>
              <a:defRPr sz="1400" b="0" i="0" u="none" strike="noStrike" cap="none">
                <a:solidFill>
                  <a:schemeClr val="dk1"/>
                </a:solidFill>
                <a:latin typeface="Calibri"/>
                <a:ea typeface="Calibri"/>
                <a:cs typeface="Calibri"/>
                <a:sym typeface="Calibri"/>
              </a:defRPr>
            </a:lvl9pPr>
          </a:lstStyle>
          <a:p>
            <a:endParaRPr/>
          </a:p>
        </p:txBody>
      </p:sp>
      <p:sp>
        <p:nvSpPr>
          <p:cNvPr id="60" name="Google Shape;60;p14"/>
          <p:cNvSpPr txBox="1">
            <a:spLocks noGrp="1"/>
          </p:cNvSpPr>
          <p:nvPr>
            <p:ph type="ftr" idx="11"/>
          </p:nvPr>
        </p:nvSpPr>
        <p:spPr>
          <a:xfrm>
            <a:off x="3028950" y="4767263"/>
            <a:ext cx="3086100" cy="2739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L="342900" marR="0" lvl="1" indent="0" algn="l" rtl="0">
              <a:spcBef>
                <a:spcPts val="0"/>
              </a:spcBef>
              <a:spcAft>
                <a:spcPts val="0"/>
              </a:spcAft>
              <a:buSzPts val="1400"/>
              <a:buNone/>
              <a:defRPr sz="1400" b="0" i="0" u="none" strike="noStrike" cap="none">
                <a:solidFill>
                  <a:schemeClr val="dk1"/>
                </a:solidFill>
                <a:latin typeface="Calibri"/>
                <a:ea typeface="Calibri"/>
                <a:cs typeface="Calibri"/>
                <a:sym typeface="Calibri"/>
              </a:defRPr>
            </a:lvl2pPr>
            <a:lvl3pPr marL="685800" marR="0" lvl="2" indent="0" algn="l" rtl="0">
              <a:spcBef>
                <a:spcPts val="0"/>
              </a:spcBef>
              <a:spcAft>
                <a:spcPts val="0"/>
              </a:spcAft>
              <a:buSzPts val="1400"/>
              <a:buNone/>
              <a:defRPr sz="1400" b="0" i="0" u="none" strike="noStrike" cap="none">
                <a:solidFill>
                  <a:schemeClr val="dk1"/>
                </a:solidFill>
                <a:latin typeface="Calibri"/>
                <a:ea typeface="Calibri"/>
                <a:cs typeface="Calibri"/>
                <a:sym typeface="Calibri"/>
              </a:defRPr>
            </a:lvl3pPr>
            <a:lvl4pPr marL="1028700" marR="0" lvl="3" indent="0" algn="l" rtl="0">
              <a:spcBef>
                <a:spcPts val="0"/>
              </a:spcBef>
              <a:spcAft>
                <a:spcPts val="0"/>
              </a:spcAft>
              <a:buSzPts val="1400"/>
              <a:buNone/>
              <a:defRPr sz="1400" b="0" i="0" u="none" strike="noStrike" cap="none">
                <a:solidFill>
                  <a:schemeClr val="dk1"/>
                </a:solidFill>
                <a:latin typeface="Calibri"/>
                <a:ea typeface="Calibri"/>
                <a:cs typeface="Calibri"/>
                <a:sym typeface="Calibri"/>
              </a:defRPr>
            </a:lvl4pPr>
            <a:lvl5pPr marL="1371600" marR="0" lvl="4" indent="0" algn="l" rtl="0">
              <a:spcBef>
                <a:spcPts val="0"/>
              </a:spcBef>
              <a:spcAft>
                <a:spcPts val="0"/>
              </a:spcAft>
              <a:buSzPts val="1400"/>
              <a:buNone/>
              <a:defRPr sz="1400" b="0" i="0" u="none" strike="noStrike" cap="none">
                <a:solidFill>
                  <a:schemeClr val="dk1"/>
                </a:solidFill>
                <a:latin typeface="Calibri"/>
                <a:ea typeface="Calibri"/>
                <a:cs typeface="Calibri"/>
                <a:sym typeface="Calibri"/>
              </a:defRPr>
            </a:lvl5pPr>
            <a:lvl6pPr marL="1714500" marR="0" lvl="5" indent="0" algn="l" rtl="0">
              <a:spcBef>
                <a:spcPts val="0"/>
              </a:spcBef>
              <a:spcAft>
                <a:spcPts val="0"/>
              </a:spcAft>
              <a:buSzPts val="1400"/>
              <a:buNone/>
              <a:defRPr sz="1400" b="0" i="0" u="none" strike="noStrike" cap="none">
                <a:solidFill>
                  <a:schemeClr val="dk1"/>
                </a:solidFill>
                <a:latin typeface="Calibri"/>
                <a:ea typeface="Calibri"/>
                <a:cs typeface="Calibri"/>
                <a:sym typeface="Calibri"/>
              </a:defRPr>
            </a:lvl6pPr>
            <a:lvl7pPr marL="2057400" marR="0" lvl="6" indent="0" algn="l" rtl="0">
              <a:spcBef>
                <a:spcPts val="0"/>
              </a:spcBef>
              <a:spcAft>
                <a:spcPts val="0"/>
              </a:spcAft>
              <a:buSzPts val="1400"/>
              <a:buNone/>
              <a:defRPr sz="1400" b="0" i="0" u="none" strike="noStrike" cap="none">
                <a:solidFill>
                  <a:schemeClr val="dk1"/>
                </a:solidFill>
                <a:latin typeface="Calibri"/>
                <a:ea typeface="Calibri"/>
                <a:cs typeface="Calibri"/>
                <a:sym typeface="Calibri"/>
              </a:defRPr>
            </a:lvl7pPr>
            <a:lvl8pPr marL="2400300" marR="0" lvl="7" indent="0" algn="l" rtl="0">
              <a:spcBef>
                <a:spcPts val="0"/>
              </a:spcBef>
              <a:spcAft>
                <a:spcPts val="0"/>
              </a:spcAft>
              <a:buSzPts val="1400"/>
              <a:buNone/>
              <a:defRPr sz="1400" b="0" i="0" u="none" strike="noStrike" cap="none">
                <a:solidFill>
                  <a:schemeClr val="dk1"/>
                </a:solidFill>
                <a:latin typeface="Calibri"/>
                <a:ea typeface="Calibri"/>
                <a:cs typeface="Calibri"/>
                <a:sym typeface="Calibri"/>
              </a:defRPr>
            </a:lvl8pPr>
            <a:lvl9pPr marL="2743200" marR="0" lvl="8" indent="0" algn="l" rtl="0">
              <a:spcBef>
                <a:spcPts val="0"/>
              </a:spcBef>
              <a:spcAft>
                <a:spcPts val="0"/>
              </a:spcAft>
              <a:buSzPts val="1400"/>
              <a:buNone/>
              <a:defRPr sz="1400" b="0" i="0" u="none" strike="noStrike" cap="none">
                <a:solidFill>
                  <a:schemeClr val="dk1"/>
                </a:solidFill>
                <a:latin typeface="Calibri"/>
                <a:ea typeface="Calibri"/>
                <a:cs typeface="Calibri"/>
                <a:sym typeface="Calibri"/>
              </a:defRPr>
            </a:lvl9pPr>
          </a:lstStyle>
          <a:p>
            <a:endParaRPr/>
          </a:p>
        </p:txBody>
      </p:sp>
      <p:sp>
        <p:nvSpPr>
          <p:cNvPr id="61" name="Google Shape;61;p14"/>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888888"/>
                </a:solidFill>
                <a:latin typeface="Calibri"/>
                <a:ea typeface="Calibri"/>
                <a:cs typeface="Calibri"/>
                <a:sym typeface="Calibri"/>
              </a:defRPr>
            </a:lvl1pPr>
            <a:lvl2pPr marL="0" marR="0" lvl="1" indent="0" algn="r" rtl="0">
              <a:spcBef>
                <a:spcPts val="0"/>
              </a:spcBef>
              <a:buNone/>
              <a:defRPr sz="900" b="0" i="0" u="none" strike="noStrike" cap="none">
                <a:solidFill>
                  <a:srgbClr val="888888"/>
                </a:solidFill>
                <a:latin typeface="Calibri"/>
                <a:ea typeface="Calibri"/>
                <a:cs typeface="Calibri"/>
                <a:sym typeface="Calibri"/>
              </a:defRPr>
            </a:lvl2pPr>
            <a:lvl3pPr marL="0" marR="0" lvl="2" indent="0" algn="r" rtl="0">
              <a:spcBef>
                <a:spcPts val="0"/>
              </a:spcBef>
              <a:buNone/>
              <a:defRPr sz="900" b="0" i="0" u="none" strike="noStrike" cap="none">
                <a:solidFill>
                  <a:srgbClr val="888888"/>
                </a:solidFill>
                <a:latin typeface="Calibri"/>
                <a:ea typeface="Calibri"/>
                <a:cs typeface="Calibri"/>
                <a:sym typeface="Calibri"/>
              </a:defRPr>
            </a:lvl3pPr>
            <a:lvl4pPr marL="0" marR="0" lvl="3" indent="0" algn="r" rtl="0">
              <a:spcBef>
                <a:spcPts val="0"/>
              </a:spcBef>
              <a:buNone/>
              <a:defRPr sz="900" b="0" i="0" u="none" strike="noStrike" cap="none">
                <a:solidFill>
                  <a:srgbClr val="888888"/>
                </a:solidFill>
                <a:latin typeface="Calibri"/>
                <a:ea typeface="Calibri"/>
                <a:cs typeface="Calibri"/>
                <a:sym typeface="Calibri"/>
              </a:defRPr>
            </a:lvl4pPr>
            <a:lvl5pPr marL="0" marR="0" lvl="4" indent="0" algn="r" rtl="0">
              <a:spcBef>
                <a:spcPts val="0"/>
              </a:spcBef>
              <a:buNone/>
              <a:defRPr sz="900" b="0" i="0" u="none" strike="noStrike" cap="none">
                <a:solidFill>
                  <a:srgbClr val="888888"/>
                </a:solidFill>
                <a:latin typeface="Calibri"/>
                <a:ea typeface="Calibri"/>
                <a:cs typeface="Calibri"/>
                <a:sym typeface="Calibri"/>
              </a:defRPr>
            </a:lvl5pPr>
            <a:lvl6pPr marL="0" marR="0" lvl="5" indent="0" algn="r" rtl="0">
              <a:spcBef>
                <a:spcPts val="0"/>
              </a:spcBef>
              <a:buNone/>
              <a:defRPr sz="900" b="0" i="0" u="none" strike="noStrike" cap="none">
                <a:solidFill>
                  <a:srgbClr val="888888"/>
                </a:solidFill>
                <a:latin typeface="Calibri"/>
                <a:ea typeface="Calibri"/>
                <a:cs typeface="Calibri"/>
                <a:sym typeface="Calibri"/>
              </a:defRPr>
            </a:lvl6pPr>
            <a:lvl7pPr marL="0" marR="0" lvl="6" indent="0" algn="r" rtl="0">
              <a:spcBef>
                <a:spcPts val="0"/>
              </a:spcBef>
              <a:buNone/>
              <a:defRPr sz="900" b="0" i="0" u="none" strike="noStrike" cap="none">
                <a:solidFill>
                  <a:srgbClr val="888888"/>
                </a:solidFill>
                <a:latin typeface="Calibri"/>
                <a:ea typeface="Calibri"/>
                <a:cs typeface="Calibri"/>
                <a:sym typeface="Calibri"/>
              </a:defRPr>
            </a:lvl7pPr>
            <a:lvl8pPr marL="0" marR="0" lvl="7" indent="0" algn="r" rtl="0">
              <a:spcBef>
                <a:spcPts val="0"/>
              </a:spcBef>
              <a:buNone/>
              <a:defRPr sz="900" b="0" i="0" u="none" strike="noStrike" cap="none">
                <a:solidFill>
                  <a:srgbClr val="888888"/>
                </a:solidFill>
                <a:latin typeface="Calibri"/>
                <a:ea typeface="Calibri"/>
                <a:cs typeface="Calibri"/>
                <a:sym typeface="Calibri"/>
              </a:defRPr>
            </a:lvl8pPr>
            <a:lvl9pPr marL="0" marR="0" lvl="8" indent="0" algn="r" rtl="0">
              <a:spcBef>
                <a:spcPts val="0"/>
              </a:spcBef>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2">
  <p:cSld name="OBJECT_3">
    <p:spTree>
      <p:nvGrpSpPr>
        <p:cNvPr id="1" name="Shape 62"/>
        <p:cNvGrpSpPr/>
        <p:nvPr/>
      </p:nvGrpSpPr>
      <p:grpSpPr>
        <a:xfrm>
          <a:off x="0" y="0"/>
          <a:ext cx="0" cy="0"/>
          <a:chOff x="0" y="0"/>
          <a:chExt cx="0" cy="0"/>
        </a:xfrm>
      </p:grpSpPr>
      <p:sp>
        <p:nvSpPr>
          <p:cNvPr id="63" name="Google Shape;63;p15"/>
          <p:cNvSpPr txBox="1">
            <a:spLocks noGrp="1"/>
          </p:cNvSpPr>
          <p:nvPr>
            <p:ph type="title"/>
          </p:nvPr>
        </p:nvSpPr>
        <p:spPr>
          <a:xfrm>
            <a:off x="457200" y="205979"/>
            <a:ext cx="8229600" cy="8574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Clr>
                <a:schemeClr val="dk1"/>
              </a:buClr>
              <a:buSzPts val="2800"/>
              <a:buFont typeface="Calibri"/>
              <a:buNone/>
              <a:defRPr sz="4400" b="0" i="0" u="none" strike="noStrike" cap="none">
                <a:solidFill>
                  <a:schemeClr val="dk1"/>
                </a:solidFill>
                <a:latin typeface="Calibri"/>
                <a:ea typeface="Calibri"/>
                <a:cs typeface="Calibri"/>
                <a:sym typeface="Calibri"/>
              </a:defRPr>
            </a:lvl1pPr>
            <a:lvl2pPr lvl="1" indent="0" rtl="0">
              <a:spcBef>
                <a:spcPts val="0"/>
              </a:spcBef>
              <a:spcAft>
                <a:spcPts val="0"/>
              </a:spcAft>
              <a:buSzPts val="2800"/>
              <a:buNone/>
              <a:defRPr sz="1800"/>
            </a:lvl2pPr>
            <a:lvl3pPr lvl="2" indent="0" rtl="0">
              <a:spcBef>
                <a:spcPts val="0"/>
              </a:spcBef>
              <a:spcAft>
                <a:spcPts val="0"/>
              </a:spcAft>
              <a:buSzPts val="2800"/>
              <a:buNone/>
              <a:defRPr sz="1800"/>
            </a:lvl3pPr>
            <a:lvl4pPr lvl="3" indent="0" rtl="0">
              <a:spcBef>
                <a:spcPts val="0"/>
              </a:spcBef>
              <a:spcAft>
                <a:spcPts val="0"/>
              </a:spcAft>
              <a:buSzPts val="2800"/>
              <a:buNone/>
              <a:defRPr sz="1800"/>
            </a:lvl4pPr>
            <a:lvl5pPr lvl="4" indent="0" rtl="0">
              <a:spcBef>
                <a:spcPts val="0"/>
              </a:spcBef>
              <a:spcAft>
                <a:spcPts val="0"/>
              </a:spcAft>
              <a:buSzPts val="2800"/>
              <a:buNone/>
              <a:defRPr sz="1800"/>
            </a:lvl5pPr>
            <a:lvl6pPr lvl="5" indent="0" rtl="0">
              <a:spcBef>
                <a:spcPts val="0"/>
              </a:spcBef>
              <a:spcAft>
                <a:spcPts val="0"/>
              </a:spcAft>
              <a:buSzPts val="2800"/>
              <a:buNone/>
              <a:defRPr sz="1800"/>
            </a:lvl6pPr>
            <a:lvl7pPr lvl="6" indent="0" rtl="0">
              <a:spcBef>
                <a:spcPts val="0"/>
              </a:spcBef>
              <a:spcAft>
                <a:spcPts val="0"/>
              </a:spcAft>
              <a:buSzPts val="2800"/>
              <a:buNone/>
              <a:defRPr sz="1800"/>
            </a:lvl7pPr>
            <a:lvl8pPr lvl="7" indent="0" rtl="0">
              <a:spcBef>
                <a:spcPts val="0"/>
              </a:spcBef>
              <a:spcAft>
                <a:spcPts val="0"/>
              </a:spcAft>
              <a:buSzPts val="2800"/>
              <a:buNone/>
              <a:defRPr sz="1800"/>
            </a:lvl8pPr>
            <a:lvl9pPr lvl="8" indent="0" rtl="0">
              <a:spcBef>
                <a:spcPts val="0"/>
              </a:spcBef>
              <a:spcAft>
                <a:spcPts val="0"/>
              </a:spcAft>
              <a:buSzPts val="2800"/>
              <a:buNone/>
              <a:defRPr sz="1800"/>
            </a:lvl9pPr>
          </a:lstStyle>
          <a:p>
            <a:endParaRPr/>
          </a:p>
        </p:txBody>
      </p:sp>
      <p:sp>
        <p:nvSpPr>
          <p:cNvPr id="64" name="Google Shape;64;p15"/>
          <p:cNvSpPr txBox="1">
            <a:spLocks noGrp="1"/>
          </p:cNvSpPr>
          <p:nvPr>
            <p:ph type="body" idx="1"/>
          </p:nvPr>
        </p:nvSpPr>
        <p:spPr>
          <a:xfrm>
            <a:off x="457200" y="1200151"/>
            <a:ext cx="8229600" cy="3394500"/>
          </a:xfrm>
          <a:prstGeom prst="rect">
            <a:avLst/>
          </a:prstGeom>
          <a:noFill/>
          <a:ln>
            <a:noFill/>
          </a:ln>
        </p:spPr>
        <p:txBody>
          <a:bodyPr spcFirstLastPara="1" wrap="square" lIns="91425" tIns="91425" rIns="91425" bIns="91425" anchor="t" anchorCtr="0">
            <a:noAutofit/>
          </a:bodyPr>
          <a:lstStyle>
            <a:lvl1pPr marL="457200" marR="0" lvl="0" indent="-431800" algn="l" rtl="0">
              <a:spcBef>
                <a:spcPts val="70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16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16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16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16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16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16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16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1600"/>
              </a:spcBef>
              <a:spcAft>
                <a:spcPts val="160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5" name="Google Shape;65;p15"/>
          <p:cNvSpPr txBox="1">
            <a:spLocks noGrp="1"/>
          </p:cNvSpPr>
          <p:nvPr>
            <p:ph type="dt" idx="10"/>
          </p:nvPr>
        </p:nvSpPr>
        <p:spPr>
          <a:xfrm>
            <a:off x="457200" y="4767264"/>
            <a:ext cx="2133600" cy="2739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6" name="Google Shape;66;p15"/>
          <p:cNvSpPr txBox="1">
            <a:spLocks noGrp="1"/>
          </p:cNvSpPr>
          <p:nvPr>
            <p:ph type="ftr" idx="11"/>
          </p:nvPr>
        </p:nvSpPr>
        <p:spPr>
          <a:xfrm>
            <a:off x="3124200" y="4767264"/>
            <a:ext cx="2895600" cy="2739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7" name="Google Shape;67;p15"/>
          <p:cNvSpPr txBox="1">
            <a:spLocks noGrp="1"/>
          </p:cNvSpPr>
          <p:nvPr>
            <p:ph type="sldNum" idx="12"/>
          </p:nvPr>
        </p:nvSpPr>
        <p:spPr>
          <a:xfrm>
            <a:off x="6553200" y="4767264"/>
            <a:ext cx="2133600" cy="2739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8"/>
        <p:cNvGrpSpPr/>
        <p:nvPr/>
      </p:nvGrpSpPr>
      <p:grpSpPr>
        <a:xfrm>
          <a:off x="0" y="0"/>
          <a:ext cx="0" cy="0"/>
          <a:chOff x="0" y="0"/>
          <a:chExt cx="0" cy="0"/>
        </a:xfrm>
      </p:grpSpPr>
      <p:sp>
        <p:nvSpPr>
          <p:cNvPr id="69" name="Google Shape;69;p16"/>
          <p:cNvSpPr txBox="1">
            <a:spLocks noGrp="1"/>
          </p:cNvSpPr>
          <p:nvPr>
            <p:ph type="title"/>
          </p:nvPr>
        </p:nvSpPr>
        <p:spPr>
          <a:xfrm>
            <a:off x="457200" y="205979"/>
            <a:ext cx="8229600" cy="8574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Clr>
                <a:schemeClr val="dk1"/>
              </a:buClr>
              <a:buSzPts val="2800"/>
              <a:buFont typeface="Calibri"/>
              <a:buNone/>
              <a:defRPr sz="4400" b="0" i="0" u="none" strike="noStrike" cap="none">
                <a:solidFill>
                  <a:schemeClr val="dk1"/>
                </a:solidFill>
                <a:latin typeface="Calibri"/>
                <a:ea typeface="Calibri"/>
                <a:cs typeface="Calibri"/>
                <a:sym typeface="Calibri"/>
              </a:defRPr>
            </a:lvl1pPr>
            <a:lvl2pPr lvl="1" indent="0" rtl="0">
              <a:spcBef>
                <a:spcPts val="0"/>
              </a:spcBef>
              <a:spcAft>
                <a:spcPts val="0"/>
              </a:spcAft>
              <a:buSzPts val="2800"/>
              <a:buNone/>
              <a:defRPr sz="1800"/>
            </a:lvl2pPr>
            <a:lvl3pPr lvl="2" indent="0" rtl="0">
              <a:spcBef>
                <a:spcPts val="0"/>
              </a:spcBef>
              <a:spcAft>
                <a:spcPts val="0"/>
              </a:spcAft>
              <a:buSzPts val="2800"/>
              <a:buNone/>
              <a:defRPr sz="1800"/>
            </a:lvl3pPr>
            <a:lvl4pPr lvl="3" indent="0" rtl="0">
              <a:spcBef>
                <a:spcPts val="0"/>
              </a:spcBef>
              <a:spcAft>
                <a:spcPts val="0"/>
              </a:spcAft>
              <a:buSzPts val="2800"/>
              <a:buNone/>
              <a:defRPr sz="1800"/>
            </a:lvl4pPr>
            <a:lvl5pPr lvl="4" indent="0" rtl="0">
              <a:spcBef>
                <a:spcPts val="0"/>
              </a:spcBef>
              <a:spcAft>
                <a:spcPts val="0"/>
              </a:spcAft>
              <a:buSzPts val="2800"/>
              <a:buNone/>
              <a:defRPr sz="1800"/>
            </a:lvl5pPr>
            <a:lvl6pPr lvl="5" indent="0" rtl="0">
              <a:spcBef>
                <a:spcPts val="0"/>
              </a:spcBef>
              <a:spcAft>
                <a:spcPts val="0"/>
              </a:spcAft>
              <a:buSzPts val="2800"/>
              <a:buNone/>
              <a:defRPr sz="1800"/>
            </a:lvl6pPr>
            <a:lvl7pPr lvl="6" indent="0" rtl="0">
              <a:spcBef>
                <a:spcPts val="0"/>
              </a:spcBef>
              <a:spcAft>
                <a:spcPts val="0"/>
              </a:spcAft>
              <a:buSzPts val="2800"/>
              <a:buNone/>
              <a:defRPr sz="1800"/>
            </a:lvl7pPr>
            <a:lvl8pPr lvl="7" indent="0" rtl="0">
              <a:spcBef>
                <a:spcPts val="0"/>
              </a:spcBef>
              <a:spcAft>
                <a:spcPts val="0"/>
              </a:spcAft>
              <a:buSzPts val="2800"/>
              <a:buNone/>
              <a:defRPr sz="1800"/>
            </a:lvl8pPr>
            <a:lvl9pPr lvl="8" indent="0" rtl="0">
              <a:spcBef>
                <a:spcPts val="0"/>
              </a:spcBef>
              <a:spcAft>
                <a:spcPts val="0"/>
              </a:spcAft>
              <a:buSzPts val="2800"/>
              <a:buNone/>
              <a:defRPr sz="1800"/>
            </a:lvl9pPr>
          </a:lstStyle>
          <a:p>
            <a:endParaRPr/>
          </a:p>
        </p:txBody>
      </p:sp>
      <p:sp>
        <p:nvSpPr>
          <p:cNvPr id="70" name="Google Shape;70;p16"/>
          <p:cNvSpPr txBox="1">
            <a:spLocks noGrp="1"/>
          </p:cNvSpPr>
          <p:nvPr>
            <p:ph type="body" idx="1"/>
          </p:nvPr>
        </p:nvSpPr>
        <p:spPr>
          <a:xfrm>
            <a:off x="457200" y="900115"/>
            <a:ext cx="4038600" cy="2545500"/>
          </a:xfrm>
          <a:prstGeom prst="rect">
            <a:avLst/>
          </a:prstGeom>
          <a:noFill/>
          <a:ln>
            <a:noFill/>
          </a:ln>
        </p:spPr>
        <p:txBody>
          <a:bodyPr spcFirstLastPara="1" wrap="square" lIns="91425" tIns="91425" rIns="91425" bIns="91425" anchor="t" anchorCtr="0">
            <a:noAutofit/>
          </a:bodyPr>
          <a:lstStyle>
            <a:lvl1pPr marL="457200" marR="0" lvl="0" indent="-406400" algn="l" rtl="0">
              <a:spcBef>
                <a:spcPts val="5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spcBef>
                <a:spcPts val="16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spcBef>
                <a:spcPts val="16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spcBef>
                <a:spcPts val="1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spcBef>
                <a:spcPts val="1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spcBef>
                <a:spcPts val="1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1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1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1600"/>
              </a:spcBef>
              <a:spcAft>
                <a:spcPts val="160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1" name="Google Shape;71;p16"/>
          <p:cNvSpPr txBox="1">
            <a:spLocks noGrp="1"/>
          </p:cNvSpPr>
          <p:nvPr>
            <p:ph type="body" idx="2"/>
          </p:nvPr>
        </p:nvSpPr>
        <p:spPr>
          <a:xfrm>
            <a:off x="4648200" y="900115"/>
            <a:ext cx="4038600" cy="2545500"/>
          </a:xfrm>
          <a:prstGeom prst="rect">
            <a:avLst/>
          </a:prstGeom>
          <a:noFill/>
          <a:ln>
            <a:noFill/>
          </a:ln>
        </p:spPr>
        <p:txBody>
          <a:bodyPr spcFirstLastPara="1" wrap="square" lIns="91425" tIns="91425" rIns="91425" bIns="91425" anchor="t" anchorCtr="0">
            <a:noAutofit/>
          </a:bodyPr>
          <a:lstStyle>
            <a:lvl1pPr marL="457200" marR="0" lvl="0" indent="-406400" algn="l" rtl="0">
              <a:spcBef>
                <a:spcPts val="5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spcBef>
                <a:spcPts val="16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spcBef>
                <a:spcPts val="16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spcBef>
                <a:spcPts val="1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spcBef>
                <a:spcPts val="1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spcBef>
                <a:spcPts val="1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1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1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1600"/>
              </a:spcBef>
              <a:spcAft>
                <a:spcPts val="160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2" name="Google Shape;72;p16"/>
          <p:cNvSpPr txBox="1">
            <a:spLocks noGrp="1"/>
          </p:cNvSpPr>
          <p:nvPr>
            <p:ph type="dt" idx="10"/>
          </p:nvPr>
        </p:nvSpPr>
        <p:spPr>
          <a:xfrm>
            <a:off x="457200" y="4767264"/>
            <a:ext cx="2133600" cy="2739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3" name="Google Shape;73;p16"/>
          <p:cNvSpPr txBox="1">
            <a:spLocks noGrp="1"/>
          </p:cNvSpPr>
          <p:nvPr>
            <p:ph type="ftr" idx="11"/>
          </p:nvPr>
        </p:nvSpPr>
        <p:spPr>
          <a:xfrm>
            <a:off x="3124200" y="4767264"/>
            <a:ext cx="2895600" cy="2739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4" name="Google Shape;74;p16"/>
          <p:cNvSpPr txBox="1">
            <a:spLocks noGrp="1"/>
          </p:cNvSpPr>
          <p:nvPr>
            <p:ph type="sldNum" idx="12"/>
          </p:nvPr>
        </p:nvSpPr>
        <p:spPr>
          <a:xfrm>
            <a:off x="6553200" y="4767264"/>
            <a:ext cx="2133600" cy="2739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5.jpg"/><Relationship Id="rId4" Type="http://schemas.openxmlformats.org/officeDocument/2006/relationships/hyperlink" Target="http://www.liberatingstructures.com/3-nine-whys/" TargetMode="External"/><Relationship Id="rId5" Type="http://schemas.openxmlformats.org/officeDocument/2006/relationships/image" Target="../media/image7.png"/><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4" Type="http://schemas.openxmlformats.org/officeDocument/2006/relationships/hyperlink" Target="http://www.liberatingstructures.com/3-nine-whys/" TargetMode="External"/><Relationship Id="rId5" Type="http://schemas.openxmlformats.org/officeDocument/2006/relationships/image" Target="../media/image7.png"/><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4" Type="http://schemas.openxmlformats.org/officeDocument/2006/relationships/hyperlink" Target="http://www.liberatingstructures.com/3-nine-whys/" TargetMode="External"/><Relationship Id="rId5" Type="http://schemas.openxmlformats.org/officeDocument/2006/relationships/image" Target="../media/image7.png"/><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4" Type="http://schemas.openxmlformats.org/officeDocument/2006/relationships/hyperlink" Target="http://www.liberatingstructures.com/3-nine-whys/" TargetMode="External"/><Relationship Id="rId5" Type="http://schemas.openxmlformats.org/officeDocument/2006/relationships/image" Target="../media/image7.png"/><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4" Type="http://schemas.openxmlformats.org/officeDocument/2006/relationships/image" Target="../media/image7.png"/><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4" Type="http://schemas.openxmlformats.org/officeDocument/2006/relationships/image" Target="../media/image7.png"/><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g"/><Relationship Id="rId4" Type="http://schemas.openxmlformats.org/officeDocument/2006/relationships/image" Target="../media/image7.png"/><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g"/><Relationship Id="rId4" Type="http://schemas.openxmlformats.org/officeDocument/2006/relationships/image" Target="../media/image7.png"/><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g"/><Relationship Id="rId4" Type="http://schemas.openxmlformats.org/officeDocument/2006/relationships/image" Target="../media/image7.png"/><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 Id="rId3"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image" Target="../media/image2.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0.xml"/><Relationship Id="rId3" Type="http://schemas.openxmlformats.org/officeDocument/2006/relationships/image" Target="../media/image4.jpg"/></Relationships>
</file>

<file path=ppt/slides/_rels/slide21.xml.rels><?xml version="1.0" encoding="UTF-8" standalone="yes"?>
<Relationships xmlns="http://schemas.openxmlformats.org/package/2006/relationships"><Relationship Id="rId3" Type="http://schemas.openxmlformats.org/officeDocument/2006/relationships/image" Target="../media/image15.jpg"/><Relationship Id="rId4" Type="http://schemas.openxmlformats.org/officeDocument/2006/relationships/hyperlink" Target="http://www.liberatingstructures.com/8-troika-consulting/" TargetMode="External"/><Relationship Id="rId5" Type="http://schemas.openxmlformats.org/officeDocument/2006/relationships/image" Target="../media/image8.png"/><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g"/><Relationship Id="rId4" Type="http://schemas.openxmlformats.org/officeDocument/2006/relationships/hyperlink" Target="http://www.liberatingstructures.com/8-troika-consulting/" TargetMode="External"/><Relationship Id="rId5" Type="http://schemas.openxmlformats.org/officeDocument/2006/relationships/image" Target="../media/image8.png"/><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g"/><Relationship Id="rId4" Type="http://schemas.openxmlformats.org/officeDocument/2006/relationships/hyperlink" Target="http://www.liberatingstructures.com/8-troika-consulting/" TargetMode="External"/><Relationship Id="rId5" Type="http://schemas.openxmlformats.org/officeDocument/2006/relationships/image" Target="../media/image8.png"/><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g"/><Relationship Id="rId4" Type="http://schemas.openxmlformats.org/officeDocument/2006/relationships/hyperlink" Target="http://www.liberatingstructures.com/8-troika-consulting/" TargetMode="External"/><Relationship Id="rId5" Type="http://schemas.openxmlformats.org/officeDocument/2006/relationships/image" Target="../media/image8.png"/><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16.jpg"/></Relationships>
</file>

<file path=ppt/slides/_rels/slide26.xml.rels><?xml version="1.0" encoding="UTF-8" standalone="yes"?>
<Relationships xmlns="http://schemas.openxmlformats.org/package/2006/relationships"><Relationship Id="rId3" Type="http://schemas.openxmlformats.org/officeDocument/2006/relationships/hyperlink" Target="http://www.liberatingstructures.com" TargetMode="External"/><Relationship Id="rId4" Type="http://schemas.openxmlformats.org/officeDocument/2006/relationships/hyperlink" Target="https://medium.com/@keithmccandless/liberating-structures-change-methods-for-everybody-every-day-648e9c0d04a7" TargetMode="External"/><Relationship Id="rId5" Type="http://schemas.openxmlformats.org/officeDocument/2006/relationships/hyperlink" Target="https://docs.google.com/document/d/1Ph0A-FOPoYY_1KSej7Uq5Yyc6X33kZLLaMyiHbV55sg/edit" TargetMode="External"/><Relationship Id="rId6" Type="http://schemas.openxmlformats.org/officeDocument/2006/relationships/image" Target="../media/image17.png"/><Relationship Id="rId7" Type="http://schemas.openxmlformats.org/officeDocument/2006/relationships/image" Target="../media/image18.png"/><Relationship Id="rId1" Type="http://schemas.openxmlformats.org/officeDocument/2006/relationships/slideLayout" Target="../slideLayouts/slideLayout1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image" Target="../media/image21.png"/><Relationship Id="rId1" Type="http://schemas.openxmlformats.org/officeDocument/2006/relationships/slideLayout" Target="../slideLayouts/slideLayout1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image" Target="../media/image15.jpg"/><Relationship Id="rId4" Type="http://schemas.openxmlformats.org/officeDocument/2006/relationships/image" Target="../media/image22.jpg"/><Relationship Id="rId5" Type="http://schemas.openxmlformats.org/officeDocument/2006/relationships/hyperlink" Target="http://www.liberatingstructures.com/33-purpose-to-practice-p2p/" TargetMode="External"/><Relationship Id="rId6" Type="http://schemas.openxmlformats.org/officeDocument/2006/relationships/image" Target="../media/image23.png"/><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9.xml"/><Relationship Id="rId3"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hyperlink" Target="http://www.liberatingstructures.com/1-1-2-4-all/" TargetMode="External"/><Relationship Id="rId5" Type="http://schemas.openxmlformats.org/officeDocument/2006/relationships/hyperlink" Target="http://www.liberatingstructures.com/mad-tea" TargetMode="External"/><Relationship Id="rId1" Type="http://schemas.openxmlformats.org/officeDocument/2006/relationships/slideLayout" Target="../slideLayouts/slideLayout1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0.xml"/><Relationship Id="rId3" Type="http://schemas.openxmlformats.org/officeDocument/2006/relationships/image" Target="../media/image24.jpg"/></Relationships>
</file>

<file path=ppt/slides/_rels/slide31.xml.rels><?xml version="1.0" encoding="UTF-8" standalone="yes"?>
<Relationships xmlns="http://schemas.openxmlformats.org/package/2006/relationships"><Relationship Id="rId3" Type="http://schemas.openxmlformats.org/officeDocument/2006/relationships/image" Target="../media/image15.jp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6.png"/><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hyperlink" Target="https://docs.google.com/document/d/1L5QCO3MUnRI0jbXzMuvRxL0xwGRK7rwqQm9_YNj7bBA/edit?usp=sharing" TargetMode="External"/><Relationship Id="rId4" Type="http://schemas.openxmlformats.org/officeDocument/2006/relationships/image" Target="../media/image25.png"/><Relationship Id="rId1" Type="http://schemas.openxmlformats.org/officeDocument/2006/relationships/slideLayout" Target="../slideLayouts/slideLayout1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hyperlink" Target="http://www.liberatingstructures.com/14-min-specs/" TargetMode="External"/><Relationship Id="rId4" Type="http://schemas.openxmlformats.org/officeDocument/2006/relationships/image" Target="../media/image23.png"/><Relationship Id="rId1" Type="http://schemas.openxmlformats.org/officeDocument/2006/relationships/slideLayout" Target="../slideLayouts/slideLayout1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4.xml"/><Relationship Id="rId3" Type="http://schemas.openxmlformats.org/officeDocument/2006/relationships/image" Target="../media/image23.png"/></Relationships>
</file>

<file path=ppt/slides/_rels/slide35.xml.rels><?xml version="1.0" encoding="UTF-8" standalone="yes"?>
<Relationships xmlns="http://schemas.openxmlformats.org/package/2006/relationships"><Relationship Id="rId3" Type="http://schemas.openxmlformats.org/officeDocument/2006/relationships/hyperlink" Target="http://www.liberatingstructures.com/6-making-space-with-triz/" TargetMode="External"/><Relationship Id="rId4" Type="http://schemas.openxmlformats.org/officeDocument/2006/relationships/image" Target="../media/image23.png"/><Relationship Id="rId1" Type="http://schemas.openxmlformats.org/officeDocument/2006/relationships/slideLayout" Target="../slideLayouts/slideLayout1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6.xml"/><Relationship Id="rId3" Type="http://schemas.openxmlformats.org/officeDocument/2006/relationships/image" Target="../media/image2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7.xml"/><Relationship Id="rId3" Type="http://schemas.openxmlformats.org/officeDocument/2006/relationships/image" Target="../media/image2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8.xml"/><Relationship Id="rId3" Type="http://schemas.openxmlformats.org/officeDocument/2006/relationships/image" Target="../media/image2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1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40.xml.rels><?xml version="1.0" encoding="UTF-8" standalone="yes"?>
<Relationships xmlns="http://schemas.openxmlformats.org/package/2006/relationships"><Relationship Id="rId11" Type="http://schemas.openxmlformats.org/officeDocument/2006/relationships/hyperlink" Target="https://groups.io/g/f4c-response" TargetMode="External"/><Relationship Id="rId12" Type="http://schemas.openxmlformats.org/officeDocument/2006/relationships/hyperlink" Target="https://docs.google.com/document/d/1NyrEU7n6IUl5rgGiflx_dK8CrdoB2bwyyl9XG-H7iw8/edit" TargetMode="External"/><Relationship Id="rId13" Type="http://schemas.openxmlformats.org/officeDocument/2006/relationships/hyperlink" Target="https://aspirationtech.org/blog/virtualmeetingpowerdynamics" TargetMode="External"/><Relationship Id="rId14" Type="http://schemas.openxmlformats.org/officeDocument/2006/relationships/hyperlink" Target="https://medium.com/@StefanMorales/workshop-design-has-never-been-more-important-than-now-4014e02059c9" TargetMode="External"/><Relationship Id="rId15" Type="http://schemas.openxmlformats.org/officeDocument/2006/relationships/hyperlink" Target="https://docs.google.com/document/d/1x4oroj-ac3f4n_qqUHCBrbiFUvw54lRUDm8kDP6L3M4/edit?usp=sharing" TargetMode="External"/><Relationship Id="rId16" Type="http://schemas.openxmlformats.org/officeDocument/2006/relationships/image" Target="../media/image18.png"/><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1.png"/><Relationship Id="rId4" Type="http://schemas.openxmlformats.org/officeDocument/2006/relationships/hyperlink" Target="http://www.liberatingstructures.com" TargetMode="External"/><Relationship Id="rId5" Type="http://schemas.openxmlformats.org/officeDocument/2006/relationships/hyperlink" Target="https://www.liberatingstructures.app/en/" TargetMode="External"/><Relationship Id="rId6" Type="http://schemas.openxmlformats.org/officeDocument/2006/relationships/hyperlink" Target="https://docs.google.com/document/d/1Ph0A-FOPoYY_1KSej7Uq5Yyc6X33kZLLaMyiHbV55sg/edit" TargetMode="External"/><Relationship Id="rId7" Type="http://schemas.openxmlformats.org/officeDocument/2006/relationships/hyperlink" Target="https://ls.qiqochat.com/events" TargetMode="External"/><Relationship Id="rId8" Type="http://schemas.openxmlformats.org/officeDocument/2006/relationships/hyperlink" Target="https://join.slack.com/t/liberatingstructures/shared_invite/zt-9oo5bleq-MXbN~HbHIAEG4SrBkYU~ng" TargetMode="External"/><Relationship Id="rId9" Type="http://schemas.openxmlformats.org/officeDocument/2006/relationships/hyperlink" Target="https://drive.google.com/open?id=1hlx3XPS1Er9s_UnjHCmMJwhFI3Qn_1PUnIPUsuYY1d0" TargetMode="External"/><Relationship Id="rId10" Type="http://schemas.openxmlformats.org/officeDocument/2006/relationships/hyperlink" Target="https://docs.google.com/document/d/1bU8efHbLGn2aXaC0oZSSU-4T1cxMy4XPongMUnB1jlg/edit"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2.xml"/><Relationship Id="rId3" Type="http://schemas.openxmlformats.org/officeDocument/2006/relationships/image" Target="../media/image15.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3.xml"/><Relationship Id="rId3" Type="http://schemas.openxmlformats.org/officeDocument/2006/relationships/image" Target="../media/image15.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4.xml"/><Relationship Id="rId3" Type="http://schemas.openxmlformats.org/officeDocument/2006/relationships/image" Target="../media/image15.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5.xml"/><Relationship Id="rId3" Type="http://schemas.openxmlformats.org/officeDocument/2006/relationships/image" Target="../media/image1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5.jpg"/></Relationships>
</file>

<file path=ppt/slides/_rels/slide8.xml.rels><?xml version="1.0" encoding="UTF-8" standalone="yes"?>
<Relationships xmlns="http://schemas.openxmlformats.org/package/2006/relationships"><Relationship Id="rId3" Type="http://schemas.openxmlformats.org/officeDocument/2006/relationships/hyperlink" Target="http://www.liberatingstructures.com/mad-tea" TargetMode="External"/><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media/image8.png"/><Relationship Id="rId7" Type="http://schemas.openxmlformats.org/officeDocument/2006/relationships/image" Target="../media/image9.png"/><Relationship Id="rId1" Type="http://schemas.openxmlformats.org/officeDocument/2006/relationships/slideLayout" Target="../slideLayouts/slideLayout1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6.png"/><Relationship Id="rId6" Type="http://schemas.openxmlformats.org/officeDocument/2006/relationships/image" Target="../media/image12.png"/><Relationship Id="rId7" Type="http://schemas.openxmlformats.org/officeDocument/2006/relationships/image" Target="../media/image13.png"/><Relationship Id="rId8" Type="http://schemas.openxmlformats.org/officeDocument/2006/relationships/image" Target="../media/image14.png"/><Relationship Id="rId1" Type="http://schemas.openxmlformats.org/officeDocument/2006/relationships/slideLayout" Target="../slideLayouts/slideLayout1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pic>
        <p:nvPicPr>
          <p:cNvPr id="79" name="Google Shape;79;p17" descr="igniterelationship.jpg"/>
          <p:cNvPicPr preferRelativeResize="0"/>
          <p:nvPr/>
        </p:nvPicPr>
        <p:blipFill rotWithShape="1">
          <a:blip r:embed="rId3">
            <a:alphaModFix/>
          </a:blip>
          <a:srcRect l="4819" r="7561"/>
          <a:stretch/>
        </p:blipFill>
        <p:spPr>
          <a:xfrm>
            <a:off x="3493205" y="0"/>
            <a:ext cx="5650800" cy="5143500"/>
          </a:xfrm>
          <a:prstGeom prst="rect">
            <a:avLst/>
          </a:prstGeom>
          <a:noFill/>
          <a:ln>
            <a:noFill/>
          </a:ln>
        </p:spPr>
      </p:pic>
      <p:sp>
        <p:nvSpPr>
          <p:cNvPr id="80" name="Google Shape;80;p17"/>
          <p:cNvSpPr txBox="1">
            <a:spLocks noGrp="1"/>
          </p:cNvSpPr>
          <p:nvPr>
            <p:ph type="ctrTitle"/>
          </p:nvPr>
        </p:nvSpPr>
        <p:spPr>
          <a:xfrm>
            <a:off x="349875" y="248350"/>
            <a:ext cx="3645300" cy="2323500"/>
          </a:xfrm>
          <a:prstGeom prst="rect">
            <a:avLst/>
          </a:prstGeom>
        </p:spPr>
        <p:txBody>
          <a:bodyPr spcFirstLastPara="1" wrap="square" lIns="91425" tIns="91425" rIns="91425" bIns="91425" anchor="b" anchorCtr="0">
            <a:noAutofit/>
          </a:bodyPr>
          <a:lstStyle/>
          <a:p>
            <a:pPr marL="0" lvl="0" indent="0" algn="l" rtl="0">
              <a:lnSpc>
                <a:spcPct val="115000"/>
              </a:lnSpc>
              <a:spcBef>
                <a:spcPts val="0"/>
              </a:spcBef>
              <a:spcAft>
                <a:spcPts val="0"/>
              </a:spcAft>
              <a:buNone/>
            </a:pPr>
            <a:r>
              <a:rPr lang="en" sz="3000" i="1"/>
              <a:t>Better Virtual Workshops</a:t>
            </a:r>
            <a:endParaRPr/>
          </a:p>
        </p:txBody>
      </p:sp>
      <p:sp>
        <p:nvSpPr>
          <p:cNvPr id="81" name="Google Shape;81;p17"/>
          <p:cNvSpPr txBox="1">
            <a:spLocks noGrp="1"/>
          </p:cNvSpPr>
          <p:nvPr>
            <p:ph type="subTitle" idx="1"/>
          </p:nvPr>
        </p:nvSpPr>
        <p:spPr>
          <a:xfrm>
            <a:off x="222200" y="2648050"/>
            <a:ext cx="4647900" cy="1583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800">
                <a:solidFill>
                  <a:schemeClr val="dk1"/>
                </a:solidFill>
              </a:rPr>
              <a:t>Getting started designing, developing </a:t>
            </a:r>
            <a:br>
              <a:rPr lang="en" sz="1800">
                <a:solidFill>
                  <a:schemeClr val="dk1"/>
                </a:solidFill>
              </a:rPr>
            </a:br>
            <a:r>
              <a:rPr lang="en" sz="1800">
                <a:solidFill>
                  <a:schemeClr val="dk1"/>
                </a:solidFill>
              </a:rPr>
              <a:t>and facilitating online workshops, Part 1 with Nancy White, Full Circle Associates</a:t>
            </a:r>
            <a:endParaRPr sz="1800">
              <a:solidFill>
                <a:schemeClr val="dk1"/>
              </a:solidFill>
            </a:endParaRPr>
          </a:p>
          <a:p>
            <a:pPr marL="0" lvl="0" indent="0" algn="l" rtl="0">
              <a:lnSpc>
                <a:spcPct val="115000"/>
              </a:lnSpc>
              <a:spcBef>
                <a:spcPts val="0"/>
              </a:spcBef>
              <a:spcAft>
                <a:spcPts val="0"/>
              </a:spcAft>
              <a:buNone/>
            </a:pPr>
            <a:endParaRPr sz="1800">
              <a:solidFill>
                <a:schemeClr val="dk1"/>
              </a:solidFill>
            </a:endParaRPr>
          </a:p>
          <a:p>
            <a:pPr marL="0" lvl="0" indent="0" algn="l" rtl="0">
              <a:lnSpc>
                <a:spcPct val="115000"/>
              </a:lnSpc>
              <a:spcBef>
                <a:spcPts val="0"/>
              </a:spcBef>
              <a:spcAft>
                <a:spcPts val="0"/>
              </a:spcAft>
              <a:buNone/>
            </a:pPr>
            <a:endParaRPr sz="18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800">
              <a:solidFill>
                <a:schemeClr val="dk1"/>
              </a:solidFill>
            </a:endParaRPr>
          </a:p>
          <a:p>
            <a:pPr marL="0" lvl="0" indent="0" algn="ctr" rtl="0">
              <a:spcBef>
                <a:spcPts val="0"/>
              </a:spcBef>
              <a:spcAft>
                <a:spcPts val="0"/>
              </a:spcAft>
              <a:buNone/>
            </a:pP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1"/>
        <p:cNvGrpSpPr/>
        <p:nvPr/>
      </p:nvGrpSpPr>
      <p:grpSpPr>
        <a:xfrm>
          <a:off x="0" y="0"/>
          <a:ext cx="0" cy="0"/>
          <a:chOff x="0" y="0"/>
          <a:chExt cx="0" cy="0"/>
        </a:xfrm>
      </p:grpSpPr>
      <p:sp>
        <p:nvSpPr>
          <p:cNvPr id="162" name="Google Shape;162;p26"/>
          <p:cNvSpPr/>
          <p:nvPr/>
        </p:nvSpPr>
        <p:spPr>
          <a:xfrm>
            <a:off x="3275200" y="1051875"/>
            <a:ext cx="4141500" cy="4116900"/>
          </a:xfrm>
          <a:prstGeom prst="ellipse">
            <a:avLst/>
          </a:prstGeom>
          <a:gradFill>
            <a:gsLst>
              <a:gs pos="0">
                <a:srgbClr val="38B6D8"/>
              </a:gs>
              <a:gs pos="100000">
                <a:srgbClr val="91ECFF"/>
              </a:gs>
            </a:gsLst>
            <a:lin ang="16200038" scaled="0"/>
          </a:gradFill>
          <a:ln>
            <a:noFill/>
          </a:ln>
          <a:effectLst>
            <a:outerShdw blurRad="40000" dist="23000" dir="5400000" rotWithShape="0">
              <a:srgbClr val="000000">
                <a:alpha val="3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26"/>
          <p:cNvSpPr txBox="1">
            <a:spLocks noGrp="1"/>
          </p:cNvSpPr>
          <p:nvPr>
            <p:ph type="title"/>
          </p:nvPr>
        </p:nvSpPr>
        <p:spPr>
          <a:xfrm>
            <a:off x="1603050" y="273850"/>
            <a:ext cx="6912300" cy="994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Workshop Purpose - Nine Whys</a:t>
            </a:r>
            <a:endParaRPr/>
          </a:p>
          <a:p>
            <a:pPr marL="0" lvl="0" indent="0" algn="l" rtl="0">
              <a:spcBef>
                <a:spcPts val="0"/>
              </a:spcBef>
              <a:spcAft>
                <a:spcPts val="0"/>
              </a:spcAft>
              <a:buNone/>
            </a:pPr>
            <a:r>
              <a:rPr lang="en" sz="2600" i="1"/>
              <a:t>A workshop is NOT a laundry list...</a:t>
            </a:r>
            <a:endParaRPr sz="2600" i="1"/>
          </a:p>
        </p:txBody>
      </p:sp>
      <p:sp>
        <p:nvSpPr>
          <p:cNvPr id="164" name="Google Shape;164;p26"/>
          <p:cNvSpPr txBox="1"/>
          <p:nvPr/>
        </p:nvSpPr>
        <p:spPr>
          <a:xfrm>
            <a:off x="4123400" y="4733800"/>
            <a:ext cx="4534500" cy="307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u="sng">
                <a:solidFill>
                  <a:schemeClr val="hlink"/>
                </a:solidFill>
                <a:hlinkClick r:id="rId4"/>
              </a:rPr>
              <a:t>http://www.liberatingstructures.com/3-nine-whys/</a:t>
            </a:r>
            <a:endParaRPr/>
          </a:p>
        </p:txBody>
      </p:sp>
      <p:pic>
        <p:nvPicPr>
          <p:cNvPr id="165" name="Google Shape;165;p26"/>
          <p:cNvPicPr preferRelativeResize="0"/>
          <p:nvPr/>
        </p:nvPicPr>
        <p:blipFill>
          <a:blip r:embed="rId5">
            <a:alphaModFix/>
          </a:blip>
          <a:stretch>
            <a:fillRect/>
          </a:stretch>
        </p:blipFill>
        <p:spPr>
          <a:xfrm>
            <a:off x="319150" y="355825"/>
            <a:ext cx="848675" cy="837050"/>
          </a:xfrm>
          <a:prstGeom prst="rect">
            <a:avLst/>
          </a:prstGeom>
          <a:noFill/>
          <a:ln>
            <a:noFill/>
          </a:ln>
        </p:spPr>
      </p:pic>
      <p:sp>
        <p:nvSpPr>
          <p:cNvPr id="166" name="Google Shape;166;p26"/>
          <p:cNvSpPr txBox="1"/>
          <p:nvPr/>
        </p:nvSpPr>
        <p:spPr>
          <a:xfrm>
            <a:off x="538025" y="1458325"/>
            <a:ext cx="8305200" cy="308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Make the purpose of your </a:t>
            </a:r>
            <a:br>
              <a:rPr lang="en"/>
            </a:br>
            <a:r>
              <a:rPr lang="en"/>
              <a:t>workshop clear together...</a:t>
            </a:r>
            <a:endParaRPr/>
          </a:p>
        </p:txBody>
      </p:sp>
      <p:sp>
        <p:nvSpPr>
          <p:cNvPr id="167" name="Google Shape;167;p26"/>
          <p:cNvSpPr txBox="1">
            <a:spLocks noGrp="1"/>
          </p:cNvSpPr>
          <p:nvPr>
            <p:ph type="body" idx="4294967295"/>
          </p:nvPr>
        </p:nvSpPr>
        <p:spPr>
          <a:xfrm>
            <a:off x="3401193" y="1948376"/>
            <a:ext cx="3889500" cy="21051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dk1"/>
              </a:buClr>
              <a:buFont typeface="Arial"/>
              <a:buNone/>
            </a:pPr>
            <a:r>
              <a:rPr lang="en" sz="2600" i="1"/>
              <a:t>What is the reason for our workshop?  How should we organize to meet the deep need we serve?</a:t>
            </a:r>
            <a:endParaRPr sz="2600"/>
          </a:p>
          <a:p>
            <a:pPr marL="63500" marR="0" lvl="0" indent="-12700" algn="l" rtl="0">
              <a:spcBef>
                <a:spcPts val="1600"/>
              </a:spcBef>
              <a:spcAft>
                <a:spcPts val="0"/>
              </a:spcAft>
              <a:buClr>
                <a:schemeClr val="dk1"/>
              </a:buClr>
              <a:buFont typeface="Arial"/>
              <a:buNone/>
            </a:pPr>
            <a:endParaRPr sz="3000" b="0" i="0" u="none" strike="noStrike" cap="none">
              <a:solidFill>
                <a:schemeClr val="dk1"/>
              </a:solidFill>
              <a:latin typeface="Calibri"/>
              <a:ea typeface="Calibri"/>
              <a:cs typeface="Calibri"/>
              <a:sym typeface="Calibri"/>
            </a:endParaRPr>
          </a:p>
          <a:p>
            <a:pPr marL="63500" marR="0" lvl="0" indent="-12700" algn="ctr" rtl="0">
              <a:spcBef>
                <a:spcPts val="400"/>
              </a:spcBef>
              <a:spcAft>
                <a:spcPts val="1600"/>
              </a:spcAft>
              <a:buClr>
                <a:schemeClr val="dk1"/>
              </a:buClr>
              <a:buFont typeface="Arial"/>
              <a:buNone/>
            </a:pPr>
            <a:endParaRPr sz="2000" b="0" i="1" u="none" strike="noStrike" cap="non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1"/>
        <p:cNvGrpSpPr/>
        <p:nvPr/>
      </p:nvGrpSpPr>
      <p:grpSpPr>
        <a:xfrm>
          <a:off x="0" y="0"/>
          <a:ext cx="0" cy="0"/>
          <a:chOff x="0" y="0"/>
          <a:chExt cx="0" cy="0"/>
        </a:xfrm>
      </p:grpSpPr>
      <p:sp>
        <p:nvSpPr>
          <p:cNvPr id="172" name="Google Shape;172;p27"/>
          <p:cNvSpPr txBox="1">
            <a:spLocks noGrp="1"/>
          </p:cNvSpPr>
          <p:nvPr>
            <p:ph type="title"/>
          </p:nvPr>
        </p:nvSpPr>
        <p:spPr>
          <a:xfrm>
            <a:off x="1603050" y="273850"/>
            <a:ext cx="6912300" cy="994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Workshop Purpose - Nine Whys</a:t>
            </a:r>
            <a:endParaRPr/>
          </a:p>
          <a:p>
            <a:pPr marL="0" lvl="0" indent="0" algn="l" rtl="0">
              <a:spcBef>
                <a:spcPts val="0"/>
              </a:spcBef>
              <a:spcAft>
                <a:spcPts val="0"/>
              </a:spcAft>
              <a:buNone/>
            </a:pPr>
            <a:r>
              <a:rPr lang="en" sz="2600" i="1"/>
              <a:t>A workshop is NOT a laundry list...</a:t>
            </a:r>
            <a:endParaRPr sz="2600" i="1"/>
          </a:p>
        </p:txBody>
      </p:sp>
      <p:sp>
        <p:nvSpPr>
          <p:cNvPr id="173" name="Google Shape;173;p27"/>
          <p:cNvSpPr txBox="1"/>
          <p:nvPr/>
        </p:nvSpPr>
        <p:spPr>
          <a:xfrm>
            <a:off x="4123400" y="4733800"/>
            <a:ext cx="4534500" cy="307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u="sng">
                <a:solidFill>
                  <a:schemeClr val="hlink"/>
                </a:solidFill>
                <a:hlinkClick r:id="rId4"/>
              </a:rPr>
              <a:t>http://www.liberatingstructures.com/3-nine-whys/</a:t>
            </a:r>
            <a:endParaRPr/>
          </a:p>
        </p:txBody>
      </p:sp>
      <p:pic>
        <p:nvPicPr>
          <p:cNvPr id="174" name="Google Shape;174;p27"/>
          <p:cNvPicPr preferRelativeResize="0"/>
          <p:nvPr/>
        </p:nvPicPr>
        <p:blipFill>
          <a:blip r:embed="rId5">
            <a:alphaModFix/>
          </a:blip>
          <a:stretch>
            <a:fillRect/>
          </a:stretch>
        </p:blipFill>
        <p:spPr>
          <a:xfrm>
            <a:off x="319150" y="355825"/>
            <a:ext cx="848675" cy="837050"/>
          </a:xfrm>
          <a:prstGeom prst="rect">
            <a:avLst/>
          </a:prstGeom>
          <a:noFill/>
          <a:ln>
            <a:noFill/>
          </a:ln>
        </p:spPr>
      </p:pic>
      <p:sp>
        <p:nvSpPr>
          <p:cNvPr id="175" name="Google Shape;175;p27"/>
          <p:cNvSpPr txBox="1">
            <a:spLocks noGrp="1"/>
          </p:cNvSpPr>
          <p:nvPr>
            <p:ph type="body" idx="1"/>
          </p:nvPr>
        </p:nvSpPr>
        <p:spPr>
          <a:xfrm>
            <a:off x="868675" y="1463050"/>
            <a:ext cx="7469400" cy="3362100"/>
          </a:xfrm>
          <a:prstGeom prst="rect">
            <a:avLst/>
          </a:prstGeom>
          <a:solidFill>
            <a:schemeClr val="lt1"/>
          </a:solidFill>
          <a:ln w="25400"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342900" marR="0" lvl="0" indent="-241300" algn="l" rtl="0">
              <a:lnSpc>
                <a:spcPct val="80000"/>
              </a:lnSpc>
              <a:spcBef>
                <a:spcPts val="0"/>
              </a:spcBef>
              <a:spcAft>
                <a:spcPts val="0"/>
              </a:spcAft>
              <a:buClr>
                <a:schemeClr val="dk1"/>
              </a:buClr>
              <a:buSzPts val="1600"/>
              <a:buFont typeface="Arial"/>
              <a:buNone/>
            </a:pPr>
            <a:endParaRPr sz="1600" b="0" i="0" u="none" strike="noStrike" cap="none">
              <a:solidFill>
                <a:schemeClr val="dk1"/>
              </a:solidFill>
              <a:latin typeface="Calibri"/>
              <a:ea typeface="Calibri"/>
              <a:cs typeface="Calibri"/>
              <a:sym typeface="Calibri"/>
            </a:endParaRPr>
          </a:p>
          <a:p>
            <a:pPr marL="342900" marR="0" lvl="0" indent="-292100" algn="l" rtl="0">
              <a:lnSpc>
                <a:spcPct val="80000"/>
              </a:lnSpc>
              <a:spcBef>
                <a:spcPts val="500"/>
              </a:spcBef>
              <a:spcAft>
                <a:spcPts val="0"/>
              </a:spcAft>
              <a:buClr>
                <a:schemeClr val="dk1"/>
              </a:buClr>
              <a:buSzPts val="2000"/>
              <a:buFont typeface="Arial"/>
              <a:buChar char="•"/>
            </a:pPr>
            <a:r>
              <a:rPr lang="en" sz="2000"/>
              <a:t>Individually make a list of the things that you do plan and do  your workshop.</a:t>
            </a:r>
            <a:r>
              <a:rPr lang="en" sz="2000" b="0" i="0" u="none" strike="noStrike" cap="none">
                <a:solidFill>
                  <a:schemeClr val="dk1"/>
                </a:solidFill>
                <a:latin typeface="Calibri"/>
                <a:ea typeface="Calibri"/>
                <a:cs typeface="Calibri"/>
                <a:sym typeface="Calibri"/>
              </a:rPr>
              <a:t> Type them in your breakout room chat. Read what others have written. (</a:t>
            </a:r>
            <a:r>
              <a:rPr lang="en" sz="2000">
                <a:solidFill>
                  <a:schemeClr val="dk1"/>
                </a:solidFill>
                <a:latin typeface="Calibri"/>
                <a:ea typeface="Calibri"/>
                <a:cs typeface="Calibri"/>
                <a:sym typeface="Calibri"/>
              </a:rPr>
              <a:t>2</a:t>
            </a:r>
            <a:r>
              <a:rPr lang="en" sz="2000" b="0" i="0" u="none" strike="noStrike" cap="none">
                <a:solidFill>
                  <a:schemeClr val="dk1"/>
                </a:solidFill>
                <a:latin typeface="Calibri"/>
                <a:ea typeface="Calibri"/>
                <a:cs typeface="Calibri"/>
                <a:sym typeface="Calibri"/>
              </a:rPr>
              <a:t> mins)</a:t>
            </a:r>
            <a:endParaRPr sz="2000" b="0" i="0" u="none" strike="noStrike" cap="none">
              <a:solidFill>
                <a:schemeClr val="dk1"/>
              </a:solidFill>
              <a:latin typeface="Calibri"/>
              <a:ea typeface="Calibri"/>
              <a:cs typeface="Calibri"/>
              <a:sym typeface="Calibri"/>
            </a:endParaRPr>
          </a:p>
          <a:p>
            <a:pPr marL="342900" marR="0" lvl="0" indent="-292100" algn="l" rtl="0">
              <a:lnSpc>
                <a:spcPct val="80000"/>
              </a:lnSpc>
              <a:spcBef>
                <a:spcPts val="500"/>
              </a:spcBef>
              <a:spcAft>
                <a:spcPts val="0"/>
              </a:spcAft>
              <a:buClr>
                <a:schemeClr val="dk1"/>
              </a:buClr>
              <a:buSzPts val="2000"/>
              <a:buFont typeface="Arial"/>
              <a:buChar char="•"/>
            </a:pPr>
            <a:r>
              <a:rPr lang="en" sz="2000">
                <a:solidFill>
                  <a:schemeClr val="dk1"/>
                </a:solidFill>
                <a:latin typeface="Calibri"/>
                <a:ea typeface="Calibri"/>
                <a:cs typeface="Calibri"/>
                <a:sym typeface="Calibri"/>
              </a:rPr>
              <a:t>One member of the group plays the client, another is the interviewer. The interviewer</a:t>
            </a:r>
            <a:r>
              <a:rPr lang="en" sz="2000" b="0" i="0" u="none" strike="noStrike" cap="none">
                <a:solidFill>
                  <a:schemeClr val="dk1"/>
                </a:solidFill>
                <a:latin typeface="Calibri"/>
                <a:ea typeface="Calibri"/>
                <a:cs typeface="Calibri"/>
                <a:sym typeface="Calibri"/>
              </a:rPr>
              <a:t> will ask why your work </a:t>
            </a:r>
            <a:r>
              <a:rPr lang="en" sz="2000"/>
              <a:t>is</a:t>
            </a:r>
            <a:r>
              <a:rPr lang="en" sz="2000" b="0" i="0" u="none" strike="noStrike" cap="none">
                <a:solidFill>
                  <a:schemeClr val="dk1"/>
                </a:solidFill>
                <a:latin typeface="Calibri"/>
                <a:ea typeface="Calibri"/>
                <a:cs typeface="Calibri"/>
                <a:sym typeface="Calibri"/>
              </a:rPr>
              <a:t> important to you. Everyone else listen closely for clarity.  </a:t>
            </a:r>
            <a:r>
              <a:rPr lang="en" sz="2000"/>
              <a:t>[4 minute interview]</a:t>
            </a:r>
            <a:endParaRPr sz="2000" b="0" i="0" u="none" strike="noStrike" cap="none">
              <a:solidFill>
                <a:schemeClr val="dk1"/>
              </a:solidFill>
              <a:latin typeface="Calibri"/>
              <a:ea typeface="Calibri"/>
              <a:cs typeface="Calibri"/>
              <a:sym typeface="Calibri"/>
            </a:endParaRPr>
          </a:p>
          <a:p>
            <a:pPr marL="342900" marR="0" lvl="0" indent="-292100" algn="l" rtl="0">
              <a:lnSpc>
                <a:spcPct val="80000"/>
              </a:lnSpc>
              <a:spcBef>
                <a:spcPts val="500"/>
              </a:spcBef>
              <a:spcAft>
                <a:spcPts val="0"/>
              </a:spcAft>
              <a:buClr>
                <a:schemeClr val="dk1"/>
              </a:buClr>
              <a:buSzPts val="2000"/>
              <a:buFont typeface="Arial"/>
              <a:buChar char="•"/>
            </a:pPr>
            <a:r>
              <a:rPr lang="en" sz="2000" b="0" i="0" u="none" strike="noStrike" cap="none">
                <a:solidFill>
                  <a:schemeClr val="dk1"/>
                </a:solidFill>
                <a:latin typeface="Calibri"/>
                <a:ea typeface="Calibri"/>
                <a:cs typeface="Calibri"/>
                <a:sym typeface="Calibri"/>
              </a:rPr>
              <a:t>Now, </a:t>
            </a:r>
            <a:r>
              <a:rPr lang="en" sz="2000"/>
              <a:t>switch roles.  Someone else tries as client, and another as interviewer. Keep going until you get a message to wrap up and we’ll come back to plenary. (15 mins total)</a:t>
            </a:r>
            <a:endParaRPr sz="2000"/>
          </a:p>
          <a:p>
            <a:pPr marL="342900" marR="0" lvl="0" indent="-292100" algn="l" rtl="0">
              <a:lnSpc>
                <a:spcPct val="80000"/>
              </a:lnSpc>
              <a:spcBef>
                <a:spcPts val="500"/>
              </a:spcBef>
              <a:spcAft>
                <a:spcPts val="0"/>
              </a:spcAft>
              <a:buClr>
                <a:schemeClr val="dk1"/>
              </a:buClr>
              <a:buSzPts val="2000"/>
              <a:buFont typeface="Arial"/>
              <a:buChar char="•"/>
            </a:pPr>
            <a:r>
              <a:rPr lang="en" sz="2000"/>
              <a:t>You will get a message delivered to your room when it is time to switch.</a:t>
            </a:r>
            <a:endParaRPr sz="2000" b="0" i="0" u="none" strike="noStrike" cap="none">
              <a:solidFill>
                <a:schemeClr val="dk1"/>
              </a:solidFill>
              <a:latin typeface="Calibri"/>
              <a:ea typeface="Calibri"/>
              <a:cs typeface="Calibri"/>
              <a:sym typeface="Calibri"/>
            </a:endParaRPr>
          </a:p>
          <a:p>
            <a:pPr marL="0" marR="0" lvl="0" indent="0" algn="l" rtl="0">
              <a:lnSpc>
                <a:spcPct val="80000"/>
              </a:lnSpc>
              <a:spcBef>
                <a:spcPts val="700"/>
              </a:spcBef>
              <a:spcAft>
                <a:spcPts val="0"/>
              </a:spcAft>
              <a:buClr>
                <a:schemeClr val="dk1"/>
              </a:buClr>
              <a:buFont typeface="Arial"/>
              <a:buNone/>
            </a:pPr>
            <a:endParaRPr sz="1800" b="0" i="0" u="none" strike="noStrike" cap="none">
              <a:solidFill>
                <a:schemeClr val="dk1"/>
              </a:solidFill>
              <a:latin typeface="Calibri"/>
              <a:ea typeface="Calibri"/>
              <a:cs typeface="Calibri"/>
              <a:sym typeface="Calibri"/>
            </a:endParaRPr>
          </a:p>
          <a:p>
            <a:pPr marL="342900" marR="0" lvl="0" indent="-139700" algn="l" rtl="0">
              <a:lnSpc>
                <a:spcPct val="80000"/>
              </a:lnSpc>
              <a:spcBef>
                <a:spcPts val="700"/>
              </a:spcBef>
              <a:spcAft>
                <a:spcPts val="1600"/>
              </a:spcAft>
              <a:buClr>
                <a:schemeClr val="dk1"/>
              </a:buClr>
              <a:buSzPts val="32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9"/>
        <p:cNvGrpSpPr/>
        <p:nvPr/>
      </p:nvGrpSpPr>
      <p:grpSpPr>
        <a:xfrm>
          <a:off x="0" y="0"/>
          <a:ext cx="0" cy="0"/>
          <a:chOff x="0" y="0"/>
          <a:chExt cx="0" cy="0"/>
        </a:xfrm>
      </p:grpSpPr>
      <p:sp>
        <p:nvSpPr>
          <p:cNvPr id="180" name="Google Shape;180;p28"/>
          <p:cNvSpPr txBox="1">
            <a:spLocks noGrp="1"/>
          </p:cNvSpPr>
          <p:nvPr>
            <p:ph type="title"/>
          </p:nvPr>
        </p:nvSpPr>
        <p:spPr>
          <a:xfrm>
            <a:off x="1603050" y="273850"/>
            <a:ext cx="6912300" cy="994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Workshop Purpose - Nine Whys</a:t>
            </a:r>
            <a:endParaRPr/>
          </a:p>
          <a:p>
            <a:pPr marL="0" lvl="0" indent="0" algn="l" rtl="0">
              <a:spcBef>
                <a:spcPts val="0"/>
              </a:spcBef>
              <a:spcAft>
                <a:spcPts val="0"/>
              </a:spcAft>
              <a:buNone/>
            </a:pPr>
            <a:r>
              <a:rPr lang="en" sz="2600" i="1"/>
              <a:t>A workshop is NOT a laundry list...</a:t>
            </a:r>
            <a:endParaRPr sz="2600" i="1"/>
          </a:p>
        </p:txBody>
      </p:sp>
      <p:sp>
        <p:nvSpPr>
          <p:cNvPr id="181" name="Google Shape;181;p28"/>
          <p:cNvSpPr txBox="1"/>
          <p:nvPr/>
        </p:nvSpPr>
        <p:spPr>
          <a:xfrm>
            <a:off x="4123400" y="4733800"/>
            <a:ext cx="4534500" cy="307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u="sng">
                <a:solidFill>
                  <a:schemeClr val="hlink"/>
                </a:solidFill>
                <a:hlinkClick r:id="rId4"/>
              </a:rPr>
              <a:t>http://www.liberatingstructures.com/3-nine-whys/</a:t>
            </a:r>
            <a:endParaRPr/>
          </a:p>
        </p:txBody>
      </p:sp>
      <p:pic>
        <p:nvPicPr>
          <p:cNvPr id="182" name="Google Shape;182;p28"/>
          <p:cNvPicPr preferRelativeResize="0"/>
          <p:nvPr/>
        </p:nvPicPr>
        <p:blipFill>
          <a:blip r:embed="rId5">
            <a:alphaModFix/>
          </a:blip>
          <a:stretch>
            <a:fillRect/>
          </a:stretch>
        </p:blipFill>
        <p:spPr>
          <a:xfrm>
            <a:off x="319150" y="355825"/>
            <a:ext cx="848675" cy="837050"/>
          </a:xfrm>
          <a:prstGeom prst="rect">
            <a:avLst/>
          </a:prstGeom>
          <a:noFill/>
          <a:ln>
            <a:noFill/>
          </a:ln>
        </p:spPr>
      </p:pic>
      <p:sp>
        <p:nvSpPr>
          <p:cNvPr id="183" name="Google Shape;183;p28"/>
          <p:cNvSpPr txBox="1">
            <a:spLocks noGrp="1"/>
          </p:cNvSpPr>
          <p:nvPr>
            <p:ph type="body" idx="1"/>
          </p:nvPr>
        </p:nvSpPr>
        <p:spPr>
          <a:xfrm>
            <a:off x="708650" y="1405900"/>
            <a:ext cx="7749600" cy="3571200"/>
          </a:xfrm>
          <a:prstGeom prst="rect">
            <a:avLst/>
          </a:prstGeom>
          <a:solidFill>
            <a:srgbClr val="FFFFCC"/>
          </a:solidFill>
          <a:ln w="28575" cap="flat" cmpd="sng">
            <a:solidFill>
              <a:schemeClr val="accent2"/>
            </a:solidFill>
            <a:prstDash val="solid"/>
            <a:miter lim="800000"/>
            <a:headEnd type="none" w="sm" len="sm"/>
            <a:tailEnd type="none" w="sm" len="sm"/>
          </a:ln>
        </p:spPr>
        <p:txBody>
          <a:bodyPr spcFirstLastPara="1" wrap="square" lIns="91425" tIns="45700" rIns="91425" bIns="45700" anchor="t" anchorCtr="0">
            <a:noAutofit/>
          </a:bodyPr>
          <a:lstStyle/>
          <a:p>
            <a:pPr marL="342900" marR="0" lvl="0" indent="-292100" algn="l" rtl="0">
              <a:lnSpc>
                <a:spcPct val="60000"/>
              </a:lnSpc>
              <a:spcBef>
                <a:spcPts val="0"/>
              </a:spcBef>
              <a:spcAft>
                <a:spcPts val="0"/>
              </a:spcAft>
              <a:buClr>
                <a:schemeClr val="dk1"/>
              </a:buClr>
              <a:buSzPts val="800"/>
              <a:buFont typeface="Arial"/>
              <a:buNone/>
            </a:pPr>
            <a:endParaRPr sz="8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400"/>
              </a:spcBef>
              <a:spcAft>
                <a:spcPts val="0"/>
              </a:spcAft>
              <a:buClr>
                <a:srgbClr val="0000FF"/>
              </a:buClr>
              <a:buSzPts val="2200"/>
              <a:buFont typeface="Arial"/>
              <a:buChar char="•"/>
            </a:pPr>
            <a:r>
              <a:rPr lang="en" sz="2200" b="0" i="0" u="none" strike="noStrike" cap="none">
                <a:solidFill>
                  <a:srgbClr val="0000FF"/>
                </a:solidFill>
                <a:latin typeface="Calibri"/>
                <a:ea typeface="Calibri"/>
                <a:cs typeface="Calibri"/>
                <a:sym typeface="Calibri"/>
              </a:rPr>
              <a:t>Partner 2: </a:t>
            </a:r>
            <a:r>
              <a:rPr lang="en" sz="2200" b="0" i="0" u="none" strike="noStrike" cap="none">
                <a:solidFill>
                  <a:schemeClr val="dk1"/>
                </a:solidFill>
                <a:latin typeface="Calibri"/>
                <a:ea typeface="Calibri"/>
                <a:cs typeface="Calibri"/>
                <a:sym typeface="Calibri"/>
              </a:rPr>
              <a:t>Start asking Why… </a:t>
            </a:r>
            <a:endParaRPr sz="2200">
              <a:solidFill>
                <a:schemeClr val="dk1"/>
              </a:solidFill>
              <a:latin typeface="Calibri"/>
              <a:ea typeface="Calibri"/>
              <a:cs typeface="Calibri"/>
              <a:sym typeface="Calibri"/>
            </a:endParaRPr>
          </a:p>
          <a:p>
            <a:pPr marL="749300" marR="0" lvl="1" indent="-266700" algn="l" rtl="0">
              <a:lnSpc>
                <a:spcPct val="100000"/>
              </a:lnSpc>
              <a:spcBef>
                <a:spcPts val="400"/>
              </a:spcBef>
              <a:spcAft>
                <a:spcPts val="0"/>
              </a:spcAft>
              <a:buClr>
                <a:srgbClr val="0000FF"/>
              </a:buClr>
              <a:buSzPts val="2200"/>
              <a:buFont typeface="Arial"/>
              <a:buChar char="▪"/>
            </a:pPr>
            <a:r>
              <a:rPr lang="en" sz="2000" b="0" i="0" u="none" strike="noStrike" cap="none">
                <a:solidFill>
                  <a:schemeClr val="dk1"/>
                </a:solidFill>
                <a:latin typeface="Calibri"/>
                <a:ea typeface="Calibri"/>
                <a:cs typeface="Calibri"/>
                <a:sym typeface="Calibri"/>
              </a:rPr>
              <a:t>Why is this work important to </a:t>
            </a:r>
            <a:r>
              <a:rPr lang="en" sz="2000" b="1" i="0" u="none" strike="noStrike" cap="none">
                <a:solidFill>
                  <a:schemeClr val="dk1"/>
                </a:solidFill>
                <a:latin typeface="Calibri"/>
                <a:ea typeface="Calibri"/>
                <a:cs typeface="Calibri"/>
                <a:sym typeface="Calibri"/>
              </a:rPr>
              <a:t>YOU</a:t>
            </a:r>
            <a:r>
              <a:rPr lang="en" sz="2000" b="0" i="0" u="none" strike="noStrike" cap="none">
                <a:solidFill>
                  <a:schemeClr val="dk1"/>
                </a:solidFill>
                <a:latin typeface="Calibri"/>
                <a:ea typeface="Calibri"/>
                <a:cs typeface="Calibri"/>
                <a:sym typeface="Calibri"/>
              </a:rPr>
              <a:t>?  </a:t>
            </a:r>
            <a:endParaRPr sz="2600"/>
          </a:p>
          <a:p>
            <a:pPr marL="749300" marR="0" lvl="1" indent="-304800" algn="l" rtl="0">
              <a:lnSpc>
                <a:spcPct val="100000"/>
              </a:lnSpc>
              <a:spcBef>
                <a:spcPts val="400"/>
              </a:spcBef>
              <a:spcAft>
                <a:spcPts val="0"/>
              </a:spcAft>
              <a:buClr>
                <a:schemeClr val="accent2"/>
              </a:buClr>
              <a:buSzPts val="2000"/>
              <a:buFont typeface="Noto Sans Symbols"/>
              <a:buChar char="▪"/>
            </a:pPr>
            <a:r>
              <a:rPr lang="en" sz="2000" b="0" i="0" u="none" strike="noStrike" cap="none">
                <a:solidFill>
                  <a:schemeClr val="accent2"/>
                </a:solidFill>
                <a:latin typeface="Calibri"/>
                <a:ea typeface="Calibri"/>
                <a:cs typeface="Calibri"/>
                <a:sym typeface="Calibri"/>
              </a:rPr>
              <a:t>First answer, “_______….” </a:t>
            </a:r>
            <a:r>
              <a:rPr lang="en" sz="2000" b="0" i="0" u="none" strike="noStrike" cap="none">
                <a:solidFill>
                  <a:schemeClr val="dk1"/>
                </a:solidFill>
                <a:latin typeface="Calibri"/>
                <a:ea typeface="Calibri"/>
                <a:cs typeface="Calibri"/>
                <a:sym typeface="Calibri"/>
              </a:rPr>
              <a:t>Hmmm, why is </a:t>
            </a:r>
            <a:r>
              <a:rPr lang="en" sz="2000" b="0" i="1" u="none" strike="noStrike" cap="none">
                <a:solidFill>
                  <a:schemeClr val="accent2"/>
                </a:solidFill>
                <a:latin typeface="Calibri"/>
                <a:ea typeface="Calibri"/>
                <a:cs typeface="Calibri"/>
                <a:sym typeface="Calibri"/>
              </a:rPr>
              <a:t>that</a:t>
            </a:r>
            <a:r>
              <a:rPr lang="en" sz="2000" b="0" i="0" u="none" strike="noStrike" cap="none">
                <a:solidFill>
                  <a:schemeClr val="dk1"/>
                </a:solidFill>
                <a:latin typeface="Calibri"/>
                <a:ea typeface="Calibri"/>
                <a:cs typeface="Calibri"/>
                <a:sym typeface="Calibri"/>
              </a:rPr>
              <a:t> important to you?</a:t>
            </a:r>
            <a:endParaRPr sz="2600"/>
          </a:p>
          <a:p>
            <a:pPr marL="749300" marR="0" lvl="1" indent="-304800" algn="l" rtl="0">
              <a:lnSpc>
                <a:spcPct val="100000"/>
              </a:lnSpc>
              <a:spcBef>
                <a:spcPts val="400"/>
              </a:spcBef>
              <a:spcAft>
                <a:spcPts val="0"/>
              </a:spcAft>
              <a:buClr>
                <a:schemeClr val="accent2"/>
              </a:buClr>
              <a:buSzPts val="2000"/>
              <a:buFont typeface="Noto Sans Symbols"/>
              <a:buChar char="▪"/>
            </a:pPr>
            <a:r>
              <a:rPr lang="en" sz="2000" b="0" i="0" u="none" strike="noStrike" cap="none">
                <a:solidFill>
                  <a:schemeClr val="accent2"/>
                </a:solidFill>
                <a:latin typeface="Calibri"/>
                <a:ea typeface="Calibri"/>
                <a:cs typeface="Calibri"/>
                <a:sym typeface="Calibri"/>
              </a:rPr>
              <a:t>Second answer, “_______….” </a:t>
            </a:r>
            <a:r>
              <a:rPr lang="en" sz="2000" b="0" i="0" u="none" strike="noStrike" cap="none">
                <a:solidFill>
                  <a:schemeClr val="dk1"/>
                </a:solidFill>
                <a:latin typeface="Calibri"/>
                <a:ea typeface="Calibri"/>
                <a:cs typeface="Calibri"/>
                <a:sym typeface="Calibri"/>
              </a:rPr>
              <a:t>OK, if your dream came true last night, </a:t>
            </a:r>
            <a:r>
              <a:rPr lang="en" sz="2000" b="1" i="0" u="none" strike="noStrike" cap="none">
                <a:solidFill>
                  <a:schemeClr val="dk1"/>
                </a:solidFill>
                <a:latin typeface="Calibri"/>
                <a:ea typeface="Calibri"/>
                <a:cs typeface="Calibri"/>
                <a:sym typeface="Calibri"/>
              </a:rPr>
              <a:t>what would be different for the people you are serving?</a:t>
            </a:r>
            <a:endParaRPr sz="900" b="1" i="0" u="none" strike="noStrike" cap="none">
              <a:solidFill>
                <a:schemeClr val="dk1"/>
              </a:solidFill>
              <a:latin typeface="Calibri"/>
              <a:ea typeface="Calibri"/>
              <a:cs typeface="Calibri"/>
              <a:sym typeface="Calibri"/>
            </a:endParaRPr>
          </a:p>
          <a:p>
            <a:pPr marL="457200" marR="0" lvl="1" indent="0" algn="l" rtl="0">
              <a:lnSpc>
                <a:spcPct val="100000"/>
              </a:lnSpc>
              <a:spcBef>
                <a:spcPts val="100"/>
              </a:spcBef>
              <a:spcAft>
                <a:spcPts val="0"/>
              </a:spcAft>
              <a:buClr>
                <a:schemeClr val="dk1"/>
              </a:buClr>
              <a:buFont typeface="Arial"/>
              <a:buNone/>
            </a:pPr>
            <a:endParaRPr sz="700" b="0" i="0" u="none" strike="noStrike" cap="none">
              <a:solidFill>
                <a:schemeClr val="dk1"/>
              </a:solidFill>
              <a:latin typeface="Calibri"/>
              <a:ea typeface="Calibri"/>
              <a:cs typeface="Calibri"/>
              <a:sym typeface="Calibri"/>
            </a:endParaRPr>
          </a:p>
          <a:p>
            <a:pPr marL="342900" marR="0" lvl="0" indent="-355600" algn="l" rtl="0">
              <a:lnSpc>
                <a:spcPct val="100000"/>
              </a:lnSpc>
              <a:spcBef>
                <a:spcPts val="400"/>
              </a:spcBef>
              <a:spcAft>
                <a:spcPts val="0"/>
              </a:spcAft>
              <a:buClr>
                <a:schemeClr val="dk1"/>
              </a:buClr>
              <a:buSzPts val="2000"/>
              <a:buFont typeface="Arial"/>
              <a:buChar char="•"/>
            </a:pPr>
            <a:r>
              <a:rPr lang="en" sz="2000" b="0" i="0" u="none" strike="noStrike" cap="none">
                <a:solidFill>
                  <a:schemeClr val="dk1"/>
                </a:solidFill>
                <a:latin typeface="Calibri"/>
                <a:ea typeface="Calibri"/>
                <a:cs typeface="Calibri"/>
                <a:sym typeface="Calibri"/>
              </a:rPr>
              <a:t>Keep asking, </a:t>
            </a:r>
            <a:r>
              <a:rPr lang="en" sz="2000" b="0" i="1" u="none" strike="noStrike" cap="none">
                <a:solidFill>
                  <a:schemeClr val="dk1"/>
                </a:solidFill>
                <a:latin typeface="Calibri"/>
                <a:ea typeface="Calibri"/>
                <a:cs typeface="Calibri"/>
                <a:sym typeface="Calibri"/>
              </a:rPr>
              <a:t>“Why… why… why… </a:t>
            </a:r>
            <a:r>
              <a:rPr lang="en" sz="2000" b="0" i="0" u="none" strike="noStrike" cap="none">
                <a:solidFill>
                  <a:schemeClr val="dk1"/>
                </a:solidFill>
                <a:latin typeface="Calibri"/>
                <a:ea typeface="Calibri"/>
                <a:cs typeface="Calibri"/>
                <a:sym typeface="Calibri"/>
              </a:rPr>
              <a:t>until you make a discovery about your partner’s </a:t>
            </a:r>
            <a:r>
              <a:rPr lang="en" sz="2000" b="0" i="1" u="none" strike="noStrike" cap="none">
                <a:solidFill>
                  <a:srgbClr val="0000FF"/>
                </a:solidFill>
                <a:latin typeface="Calibri"/>
                <a:ea typeface="Calibri"/>
                <a:cs typeface="Calibri"/>
                <a:sym typeface="Calibri"/>
              </a:rPr>
              <a:t>bedrock</a:t>
            </a:r>
            <a:r>
              <a:rPr lang="en" sz="2000" b="0" i="0" u="none" strike="noStrike" cap="none">
                <a:solidFill>
                  <a:schemeClr val="dk1"/>
                </a:solidFill>
                <a:latin typeface="Calibri"/>
                <a:ea typeface="Calibri"/>
                <a:cs typeface="Calibri"/>
                <a:sym typeface="Calibri"/>
              </a:rPr>
              <a:t> purpose.  Actively listen, digging deeper and deeper…</a:t>
            </a:r>
            <a:endParaRPr sz="30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7"/>
        <p:cNvGrpSpPr/>
        <p:nvPr/>
      </p:nvGrpSpPr>
      <p:grpSpPr>
        <a:xfrm>
          <a:off x="0" y="0"/>
          <a:ext cx="0" cy="0"/>
          <a:chOff x="0" y="0"/>
          <a:chExt cx="0" cy="0"/>
        </a:xfrm>
      </p:grpSpPr>
      <p:sp>
        <p:nvSpPr>
          <p:cNvPr id="188" name="Google Shape;188;p29"/>
          <p:cNvSpPr txBox="1">
            <a:spLocks noGrp="1"/>
          </p:cNvSpPr>
          <p:nvPr>
            <p:ph type="title"/>
          </p:nvPr>
        </p:nvSpPr>
        <p:spPr>
          <a:xfrm>
            <a:off x="1603050" y="273850"/>
            <a:ext cx="6912300" cy="994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Workshop Purpose - Nine Whys</a:t>
            </a:r>
            <a:endParaRPr/>
          </a:p>
          <a:p>
            <a:pPr marL="0" lvl="0" indent="0" algn="l" rtl="0">
              <a:spcBef>
                <a:spcPts val="0"/>
              </a:spcBef>
              <a:spcAft>
                <a:spcPts val="0"/>
              </a:spcAft>
              <a:buNone/>
            </a:pPr>
            <a:r>
              <a:rPr lang="en" sz="2600" i="1"/>
              <a:t>A workshop is NOT a laundry list...</a:t>
            </a:r>
            <a:endParaRPr sz="2600" i="1"/>
          </a:p>
        </p:txBody>
      </p:sp>
      <p:sp>
        <p:nvSpPr>
          <p:cNvPr id="189" name="Google Shape;189;p29"/>
          <p:cNvSpPr txBox="1"/>
          <p:nvPr/>
        </p:nvSpPr>
        <p:spPr>
          <a:xfrm>
            <a:off x="4123400" y="4733800"/>
            <a:ext cx="4534500" cy="307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u="sng">
                <a:solidFill>
                  <a:schemeClr val="hlink"/>
                </a:solidFill>
                <a:hlinkClick r:id="rId4"/>
              </a:rPr>
              <a:t>http://www.liberatingstructures.com/3-nine-whys/</a:t>
            </a:r>
            <a:endParaRPr/>
          </a:p>
        </p:txBody>
      </p:sp>
      <p:pic>
        <p:nvPicPr>
          <p:cNvPr id="190" name="Google Shape;190;p29"/>
          <p:cNvPicPr preferRelativeResize="0"/>
          <p:nvPr/>
        </p:nvPicPr>
        <p:blipFill>
          <a:blip r:embed="rId5">
            <a:alphaModFix/>
          </a:blip>
          <a:stretch>
            <a:fillRect/>
          </a:stretch>
        </p:blipFill>
        <p:spPr>
          <a:xfrm>
            <a:off x="319150" y="355825"/>
            <a:ext cx="848675" cy="837050"/>
          </a:xfrm>
          <a:prstGeom prst="rect">
            <a:avLst/>
          </a:prstGeom>
          <a:noFill/>
          <a:ln>
            <a:noFill/>
          </a:ln>
        </p:spPr>
      </p:pic>
      <p:sp>
        <p:nvSpPr>
          <p:cNvPr id="191" name="Google Shape;191;p29"/>
          <p:cNvSpPr txBox="1">
            <a:spLocks noGrp="1"/>
          </p:cNvSpPr>
          <p:nvPr>
            <p:ph type="body" idx="1"/>
          </p:nvPr>
        </p:nvSpPr>
        <p:spPr>
          <a:xfrm>
            <a:off x="640075" y="1431998"/>
            <a:ext cx="8017800" cy="2682900"/>
          </a:xfrm>
          <a:prstGeom prst="rect">
            <a:avLst/>
          </a:prstGeom>
          <a:solidFill>
            <a:schemeClr val="lt1"/>
          </a:solidFill>
          <a:ln w="25400"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342900" marR="0" lvl="0" indent="-228600" algn="l" rtl="0">
              <a:lnSpc>
                <a:spcPct val="80000"/>
              </a:lnSpc>
              <a:spcBef>
                <a:spcPts val="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342900" marR="0" lvl="0" indent="-317500" algn="l" rtl="0">
              <a:lnSpc>
                <a:spcPct val="80000"/>
              </a:lnSpc>
              <a:spcBef>
                <a:spcPts val="700"/>
              </a:spcBef>
              <a:spcAft>
                <a:spcPts val="0"/>
              </a:spcAft>
              <a:buClr>
                <a:schemeClr val="dk1"/>
              </a:buClr>
              <a:buSzPts val="2800"/>
              <a:buFont typeface="Arial"/>
              <a:buChar char="•"/>
            </a:pPr>
            <a:r>
              <a:rPr lang="en" sz="2800" b="0" i="0" u="none" strike="noStrike" cap="none">
                <a:solidFill>
                  <a:schemeClr val="dk1"/>
                </a:solidFill>
                <a:latin typeface="Calibri"/>
                <a:ea typeface="Calibri"/>
                <a:cs typeface="Calibri"/>
                <a:sym typeface="Calibri"/>
              </a:rPr>
              <a:t>Share your experience &amp; insights by</a:t>
            </a:r>
            <a:r>
              <a:rPr lang="en" sz="2800" b="0" i="0" u="none" strike="noStrike" cap="none">
                <a:solidFill>
                  <a:srgbClr val="000000"/>
                </a:solidFill>
                <a:latin typeface="Calibri"/>
                <a:ea typeface="Calibri"/>
                <a:cs typeface="Calibri"/>
                <a:sym typeface="Calibri"/>
              </a:rPr>
              <a:t> trying your hand at an 9 word purpose statement </a:t>
            </a:r>
            <a:r>
              <a:rPr lang="en" sz="2800">
                <a:solidFill>
                  <a:srgbClr val="000000"/>
                </a:solidFill>
                <a:latin typeface="Calibri"/>
                <a:ea typeface="Calibri"/>
                <a:cs typeface="Calibri"/>
                <a:sym typeface="Calibri"/>
              </a:rPr>
              <a:t>first alone, and then together. </a:t>
            </a:r>
            <a:endParaRPr sz="2800">
              <a:solidFill>
                <a:srgbClr val="000000"/>
              </a:solidFill>
              <a:latin typeface="Calibri"/>
              <a:ea typeface="Calibri"/>
              <a:cs typeface="Calibri"/>
              <a:sym typeface="Calibri"/>
            </a:endParaRPr>
          </a:p>
          <a:p>
            <a:pPr marL="342900" marR="0" lvl="0" indent="-317500" algn="l" rtl="0">
              <a:lnSpc>
                <a:spcPct val="80000"/>
              </a:lnSpc>
              <a:spcBef>
                <a:spcPts val="1600"/>
              </a:spcBef>
              <a:spcAft>
                <a:spcPts val="1600"/>
              </a:spcAft>
              <a:buClr>
                <a:srgbClr val="000000"/>
              </a:buClr>
              <a:buSzPts val="2800"/>
              <a:buFont typeface="Calibri"/>
              <a:buChar char="•"/>
            </a:pPr>
            <a:r>
              <a:rPr lang="en" sz="2800">
                <a:solidFill>
                  <a:srgbClr val="000000"/>
                </a:solidFill>
                <a:latin typeface="Calibri"/>
                <a:ea typeface="Calibri"/>
                <a:cs typeface="Calibri"/>
                <a:sym typeface="Calibri"/>
              </a:rPr>
              <a:t>Capture your final version in your team slide.</a:t>
            </a:r>
            <a:endParaRPr sz="1400">
              <a:solidFill>
                <a:srgbClr val="0000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02"/>
        <p:cNvGrpSpPr/>
        <p:nvPr/>
      </p:nvGrpSpPr>
      <p:grpSpPr>
        <a:xfrm>
          <a:off x="0" y="0"/>
          <a:ext cx="0" cy="0"/>
          <a:chOff x="0" y="0"/>
          <a:chExt cx="0" cy="0"/>
        </a:xfrm>
      </p:grpSpPr>
      <p:sp>
        <p:nvSpPr>
          <p:cNvPr id="203" name="Google Shape;203;p31"/>
          <p:cNvSpPr txBox="1">
            <a:spLocks noGrp="1"/>
          </p:cNvSpPr>
          <p:nvPr>
            <p:ph type="title"/>
          </p:nvPr>
        </p:nvSpPr>
        <p:spPr>
          <a:xfrm>
            <a:off x="1603050" y="273850"/>
            <a:ext cx="6912300" cy="994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Workshop Purpose Statement</a:t>
            </a:r>
            <a:endParaRPr dirty="0"/>
          </a:p>
          <a:p>
            <a:pPr marL="0" lvl="0" indent="0" algn="l" rtl="0">
              <a:spcBef>
                <a:spcPts val="0"/>
              </a:spcBef>
              <a:spcAft>
                <a:spcPts val="0"/>
              </a:spcAft>
              <a:buNone/>
            </a:pPr>
            <a:r>
              <a:rPr lang="en-US" sz="2600" i="1" dirty="0" smtClean="0"/>
              <a:t>Template</a:t>
            </a:r>
            <a:endParaRPr sz="2600" i="1" dirty="0"/>
          </a:p>
        </p:txBody>
      </p:sp>
      <p:sp>
        <p:nvSpPr>
          <p:cNvPr id="204" name="Google Shape;204;p31"/>
          <p:cNvSpPr txBox="1">
            <a:spLocks noGrp="1"/>
          </p:cNvSpPr>
          <p:nvPr>
            <p:ph type="body" idx="1"/>
          </p:nvPr>
        </p:nvSpPr>
        <p:spPr>
          <a:xfrm>
            <a:off x="628650" y="1369219"/>
            <a:ext cx="7886700" cy="3263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Workshop Purpose </a:t>
            </a:r>
            <a:endParaRPr b="1" dirty="0"/>
          </a:p>
          <a:p>
            <a:pPr marL="0" lvl="0" indent="0" algn="l" rtl="0">
              <a:lnSpc>
                <a:spcPct val="115000"/>
              </a:lnSpc>
              <a:spcBef>
                <a:spcPts val="1600"/>
              </a:spcBef>
              <a:spcAft>
                <a:spcPts val="0"/>
              </a:spcAft>
              <a:buNone/>
            </a:pPr>
            <a:r>
              <a:rPr lang="en" dirty="0"/>
              <a:t>Our </a:t>
            </a:r>
            <a:r>
              <a:rPr lang="en" dirty="0" smtClean="0">
                <a:solidFill>
                  <a:srgbClr val="000000"/>
                </a:solidFill>
              </a:rPr>
              <a:t>workshop </a:t>
            </a:r>
            <a:r>
              <a:rPr lang="en" dirty="0"/>
              <a:t>exists to </a:t>
            </a:r>
            <a:r>
              <a:rPr lang="en" dirty="0" smtClean="0"/>
              <a:t>___</a:t>
            </a:r>
            <a:r>
              <a:rPr lang="en-US" dirty="0" smtClean="0"/>
              <a:t> </a:t>
            </a:r>
            <a:r>
              <a:rPr lang="en" dirty="0" smtClean="0"/>
              <a:t>(</a:t>
            </a:r>
            <a:r>
              <a:rPr lang="en" i="1" dirty="0" smtClean="0"/>
              <a:t>do/make </a:t>
            </a:r>
            <a:r>
              <a:rPr lang="en" i="1" dirty="0"/>
              <a:t>what?</a:t>
            </a:r>
            <a:r>
              <a:rPr lang="en" dirty="0"/>
              <a:t>) so that </a:t>
            </a:r>
            <a:r>
              <a:rPr lang="en-US" dirty="0" smtClean="0"/>
              <a:t>_____ </a:t>
            </a:r>
            <a:r>
              <a:rPr lang="en" dirty="0" smtClean="0"/>
              <a:t>(</a:t>
            </a:r>
            <a:r>
              <a:rPr lang="en" i="1" dirty="0"/>
              <a:t>the participants, stakeholders, sponsors</a:t>
            </a:r>
            <a:r>
              <a:rPr lang="en" dirty="0" smtClean="0">
                <a:solidFill>
                  <a:srgbClr val="000000"/>
                </a:solidFill>
              </a:rPr>
              <a:t>)_</a:t>
            </a:r>
            <a:r>
              <a:rPr lang="en-US" u="sng" dirty="0" smtClean="0">
                <a:solidFill>
                  <a:srgbClr val="000000"/>
                </a:solidFill>
              </a:rPr>
              <a:t>_______</a:t>
            </a:r>
            <a:r>
              <a:rPr lang="en" dirty="0" smtClean="0"/>
              <a:t>(</a:t>
            </a:r>
            <a:r>
              <a:rPr lang="en" i="1" dirty="0" smtClean="0"/>
              <a:t>what </a:t>
            </a:r>
            <a:r>
              <a:rPr lang="en" i="1" dirty="0"/>
              <a:t>does this make available/enable for </a:t>
            </a:r>
            <a:r>
              <a:rPr lang="en" i="1" dirty="0" smtClean="0"/>
              <a:t>them</a:t>
            </a:r>
            <a:r>
              <a:rPr lang="en-US" i="1" dirty="0" smtClean="0"/>
              <a:t>?</a:t>
            </a:r>
            <a:r>
              <a:rPr lang="en" dirty="0" smtClean="0"/>
              <a:t>).</a:t>
            </a:r>
            <a:endParaRPr lang="en-US" dirty="0" smtClean="0"/>
          </a:p>
          <a:p>
            <a:pPr marL="0" lvl="0" indent="0" algn="l" rtl="0">
              <a:lnSpc>
                <a:spcPct val="115000"/>
              </a:lnSpc>
              <a:spcBef>
                <a:spcPts val="1600"/>
              </a:spcBef>
              <a:spcAft>
                <a:spcPts val="0"/>
              </a:spcAft>
              <a:buNone/>
            </a:pPr>
            <a:endParaRPr dirty="0"/>
          </a:p>
          <a:p>
            <a:pPr marL="0" lvl="0" indent="0" algn="l" rtl="0">
              <a:spcBef>
                <a:spcPts val="0"/>
              </a:spcBef>
              <a:spcAft>
                <a:spcPts val="1600"/>
              </a:spcAft>
              <a:buNone/>
            </a:pPr>
            <a:r>
              <a:rPr lang="en" dirty="0"/>
              <a:t>We will know we are making progress on our purpose when </a:t>
            </a:r>
            <a:r>
              <a:rPr lang="en-US" dirty="0" smtClean="0">
                <a:solidFill>
                  <a:srgbClr val="000000"/>
                </a:solidFill>
              </a:rPr>
              <a:t>_______</a:t>
            </a:r>
            <a:r>
              <a:rPr lang="en" dirty="0" smtClean="0">
                <a:solidFill>
                  <a:srgbClr val="000000"/>
                </a:solidFill>
              </a:rPr>
              <a:t> </a:t>
            </a:r>
            <a:r>
              <a:rPr lang="en" dirty="0"/>
              <a:t>(</a:t>
            </a:r>
            <a:r>
              <a:rPr lang="en" i="1" dirty="0"/>
              <a:t>indicators, actions, etc</a:t>
            </a:r>
            <a:r>
              <a:rPr lang="en" dirty="0"/>
              <a:t>.)</a:t>
            </a:r>
            <a:endParaRPr dirty="0"/>
          </a:p>
        </p:txBody>
      </p:sp>
      <p:pic>
        <p:nvPicPr>
          <p:cNvPr id="205" name="Google Shape;205;p31"/>
          <p:cNvPicPr preferRelativeResize="0"/>
          <p:nvPr/>
        </p:nvPicPr>
        <p:blipFill>
          <a:blip r:embed="rId4">
            <a:alphaModFix/>
          </a:blip>
          <a:stretch>
            <a:fillRect/>
          </a:stretch>
        </p:blipFill>
        <p:spPr>
          <a:xfrm>
            <a:off x="319150" y="355825"/>
            <a:ext cx="848675" cy="837050"/>
          </a:xfrm>
          <a:prstGeom prst="rect">
            <a:avLst/>
          </a:prstGeom>
          <a:noFill/>
          <a:ln>
            <a:noFill/>
          </a:ln>
        </p:spPr>
      </p:pic>
    </p:spTree>
    <p:extLst>
      <p:ext uri="{BB962C8B-B14F-4D97-AF65-F5344CB8AC3E}">
        <p14:creationId xmlns:p14="http://schemas.microsoft.com/office/powerpoint/2010/main" val="2015762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5"/>
        <p:cNvGrpSpPr/>
        <p:nvPr/>
      </p:nvGrpSpPr>
      <p:grpSpPr>
        <a:xfrm>
          <a:off x="0" y="0"/>
          <a:ext cx="0" cy="0"/>
          <a:chOff x="0" y="0"/>
          <a:chExt cx="0" cy="0"/>
        </a:xfrm>
      </p:grpSpPr>
      <p:sp>
        <p:nvSpPr>
          <p:cNvPr id="196" name="Google Shape;196;p30"/>
          <p:cNvSpPr txBox="1">
            <a:spLocks noGrp="1"/>
          </p:cNvSpPr>
          <p:nvPr>
            <p:ph type="title"/>
          </p:nvPr>
        </p:nvSpPr>
        <p:spPr>
          <a:xfrm>
            <a:off x="1603050" y="273850"/>
            <a:ext cx="6912300" cy="994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Workshop Purpose </a:t>
            </a:r>
            <a:r>
              <a:rPr lang="en" dirty="0" smtClean="0"/>
              <a:t>Statement</a:t>
            </a:r>
            <a:r>
              <a:rPr lang="en-US" dirty="0"/>
              <a:t/>
            </a:r>
            <a:br>
              <a:rPr lang="en-US" dirty="0"/>
            </a:br>
            <a:r>
              <a:rPr lang="en-US" sz="2600" i="1" dirty="0" smtClean="0"/>
              <a:t>Example 1</a:t>
            </a:r>
            <a:endParaRPr sz="2600" i="1" dirty="0"/>
          </a:p>
        </p:txBody>
      </p:sp>
      <p:sp>
        <p:nvSpPr>
          <p:cNvPr id="197" name="Google Shape;197;p30"/>
          <p:cNvSpPr txBox="1">
            <a:spLocks noGrp="1"/>
          </p:cNvSpPr>
          <p:nvPr>
            <p:ph type="body" idx="1"/>
          </p:nvPr>
        </p:nvSpPr>
        <p:spPr>
          <a:xfrm>
            <a:off x="628650" y="1369226"/>
            <a:ext cx="7886700" cy="3526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Workshop Purpose </a:t>
            </a:r>
            <a:endParaRPr b="1" dirty="0"/>
          </a:p>
          <a:p>
            <a:pPr marL="0" lvl="0" indent="0" algn="l" rtl="0">
              <a:spcBef>
                <a:spcPts val="1600"/>
              </a:spcBef>
              <a:spcAft>
                <a:spcPts val="0"/>
              </a:spcAft>
              <a:buNone/>
            </a:pPr>
            <a:r>
              <a:rPr lang="en" dirty="0"/>
              <a:t>Our workshop exists </a:t>
            </a:r>
            <a:r>
              <a:rPr lang="en" b="1" dirty="0"/>
              <a:t>to understand current pain points and to explore future state of document creation lifecycle</a:t>
            </a:r>
            <a:r>
              <a:rPr lang="en" dirty="0"/>
              <a:t>_ so </a:t>
            </a:r>
            <a:r>
              <a:rPr lang="en" b="1" dirty="0"/>
              <a:t>that the KM and IT partners </a:t>
            </a:r>
            <a:r>
              <a:rPr lang="en" dirty="0"/>
              <a:t>will be able </a:t>
            </a:r>
            <a:r>
              <a:rPr lang="en" b="1" dirty="0"/>
              <a:t>to design fit-for-purpose and user friendly processes for staff to create documents easily in the document management system</a:t>
            </a:r>
            <a:r>
              <a:rPr lang="en" dirty="0"/>
              <a:t>. </a:t>
            </a:r>
            <a:endParaRPr dirty="0"/>
          </a:p>
          <a:p>
            <a:pPr marL="0" lvl="0" indent="0" algn="l" rtl="0">
              <a:spcBef>
                <a:spcPts val="1600"/>
              </a:spcBef>
              <a:spcAft>
                <a:spcPts val="1600"/>
              </a:spcAft>
              <a:buNone/>
            </a:pPr>
            <a:r>
              <a:rPr lang="en" dirty="0"/>
              <a:t>We will know we are making progress on our purpose when </a:t>
            </a:r>
            <a:r>
              <a:rPr lang="en" b="1" dirty="0"/>
              <a:t>we are able to agree and finalise on the document creation workflow for both current and future state.</a:t>
            </a:r>
            <a:endParaRPr b="1" dirty="0"/>
          </a:p>
        </p:txBody>
      </p:sp>
      <p:pic>
        <p:nvPicPr>
          <p:cNvPr id="198" name="Google Shape;198;p30"/>
          <p:cNvPicPr preferRelativeResize="0"/>
          <p:nvPr/>
        </p:nvPicPr>
        <p:blipFill>
          <a:blip r:embed="rId4">
            <a:alphaModFix/>
          </a:blip>
          <a:stretch>
            <a:fillRect/>
          </a:stretch>
        </p:blipFill>
        <p:spPr>
          <a:xfrm>
            <a:off x="319150" y="355825"/>
            <a:ext cx="848675" cy="8370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02"/>
        <p:cNvGrpSpPr/>
        <p:nvPr/>
      </p:nvGrpSpPr>
      <p:grpSpPr>
        <a:xfrm>
          <a:off x="0" y="0"/>
          <a:ext cx="0" cy="0"/>
          <a:chOff x="0" y="0"/>
          <a:chExt cx="0" cy="0"/>
        </a:xfrm>
      </p:grpSpPr>
      <p:sp>
        <p:nvSpPr>
          <p:cNvPr id="203" name="Google Shape;203;p31"/>
          <p:cNvSpPr txBox="1">
            <a:spLocks noGrp="1"/>
          </p:cNvSpPr>
          <p:nvPr>
            <p:ph type="title"/>
          </p:nvPr>
        </p:nvSpPr>
        <p:spPr>
          <a:xfrm>
            <a:off x="1603050" y="273850"/>
            <a:ext cx="6912300" cy="994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Workshop Purpose Statement</a:t>
            </a:r>
            <a:endParaRPr dirty="0"/>
          </a:p>
          <a:p>
            <a:pPr marL="0" lvl="0" indent="0" algn="l" rtl="0">
              <a:spcBef>
                <a:spcPts val="0"/>
              </a:spcBef>
              <a:spcAft>
                <a:spcPts val="0"/>
              </a:spcAft>
              <a:buNone/>
            </a:pPr>
            <a:r>
              <a:rPr lang="en-US" sz="2600" i="1" dirty="0" smtClean="0"/>
              <a:t>Example 2</a:t>
            </a:r>
            <a:endParaRPr sz="2600" i="1" dirty="0"/>
          </a:p>
        </p:txBody>
      </p:sp>
      <p:sp>
        <p:nvSpPr>
          <p:cNvPr id="204" name="Google Shape;204;p31"/>
          <p:cNvSpPr txBox="1">
            <a:spLocks noGrp="1"/>
          </p:cNvSpPr>
          <p:nvPr>
            <p:ph type="body" idx="1"/>
          </p:nvPr>
        </p:nvSpPr>
        <p:spPr>
          <a:xfrm>
            <a:off x="628650" y="1369219"/>
            <a:ext cx="7886700" cy="3263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solidFill>
                  <a:srgbClr val="000000"/>
                </a:solidFill>
              </a:rPr>
              <a:t>Workshop Purpose </a:t>
            </a:r>
            <a:endParaRPr b="1" dirty="0">
              <a:solidFill>
                <a:srgbClr val="000000"/>
              </a:solidFill>
            </a:endParaRPr>
          </a:p>
          <a:p>
            <a:pPr marL="0" lvl="0" indent="0" algn="l" rtl="0">
              <a:lnSpc>
                <a:spcPct val="115000"/>
              </a:lnSpc>
              <a:spcBef>
                <a:spcPts val="1600"/>
              </a:spcBef>
              <a:spcAft>
                <a:spcPts val="0"/>
              </a:spcAft>
              <a:buNone/>
            </a:pPr>
            <a:r>
              <a:rPr lang="en" dirty="0">
                <a:solidFill>
                  <a:srgbClr val="000000"/>
                </a:solidFill>
              </a:rPr>
              <a:t>Our </a:t>
            </a:r>
            <a:r>
              <a:rPr lang="en" b="1" dirty="0">
                <a:solidFill>
                  <a:srgbClr val="000000"/>
                </a:solidFill>
              </a:rPr>
              <a:t>session</a:t>
            </a:r>
            <a:r>
              <a:rPr lang="en" dirty="0">
                <a:solidFill>
                  <a:srgbClr val="000000"/>
                </a:solidFill>
              </a:rPr>
              <a:t> </a:t>
            </a:r>
            <a:r>
              <a:rPr lang="en" dirty="0" smtClean="0">
                <a:solidFill>
                  <a:srgbClr val="000000"/>
                </a:solidFill>
              </a:rPr>
              <a:t>exists </a:t>
            </a:r>
            <a:r>
              <a:rPr lang="en" dirty="0">
                <a:solidFill>
                  <a:srgbClr val="000000"/>
                </a:solidFill>
              </a:rPr>
              <a:t>to </a:t>
            </a:r>
            <a:r>
              <a:rPr lang="en" b="1" dirty="0">
                <a:solidFill>
                  <a:srgbClr val="000000"/>
                </a:solidFill>
              </a:rPr>
              <a:t>help new hires get to know each other (establish trust and connection</a:t>
            </a:r>
            <a:r>
              <a:rPr lang="en" dirty="0">
                <a:solidFill>
                  <a:srgbClr val="000000"/>
                </a:solidFill>
              </a:rPr>
              <a:t>)___(</a:t>
            </a:r>
            <a:r>
              <a:rPr lang="en" i="1" dirty="0">
                <a:solidFill>
                  <a:srgbClr val="000000"/>
                </a:solidFill>
              </a:rPr>
              <a:t>do/make what?</a:t>
            </a:r>
            <a:r>
              <a:rPr lang="en" dirty="0">
                <a:solidFill>
                  <a:srgbClr val="000000"/>
                </a:solidFill>
              </a:rPr>
              <a:t>) so that </a:t>
            </a:r>
            <a:r>
              <a:rPr lang="en" u="sng" dirty="0">
                <a:solidFill>
                  <a:srgbClr val="000000"/>
                </a:solidFill>
              </a:rPr>
              <a:t>they </a:t>
            </a:r>
            <a:r>
              <a:rPr lang="en" dirty="0">
                <a:solidFill>
                  <a:srgbClr val="000000"/>
                </a:solidFill>
              </a:rPr>
              <a:t>(</a:t>
            </a:r>
            <a:r>
              <a:rPr lang="en" i="1" dirty="0">
                <a:solidFill>
                  <a:srgbClr val="000000"/>
                </a:solidFill>
              </a:rPr>
              <a:t>the participants, stakeholders, sponsors</a:t>
            </a:r>
            <a:r>
              <a:rPr lang="en" dirty="0">
                <a:solidFill>
                  <a:srgbClr val="000000"/>
                </a:solidFill>
              </a:rPr>
              <a:t>)_</a:t>
            </a:r>
            <a:r>
              <a:rPr lang="en" b="1" dirty="0">
                <a:solidFill>
                  <a:srgbClr val="000000"/>
                </a:solidFill>
              </a:rPr>
              <a:t>can connect with colleagues with similar interests, build good rapport and networks</a:t>
            </a:r>
            <a:r>
              <a:rPr lang="en" dirty="0">
                <a:solidFill>
                  <a:srgbClr val="000000"/>
                </a:solidFill>
              </a:rPr>
              <a:t>(</a:t>
            </a:r>
            <a:r>
              <a:rPr lang="en" i="1" dirty="0">
                <a:solidFill>
                  <a:srgbClr val="000000"/>
                </a:solidFill>
              </a:rPr>
              <a:t>what does this make available/enable for them</a:t>
            </a:r>
            <a:r>
              <a:rPr lang="en" b="1" dirty="0">
                <a:solidFill>
                  <a:srgbClr val="000000"/>
                </a:solidFill>
              </a:rPr>
              <a:t>)_for effective collaboration within the organisation</a:t>
            </a:r>
            <a:r>
              <a:rPr lang="en" dirty="0">
                <a:solidFill>
                  <a:srgbClr val="000000"/>
                </a:solidFill>
              </a:rPr>
              <a:t>.</a:t>
            </a:r>
            <a:endParaRPr dirty="0">
              <a:solidFill>
                <a:srgbClr val="000000"/>
              </a:solidFill>
            </a:endParaRPr>
          </a:p>
          <a:p>
            <a:pPr marL="0" lvl="0" indent="0" algn="l" rtl="0">
              <a:spcBef>
                <a:spcPts val="0"/>
              </a:spcBef>
              <a:spcAft>
                <a:spcPts val="1600"/>
              </a:spcAft>
              <a:buNone/>
            </a:pPr>
            <a:r>
              <a:rPr lang="en" dirty="0">
                <a:solidFill>
                  <a:srgbClr val="000000"/>
                </a:solidFill>
              </a:rPr>
              <a:t>We will know we are making progress on our purpose </a:t>
            </a:r>
            <a:r>
              <a:rPr lang="en" b="1" dirty="0">
                <a:solidFill>
                  <a:srgbClr val="000000"/>
                </a:solidFill>
              </a:rPr>
              <a:t>when participants are able to complete the asssigned task together within given timeslot without nudging</a:t>
            </a:r>
            <a:r>
              <a:rPr lang="en" dirty="0">
                <a:solidFill>
                  <a:srgbClr val="000000"/>
                </a:solidFill>
              </a:rPr>
              <a:t> (</a:t>
            </a:r>
            <a:r>
              <a:rPr lang="en" i="1" dirty="0">
                <a:solidFill>
                  <a:srgbClr val="000000"/>
                </a:solidFill>
              </a:rPr>
              <a:t>indicators, actions, etc</a:t>
            </a:r>
            <a:r>
              <a:rPr lang="en" dirty="0">
                <a:solidFill>
                  <a:srgbClr val="000000"/>
                </a:solidFill>
              </a:rPr>
              <a:t>.)</a:t>
            </a:r>
            <a:endParaRPr dirty="0">
              <a:solidFill>
                <a:srgbClr val="000000"/>
              </a:solidFill>
            </a:endParaRPr>
          </a:p>
        </p:txBody>
      </p:sp>
      <p:pic>
        <p:nvPicPr>
          <p:cNvPr id="205" name="Google Shape;205;p31"/>
          <p:cNvPicPr preferRelativeResize="0"/>
          <p:nvPr/>
        </p:nvPicPr>
        <p:blipFill>
          <a:blip r:embed="rId4">
            <a:alphaModFix/>
          </a:blip>
          <a:stretch>
            <a:fillRect/>
          </a:stretch>
        </p:blipFill>
        <p:spPr>
          <a:xfrm>
            <a:off x="319150" y="355825"/>
            <a:ext cx="848675" cy="8370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09"/>
        <p:cNvGrpSpPr/>
        <p:nvPr/>
      </p:nvGrpSpPr>
      <p:grpSpPr>
        <a:xfrm>
          <a:off x="0" y="0"/>
          <a:ext cx="0" cy="0"/>
          <a:chOff x="0" y="0"/>
          <a:chExt cx="0" cy="0"/>
        </a:xfrm>
      </p:grpSpPr>
      <p:sp>
        <p:nvSpPr>
          <p:cNvPr id="210" name="Google Shape;210;p32"/>
          <p:cNvSpPr txBox="1">
            <a:spLocks noGrp="1"/>
          </p:cNvSpPr>
          <p:nvPr>
            <p:ph type="title"/>
          </p:nvPr>
        </p:nvSpPr>
        <p:spPr>
          <a:xfrm>
            <a:off x="1603050" y="273850"/>
            <a:ext cx="6912300" cy="994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Workshop Purpose Statement</a:t>
            </a:r>
            <a:endParaRPr dirty="0"/>
          </a:p>
          <a:p>
            <a:pPr marL="0" lvl="0" indent="0" algn="l" rtl="0">
              <a:spcBef>
                <a:spcPts val="0"/>
              </a:spcBef>
              <a:spcAft>
                <a:spcPts val="0"/>
              </a:spcAft>
              <a:buNone/>
            </a:pPr>
            <a:r>
              <a:rPr lang="en-US" sz="2600" i="1" dirty="0" smtClean="0"/>
              <a:t>Example 3</a:t>
            </a:r>
            <a:endParaRPr sz="2600" i="1" dirty="0"/>
          </a:p>
        </p:txBody>
      </p:sp>
      <p:sp>
        <p:nvSpPr>
          <p:cNvPr id="211" name="Google Shape;211;p32"/>
          <p:cNvSpPr txBox="1">
            <a:spLocks noGrp="1"/>
          </p:cNvSpPr>
          <p:nvPr>
            <p:ph type="body" idx="1"/>
          </p:nvPr>
        </p:nvSpPr>
        <p:spPr>
          <a:xfrm>
            <a:off x="628650" y="1369219"/>
            <a:ext cx="7886700" cy="3263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Workshop Purpose </a:t>
            </a:r>
            <a:endParaRPr b="1" dirty="0"/>
          </a:p>
          <a:p>
            <a:pPr marL="0" lvl="0" indent="0" algn="l" rtl="0">
              <a:spcBef>
                <a:spcPts val="1600"/>
              </a:spcBef>
              <a:spcAft>
                <a:spcPts val="0"/>
              </a:spcAft>
              <a:buClr>
                <a:schemeClr val="dk1"/>
              </a:buClr>
              <a:buSzPts val="1100"/>
              <a:buFont typeface="Arial"/>
              <a:buNone/>
            </a:pPr>
            <a:r>
              <a:rPr lang="en" dirty="0">
                <a:solidFill>
                  <a:schemeClr val="dk1"/>
                </a:solidFill>
                <a:latin typeface="Calibri"/>
                <a:ea typeface="Calibri"/>
                <a:cs typeface="Calibri"/>
                <a:sym typeface="Calibri"/>
              </a:rPr>
              <a:t>Our workshop exists </a:t>
            </a:r>
            <a:r>
              <a:rPr lang="en" b="1" dirty="0">
                <a:solidFill>
                  <a:schemeClr val="dk1"/>
                </a:solidFill>
                <a:latin typeface="Calibri"/>
                <a:ea typeface="Calibri"/>
                <a:cs typeface="Calibri"/>
                <a:sym typeface="Calibri"/>
              </a:rPr>
              <a:t>to </a:t>
            </a:r>
            <a:r>
              <a:rPr lang="en" b="1" dirty="0">
                <a:solidFill>
                  <a:schemeClr val="dk1"/>
                </a:solidFill>
                <a:highlight>
                  <a:srgbClr val="FFFF00"/>
                </a:highlight>
                <a:latin typeface="Calibri"/>
                <a:ea typeface="Calibri"/>
                <a:cs typeface="Calibri"/>
                <a:sym typeface="Calibri"/>
              </a:rPr>
              <a:t>get objective qualitative feedback about our KM &amp; Learning initiatives </a:t>
            </a:r>
            <a:r>
              <a:rPr lang="en" dirty="0">
                <a:solidFill>
                  <a:schemeClr val="dk1"/>
                </a:solidFill>
                <a:latin typeface="Calibri"/>
                <a:ea typeface="Calibri"/>
                <a:cs typeface="Calibri"/>
                <a:sym typeface="Calibri"/>
              </a:rPr>
              <a:t>so that </a:t>
            </a:r>
            <a:r>
              <a:rPr lang="en" b="1" dirty="0">
                <a:solidFill>
                  <a:schemeClr val="dk1"/>
                </a:solidFill>
                <a:highlight>
                  <a:srgbClr val="FFFF00"/>
                </a:highlight>
                <a:latin typeface="Calibri"/>
                <a:ea typeface="Calibri"/>
                <a:cs typeface="Calibri"/>
                <a:sym typeface="Calibri"/>
              </a:rPr>
              <a:t>everybody in </a:t>
            </a:r>
            <a:r>
              <a:rPr lang="en-US" b="1" dirty="0" smtClean="0">
                <a:solidFill>
                  <a:schemeClr val="dk1"/>
                </a:solidFill>
                <a:highlight>
                  <a:srgbClr val="FFFF00"/>
                </a:highlight>
                <a:latin typeface="Calibri"/>
                <a:ea typeface="Calibri"/>
                <a:cs typeface="Calibri"/>
                <a:sym typeface="Calibri"/>
              </a:rPr>
              <a:t>our organisation </a:t>
            </a:r>
            <a:r>
              <a:rPr lang="en" dirty="0" smtClean="0">
                <a:solidFill>
                  <a:schemeClr val="dk1"/>
                </a:solidFill>
                <a:latin typeface="Calibri"/>
                <a:ea typeface="Calibri"/>
                <a:cs typeface="Calibri"/>
                <a:sym typeface="Calibri"/>
              </a:rPr>
              <a:t>will </a:t>
            </a:r>
            <a:r>
              <a:rPr lang="en" b="1" dirty="0">
                <a:solidFill>
                  <a:schemeClr val="dk1"/>
                </a:solidFill>
                <a:highlight>
                  <a:srgbClr val="FFFF00"/>
                </a:highlight>
                <a:latin typeface="Calibri"/>
                <a:ea typeface="Calibri"/>
                <a:cs typeface="Calibri"/>
                <a:sym typeface="Calibri"/>
              </a:rPr>
              <a:t>improve their productivity/ efficiency and experience </a:t>
            </a:r>
            <a:r>
              <a:rPr lang="en" b="1" dirty="0" smtClean="0">
                <a:solidFill>
                  <a:schemeClr val="dk1"/>
                </a:solidFill>
                <a:highlight>
                  <a:srgbClr val="FFFF00"/>
                </a:highlight>
                <a:latin typeface="Calibri"/>
                <a:ea typeface="Calibri"/>
                <a:cs typeface="Calibri"/>
                <a:sym typeface="Calibri"/>
              </a:rPr>
              <a:t>and </a:t>
            </a:r>
            <a:r>
              <a:rPr lang="en-US" b="1" dirty="0" smtClean="0">
                <a:solidFill>
                  <a:schemeClr val="dk1"/>
                </a:solidFill>
                <a:highlight>
                  <a:srgbClr val="FFFF00"/>
                </a:highlight>
                <a:latin typeface="Calibri"/>
                <a:ea typeface="Calibri"/>
                <a:cs typeface="Calibri"/>
                <a:sym typeface="Calibri"/>
              </a:rPr>
              <a:t>help </a:t>
            </a:r>
            <a:r>
              <a:rPr lang="en" b="1" dirty="0" smtClean="0">
                <a:solidFill>
                  <a:schemeClr val="dk1"/>
                </a:solidFill>
                <a:highlight>
                  <a:srgbClr val="FFFF00"/>
                </a:highlight>
                <a:latin typeface="Calibri"/>
                <a:ea typeface="Calibri"/>
                <a:cs typeface="Calibri"/>
                <a:sym typeface="Calibri"/>
              </a:rPr>
              <a:t>shape </a:t>
            </a:r>
            <a:r>
              <a:rPr lang="en" b="1" dirty="0">
                <a:solidFill>
                  <a:schemeClr val="dk1"/>
                </a:solidFill>
                <a:highlight>
                  <a:srgbClr val="FFFF00"/>
                </a:highlight>
                <a:latin typeface="Calibri"/>
                <a:ea typeface="Calibri"/>
                <a:cs typeface="Calibri"/>
                <a:sym typeface="Calibri"/>
              </a:rPr>
              <a:t>our future programs</a:t>
            </a:r>
            <a:r>
              <a:rPr lang="en" dirty="0">
                <a:solidFill>
                  <a:schemeClr val="dk1"/>
                </a:solidFill>
                <a:highlight>
                  <a:srgbClr val="FFFF00"/>
                </a:highlight>
                <a:latin typeface="Calibri"/>
                <a:ea typeface="Calibri"/>
                <a:cs typeface="Calibri"/>
                <a:sym typeface="Calibri"/>
              </a:rPr>
              <a:t>.</a:t>
            </a:r>
            <a:endParaRPr dirty="0">
              <a:solidFill>
                <a:schemeClr val="dk1"/>
              </a:solidFill>
              <a:highlight>
                <a:srgbClr val="FFFF00"/>
              </a:highlight>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lang="en-US" dirty="0" smtClean="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dirty="0" smtClean="0">
                <a:solidFill>
                  <a:schemeClr val="dk1"/>
                </a:solidFill>
                <a:latin typeface="Calibri"/>
                <a:ea typeface="Calibri"/>
                <a:cs typeface="Calibri"/>
                <a:sym typeface="Calibri"/>
              </a:rPr>
              <a:t>We </a:t>
            </a:r>
            <a:r>
              <a:rPr lang="en" dirty="0">
                <a:solidFill>
                  <a:schemeClr val="dk1"/>
                </a:solidFill>
                <a:latin typeface="Calibri"/>
                <a:ea typeface="Calibri"/>
                <a:cs typeface="Calibri"/>
                <a:sym typeface="Calibri"/>
              </a:rPr>
              <a:t>will know we are making progress on our purpose when </a:t>
            </a:r>
            <a:r>
              <a:rPr lang="en" b="1" dirty="0">
                <a:solidFill>
                  <a:schemeClr val="dk1"/>
                </a:solidFill>
                <a:highlight>
                  <a:srgbClr val="FFFF00"/>
                </a:highlight>
                <a:latin typeface="Calibri"/>
                <a:ea typeface="Calibri"/>
                <a:cs typeface="Calibri"/>
                <a:sym typeface="Calibri"/>
              </a:rPr>
              <a:t>we hear from people who have concrete examples on how we </a:t>
            </a:r>
            <a:r>
              <a:rPr lang="en-US" b="1" dirty="0" smtClean="0">
                <a:solidFill>
                  <a:schemeClr val="dk1"/>
                </a:solidFill>
                <a:highlight>
                  <a:srgbClr val="FFFF00"/>
                </a:highlight>
                <a:latin typeface="Calibri"/>
                <a:ea typeface="Calibri"/>
                <a:cs typeface="Calibri"/>
                <a:sym typeface="Calibri"/>
              </a:rPr>
              <a:t>have </a:t>
            </a:r>
            <a:r>
              <a:rPr lang="en" b="1" dirty="0" smtClean="0">
                <a:solidFill>
                  <a:schemeClr val="dk1"/>
                </a:solidFill>
                <a:highlight>
                  <a:srgbClr val="FFFF00"/>
                </a:highlight>
                <a:latin typeface="Calibri"/>
                <a:ea typeface="Calibri"/>
                <a:cs typeface="Calibri"/>
                <a:sym typeface="Calibri"/>
              </a:rPr>
              <a:t>made </a:t>
            </a:r>
            <a:r>
              <a:rPr lang="en" b="1" dirty="0">
                <a:solidFill>
                  <a:schemeClr val="dk1"/>
                </a:solidFill>
                <a:highlight>
                  <a:srgbClr val="FFFF00"/>
                </a:highlight>
                <a:latin typeface="Calibri"/>
                <a:ea typeface="Calibri"/>
                <a:cs typeface="Calibri"/>
                <a:sym typeface="Calibri"/>
              </a:rPr>
              <a:t>their working lives better</a:t>
            </a:r>
            <a:r>
              <a:rPr lang="en" dirty="0">
                <a:solidFill>
                  <a:schemeClr val="dk1"/>
                </a:solidFill>
                <a:highlight>
                  <a:srgbClr val="FFFF00"/>
                </a:highlight>
                <a:latin typeface="Calibri"/>
                <a:ea typeface="Calibri"/>
                <a:cs typeface="Calibri"/>
                <a:sym typeface="Calibri"/>
              </a:rPr>
              <a:t>.</a:t>
            </a:r>
            <a:endParaRPr dirty="0">
              <a:solidFill>
                <a:schemeClr val="dk1"/>
              </a:solidFill>
              <a:highlight>
                <a:srgbClr val="FFFF00"/>
              </a:highlight>
              <a:latin typeface="Calibri"/>
              <a:ea typeface="Calibri"/>
              <a:cs typeface="Calibri"/>
              <a:sym typeface="Calibri"/>
            </a:endParaRPr>
          </a:p>
          <a:p>
            <a:pPr marL="0" lvl="0" indent="0" algn="l" rtl="0">
              <a:spcBef>
                <a:spcPts val="0"/>
              </a:spcBef>
              <a:spcAft>
                <a:spcPts val="1600"/>
              </a:spcAft>
              <a:buNone/>
            </a:pPr>
            <a:endParaRPr dirty="0"/>
          </a:p>
        </p:txBody>
      </p:sp>
      <p:pic>
        <p:nvPicPr>
          <p:cNvPr id="212" name="Google Shape;212;p32"/>
          <p:cNvPicPr preferRelativeResize="0"/>
          <p:nvPr/>
        </p:nvPicPr>
        <p:blipFill>
          <a:blip r:embed="rId4">
            <a:alphaModFix/>
          </a:blip>
          <a:stretch>
            <a:fillRect/>
          </a:stretch>
        </p:blipFill>
        <p:spPr>
          <a:xfrm>
            <a:off x="319150" y="355825"/>
            <a:ext cx="848675" cy="8370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16"/>
        <p:cNvGrpSpPr/>
        <p:nvPr/>
      </p:nvGrpSpPr>
      <p:grpSpPr>
        <a:xfrm>
          <a:off x="0" y="0"/>
          <a:ext cx="0" cy="0"/>
          <a:chOff x="0" y="0"/>
          <a:chExt cx="0" cy="0"/>
        </a:xfrm>
      </p:grpSpPr>
      <p:sp>
        <p:nvSpPr>
          <p:cNvPr id="217" name="Google Shape;217;p33"/>
          <p:cNvSpPr txBox="1">
            <a:spLocks noGrp="1"/>
          </p:cNvSpPr>
          <p:nvPr>
            <p:ph type="title"/>
          </p:nvPr>
        </p:nvSpPr>
        <p:spPr>
          <a:xfrm>
            <a:off x="1603050" y="273850"/>
            <a:ext cx="6912300" cy="994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Workshop Purpose Statement</a:t>
            </a:r>
            <a:endParaRPr/>
          </a:p>
          <a:p>
            <a:pPr marL="0" lvl="0" indent="0" algn="l" rtl="0">
              <a:spcBef>
                <a:spcPts val="0"/>
              </a:spcBef>
              <a:spcAft>
                <a:spcPts val="0"/>
              </a:spcAft>
              <a:buNone/>
            </a:pPr>
            <a:r>
              <a:rPr lang="en" sz="2600" i="1"/>
              <a:t>4 -  Independent Group</a:t>
            </a:r>
            <a:endParaRPr sz="2600" i="1"/>
          </a:p>
        </p:txBody>
      </p:sp>
      <p:sp>
        <p:nvSpPr>
          <p:cNvPr id="218" name="Google Shape;218;p33"/>
          <p:cNvSpPr txBox="1">
            <a:spLocks noGrp="1"/>
          </p:cNvSpPr>
          <p:nvPr>
            <p:ph type="body" idx="1"/>
          </p:nvPr>
        </p:nvSpPr>
        <p:spPr>
          <a:xfrm>
            <a:off x="628650" y="1369219"/>
            <a:ext cx="7886700" cy="3263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Workshop Purpose </a:t>
            </a:r>
            <a:endParaRPr b="1" dirty="0"/>
          </a:p>
          <a:p>
            <a:pPr marL="0" lvl="0" indent="0" algn="l" rtl="0">
              <a:spcBef>
                <a:spcPts val="1600"/>
              </a:spcBef>
              <a:spcAft>
                <a:spcPts val="0"/>
              </a:spcAft>
              <a:buNone/>
            </a:pPr>
            <a:r>
              <a:rPr lang="en" dirty="0"/>
              <a:t>Our workshop exists </a:t>
            </a:r>
            <a:r>
              <a:rPr lang="en" b="1" dirty="0"/>
              <a:t>to educate </a:t>
            </a:r>
            <a:r>
              <a:rPr lang="en-US" b="1" dirty="0" smtClean="0"/>
              <a:t>a </a:t>
            </a:r>
            <a:r>
              <a:rPr lang="en" b="1" dirty="0" smtClean="0"/>
              <a:t>student </a:t>
            </a:r>
            <a:r>
              <a:rPr lang="en" b="1" dirty="0"/>
              <a:t>audience about organizational communication</a:t>
            </a:r>
            <a:r>
              <a:rPr lang="en" dirty="0"/>
              <a:t> so that </a:t>
            </a:r>
            <a:r>
              <a:rPr lang="en" b="1" dirty="0"/>
              <a:t>students</a:t>
            </a:r>
            <a:r>
              <a:rPr lang="en" dirty="0"/>
              <a:t> (</a:t>
            </a:r>
            <a:r>
              <a:rPr lang="en" i="1" dirty="0"/>
              <a:t>the participants, stakeholders, sponsors</a:t>
            </a:r>
            <a:r>
              <a:rPr lang="en" dirty="0"/>
              <a:t>) will </a:t>
            </a:r>
            <a:r>
              <a:rPr lang="en" b="1" dirty="0"/>
              <a:t>have confidence to manage organizational communication by providing solutions for future challenges</a:t>
            </a:r>
            <a:r>
              <a:rPr lang="en" dirty="0"/>
              <a:t>(</a:t>
            </a:r>
            <a:r>
              <a:rPr lang="en" i="1" dirty="0"/>
              <a:t>what does this make available/enable for them</a:t>
            </a:r>
            <a:r>
              <a:rPr lang="en" dirty="0"/>
              <a:t>). </a:t>
            </a:r>
            <a:endParaRPr dirty="0"/>
          </a:p>
          <a:p>
            <a:pPr marL="0" lvl="0" indent="0" algn="l" rtl="0">
              <a:spcBef>
                <a:spcPts val="1600"/>
              </a:spcBef>
              <a:spcAft>
                <a:spcPts val="1600"/>
              </a:spcAft>
              <a:buNone/>
            </a:pPr>
            <a:r>
              <a:rPr lang="en" dirty="0"/>
              <a:t>We will know we are making progress on our purpose when (</a:t>
            </a:r>
            <a:r>
              <a:rPr lang="en" i="1" dirty="0"/>
              <a:t>indicators, actions, etc</a:t>
            </a:r>
            <a:r>
              <a:rPr lang="en" b="1" dirty="0" smtClean="0"/>
              <a:t>.)</a:t>
            </a:r>
            <a:r>
              <a:rPr lang="en-US" b="1" dirty="0" smtClean="0"/>
              <a:t> </a:t>
            </a:r>
            <a:r>
              <a:rPr lang="en" b="1" dirty="0" smtClean="0"/>
              <a:t>students </a:t>
            </a:r>
            <a:r>
              <a:rPr lang="en" b="1" dirty="0"/>
              <a:t>can independently create their own plans</a:t>
            </a:r>
            <a:r>
              <a:rPr lang="en" dirty="0"/>
              <a:t>____.</a:t>
            </a:r>
            <a:endParaRPr dirty="0"/>
          </a:p>
        </p:txBody>
      </p:sp>
      <p:pic>
        <p:nvPicPr>
          <p:cNvPr id="219" name="Google Shape;219;p33"/>
          <p:cNvPicPr preferRelativeResize="0"/>
          <p:nvPr/>
        </p:nvPicPr>
        <p:blipFill>
          <a:blip r:embed="rId4">
            <a:alphaModFix/>
          </a:blip>
          <a:stretch>
            <a:fillRect/>
          </a:stretch>
        </p:blipFill>
        <p:spPr>
          <a:xfrm>
            <a:off x="319150" y="355825"/>
            <a:ext cx="848675" cy="8370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34"/>
          <p:cNvSpPr txBox="1">
            <a:spLocks noGrp="1"/>
          </p:cNvSpPr>
          <p:nvPr>
            <p:ph type="title"/>
          </p:nvPr>
        </p:nvSpPr>
        <p:spPr>
          <a:xfrm>
            <a:off x="1840225" y="273850"/>
            <a:ext cx="66750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a:t>9 Whys/Purpose Statement Debrief</a:t>
            </a:r>
            <a:endParaRPr/>
          </a:p>
        </p:txBody>
      </p:sp>
      <p:sp>
        <p:nvSpPr>
          <p:cNvPr id="225" name="Google Shape;225;p34"/>
          <p:cNvSpPr txBox="1">
            <a:spLocks noGrp="1"/>
          </p:cNvSpPr>
          <p:nvPr>
            <p:ph type="body" idx="1"/>
          </p:nvPr>
        </p:nvSpPr>
        <p:spPr>
          <a:xfrm>
            <a:off x="628650" y="1369219"/>
            <a:ext cx="7886700" cy="32634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a:t>What did you notice?</a:t>
            </a:r>
            <a:endParaRPr/>
          </a:p>
          <a:p>
            <a:pPr marL="0" lvl="0" indent="0" algn="l" rtl="0">
              <a:spcBef>
                <a:spcPts val="1600"/>
              </a:spcBef>
              <a:spcAft>
                <a:spcPts val="0"/>
              </a:spcAft>
              <a:buNone/>
            </a:pPr>
            <a:r>
              <a:rPr lang="en"/>
              <a:t>What was made possible?</a:t>
            </a:r>
            <a:endParaRPr/>
          </a:p>
          <a:p>
            <a:pPr marL="0" lvl="0" indent="0" algn="l" rtl="0">
              <a:spcBef>
                <a:spcPts val="1600"/>
              </a:spcBef>
              <a:spcAft>
                <a:spcPts val="1600"/>
              </a:spcAft>
              <a:buNone/>
            </a:pPr>
            <a:r>
              <a:rPr lang="en"/>
              <a:t>How might you use this in one of your workshops?</a:t>
            </a:r>
            <a:endParaRPr/>
          </a:p>
        </p:txBody>
      </p:sp>
      <p:pic>
        <p:nvPicPr>
          <p:cNvPr id="226" name="Google Shape;226;p34"/>
          <p:cNvPicPr preferRelativeResize="0"/>
          <p:nvPr/>
        </p:nvPicPr>
        <p:blipFill>
          <a:blip r:embed="rId3">
            <a:alphaModFix/>
          </a:blip>
          <a:stretch>
            <a:fillRect/>
          </a:stretch>
        </p:blipFill>
        <p:spPr>
          <a:xfrm>
            <a:off x="319150" y="355825"/>
            <a:ext cx="848675" cy="8370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85"/>
        <p:cNvGrpSpPr/>
        <p:nvPr/>
      </p:nvGrpSpPr>
      <p:grpSpPr>
        <a:xfrm>
          <a:off x="0" y="0"/>
          <a:ext cx="0" cy="0"/>
          <a:chOff x="0" y="0"/>
          <a:chExt cx="0" cy="0"/>
        </a:xfrm>
      </p:grpSpPr>
      <p:sp>
        <p:nvSpPr>
          <p:cNvPr id="86" name="Google Shape;86;p18"/>
          <p:cNvSpPr txBox="1">
            <a:spLocks noGrp="1"/>
          </p:cNvSpPr>
          <p:nvPr>
            <p:ph type="body" idx="1"/>
          </p:nvPr>
        </p:nvSpPr>
        <p:spPr>
          <a:xfrm>
            <a:off x="235500" y="1228675"/>
            <a:ext cx="5070000" cy="3416400"/>
          </a:xfrm>
          <a:prstGeom prst="rect">
            <a:avLst/>
          </a:prstGeom>
        </p:spPr>
        <p:txBody>
          <a:bodyPr spcFirstLastPara="1" wrap="square" lIns="91425" tIns="91425" rIns="91425" bIns="91425" anchor="t" anchorCtr="0">
            <a:noAutofit/>
          </a:bodyPr>
          <a:lstStyle/>
          <a:p>
            <a:pPr marL="457200" lvl="0" indent="-355600" algn="l" rtl="0">
              <a:spcBef>
                <a:spcPts val="1000"/>
              </a:spcBef>
              <a:spcAft>
                <a:spcPts val="0"/>
              </a:spcAft>
              <a:buClr>
                <a:schemeClr val="dk1"/>
              </a:buClr>
              <a:buSzPts val="2000"/>
              <a:buFont typeface="Cabin"/>
              <a:buChar char="●"/>
            </a:pPr>
            <a:r>
              <a:rPr lang="en" sz="2000">
                <a:solidFill>
                  <a:schemeClr val="dk1"/>
                </a:solidFill>
                <a:latin typeface="Cabin"/>
                <a:ea typeface="Cabin"/>
                <a:cs typeface="Cabin"/>
                <a:sym typeface="Cabin"/>
              </a:rPr>
              <a:t>Take a moment to make yourself comfortable and close your emails!</a:t>
            </a:r>
            <a:endParaRPr sz="2000">
              <a:solidFill>
                <a:schemeClr val="dk1"/>
              </a:solidFill>
              <a:latin typeface="Cabin"/>
              <a:ea typeface="Cabin"/>
              <a:cs typeface="Cabin"/>
              <a:sym typeface="Cabin"/>
            </a:endParaRPr>
          </a:p>
          <a:p>
            <a:pPr marL="457200" lvl="0" indent="-355600" algn="l" rtl="0">
              <a:spcBef>
                <a:spcPts val="1600"/>
              </a:spcBef>
              <a:spcAft>
                <a:spcPts val="0"/>
              </a:spcAft>
              <a:buClr>
                <a:schemeClr val="dk1"/>
              </a:buClr>
              <a:buSzPts val="2000"/>
              <a:buFont typeface="Cabin"/>
              <a:buChar char="●"/>
            </a:pPr>
            <a:r>
              <a:rPr lang="en" sz="2000">
                <a:solidFill>
                  <a:schemeClr val="dk1"/>
                </a:solidFill>
                <a:latin typeface="Cabin"/>
                <a:ea typeface="Cabin"/>
                <a:cs typeface="Cabin"/>
                <a:sym typeface="Cabin"/>
              </a:rPr>
              <a:t>It’s nice to mute yourself if you’re not talking, and it helps everyone out</a:t>
            </a:r>
            <a:endParaRPr sz="1700">
              <a:solidFill>
                <a:schemeClr val="dk1"/>
              </a:solidFill>
              <a:latin typeface="Cabin"/>
              <a:ea typeface="Cabin"/>
              <a:cs typeface="Cabin"/>
              <a:sym typeface="Cabin"/>
            </a:endParaRPr>
          </a:p>
          <a:p>
            <a:pPr marL="457200" lvl="0" indent="-355600" algn="l" rtl="0">
              <a:spcBef>
                <a:spcPts val="1000"/>
              </a:spcBef>
              <a:spcAft>
                <a:spcPts val="0"/>
              </a:spcAft>
              <a:buClr>
                <a:schemeClr val="dk1"/>
              </a:buClr>
              <a:buSzPts val="2000"/>
              <a:buFont typeface="Cabin"/>
              <a:buChar char="●"/>
            </a:pPr>
            <a:r>
              <a:rPr lang="en" sz="2000">
                <a:solidFill>
                  <a:schemeClr val="dk1"/>
                </a:solidFill>
                <a:latin typeface="Cabin"/>
                <a:ea typeface="Cabin"/>
                <a:cs typeface="Cabin"/>
                <a:sym typeface="Cabin"/>
              </a:rPr>
              <a:t>Move into Gallery View</a:t>
            </a:r>
            <a:endParaRPr sz="2000">
              <a:solidFill>
                <a:schemeClr val="dk1"/>
              </a:solidFill>
              <a:latin typeface="Cabin"/>
              <a:ea typeface="Cabin"/>
              <a:cs typeface="Cabin"/>
              <a:sym typeface="Cabin"/>
            </a:endParaRPr>
          </a:p>
          <a:p>
            <a:pPr marL="457200" lvl="0" indent="-355600" algn="l" rtl="0">
              <a:spcBef>
                <a:spcPts val="1000"/>
              </a:spcBef>
              <a:spcAft>
                <a:spcPts val="0"/>
              </a:spcAft>
              <a:buClr>
                <a:schemeClr val="dk1"/>
              </a:buClr>
              <a:buSzPts val="2000"/>
              <a:buFont typeface="Cabin"/>
              <a:buChar char="●"/>
            </a:pPr>
            <a:r>
              <a:rPr lang="en" sz="2000">
                <a:solidFill>
                  <a:schemeClr val="dk1"/>
                </a:solidFill>
                <a:latin typeface="Cabin"/>
                <a:ea typeface="Cabin"/>
                <a:cs typeface="Cabin"/>
                <a:sym typeface="Cabin"/>
              </a:rPr>
              <a:t>If you are having Technical Issues, please send Nancy or Patrick a private message.</a:t>
            </a:r>
            <a:endParaRPr sz="2000">
              <a:solidFill>
                <a:schemeClr val="dk1"/>
              </a:solidFill>
              <a:highlight>
                <a:srgbClr val="FFFF00"/>
              </a:highlight>
              <a:latin typeface="Cabin"/>
              <a:ea typeface="Cabin"/>
              <a:cs typeface="Cabin"/>
              <a:sym typeface="Cabin"/>
            </a:endParaRPr>
          </a:p>
        </p:txBody>
      </p:sp>
      <p:sp>
        <p:nvSpPr>
          <p:cNvPr id="87" name="Google Shape;87;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sz="3000" b="1">
                <a:latin typeface="Cabin"/>
                <a:ea typeface="Cabin"/>
                <a:cs typeface="Cabin"/>
                <a:sym typeface="Cabin"/>
              </a:rPr>
              <a:t>Getting into it together</a:t>
            </a:r>
            <a:endParaRPr b="1"/>
          </a:p>
        </p:txBody>
      </p:sp>
      <p:pic>
        <p:nvPicPr>
          <p:cNvPr id="88" name="Google Shape;88;p18"/>
          <p:cNvPicPr preferRelativeResize="0"/>
          <p:nvPr/>
        </p:nvPicPr>
        <p:blipFill>
          <a:blip r:embed="rId3">
            <a:alphaModFix/>
          </a:blip>
          <a:stretch>
            <a:fillRect/>
          </a:stretch>
        </p:blipFill>
        <p:spPr>
          <a:xfrm>
            <a:off x="5496041" y="1152467"/>
            <a:ext cx="2982225" cy="37172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pic>
        <p:nvPicPr>
          <p:cNvPr id="231" name="Google Shape;231;p35"/>
          <p:cNvPicPr preferRelativeResize="0"/>
          <p:nvPr/>
        </p:nvPicPr>
        <p:blipFill>
          <a:blip r:embed="rId3">
            <a:alphaModFix/>
          </a:blip>
          <a:stretch>
            <a:fillRect/>
          </a:stretch>
        </p:blipFill>
        <p:spPr>
          <a:xfrm>
            <a:off x="152400" y="152400"/>
            <a:ext cx="8566569" cy="4838700"/>
          </a:xfrm>
          <a:prstGeom prst="rect">
            <a:avLst/>
          </a:prstGeom>
          <a:noFill/>
          <a:ln>
            <a:noFill/>
          </a:ln>
        </p:spPr>
      </p:pic>
      <p:sp>
        <p:nvSpPr>
          <p:cNvPr id="232" name="Google Shape;232;p35"/>
          <p:cNvSpPr txBox="1"/>
          <p:nvPr/>
        </p:nvSpPr>
        <p:spPr>
          <a:xfrm>
            <a:off x="4823450" y="605800"/>
            <a:ext cx="2994600" cy="1245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700" b="1">
                <a:solidFill>
                  <a:schemeClr val="lt1"/>
                </a:solidFill>
              </a:rPr>
              <a:t>STRETCCCCCHHHHH</a:t>
            </a:r>
            <a:endParaRPr sz="1700" b="1">
              <a:solidFill>
                <a:schemeClr val="lt1"/>
              </a:solidFill>
            </a:endParaRPr>
          </a:p>
          <a:p>
            <a:pPr marL="0" lvl="0" indent="0" algn="l" rtl="0">
              <a:spcBef>
                <a:spcPts val="0"/>
              </a:spcBef>
              <a:spcAft>
                <a:spcPts val="0"/>
              </a:spcAft>
              <a:buNone/>
            </a:pPr>
            <a:endParaRPr sz="1700" b="1">
              <a:solidFill>
                <a:schemeClr val="lt1"/>
              </a:solidFill>
            </a:endParaRPr>
          </a:p>
          <a:p>
            <a:pPr marL="0" lvl="0" indent="0" algn="l" rtl="0">
              <a:spcBef>
                <a:spcPts val="0"/>
              </a:spcBef>
              <a:spcAft>
                <a:spcPts val="0"/>
              </a:spcAft>
              <a:buNone/>
            </a:pPr>
            <a:r>
              <a:rPr lang="en" sz="1700" b="1">
                <a:solidFill>
                  <a:schemeClr val="lt1"/>
                </a:solidFill>
              </a:rPr>
              <a:t>BREAAAAAKKKKKKK</a:t>
            </a:r>
            <a:endParaRPr sz="1700" b="1">
              <a:solidFill>
                <a:schemeClr val="lt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36"/>
        <p:cNvGrpSpPr/>
        <p:nvPr/>
      </p:nvGrpSpPr>
      <p:grpSpPr>
        <a:xfrm>
          <a:off x="0" y="0"/>
          <a:ext cx="0" cy="0"/>
          <a:chOff x="0" y="0"/>
          <a:chExt cx="0" cy="0"/>
        </a:xfrm>
      </p:grpSpPr>
      <p:sp>
        <p:nvSpPr>
          <p:cNvPr id="237" name="Google Shape;237;p36"/>
          <p:cNvSpPr txBox="1">
            <a:spLocks noGrp="1"/>
          </p:cNvSpPr>
          <p:nvPr>
            <p:ph type="title"/>
          </p:nvPr>
        </p:nvSpPr>
        <p:spPr>
          <a:xfrm>
            <a:off x="1603050" y="273850"/>
            <a:ext cx="6912300" cy="994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Troika Consulting</a:t>
            </a:r>
            <a:endParaRPr/>
          </a:p>
          <a:p>
            <a:pPr marL="0" lvl="0" indent="0" algn="l" rtl="0">
              <a:spcBef>
                <a:spcPts val="0"/>
              </a:spcBef>
              <a:spcAft>
                <a:spcPts val="0"/>
              </a:spcAft>
              <a:buNone/>
            </a:pPr>
            <a:r>
              <a:rPr lang="en" sz="2600" i="1"/>
              <a:t>Getting actionable help from peers</a:t>
            </a:r>
            <a:endParaRPr sz="2600" i="1"/>
          </a:p>
        </p:txBody>
      </p:sp>
      <p:sp>
        <p:nvSpPr>
          <p:cNvPr id="238" name="Google Shape;238;p36"/>
          <p:cNvSpPr txBox="1"/>
          <p:nvPr/>
        </p:nvSpPr>
        <p:spPr>
          <a:xfrm>
            <a:off x="4123400" y="4733800"/>
            <a:ext cx="4534500" cy="307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u="sng">
                <a:solidFill>
                  <a:schemeClr val="hlink"/>
                </a:solidFill>
                <a:hlinkClick r:id="rId4"/>
              </a:rPr>
              <a:t>http://www.liberatingstructures.com/8-troika-consulting/</a:t>
            </a:r>
            <a:endParaRPr/>
          </a:p>
        </p:txBody>
      </p:sp>
      <p:pic>
        <p:nvPicPr>
          <p:cNvPr id="239" name="Google Shape;239;p36"/>
          <p:cNvPicPr preferRelativeResize="0"/>
          <p:nvPr/>
        </p:nvPicPr>
        <p:blipFill>
          <a:blip r:embed="rId5">
            <a:alphaModFix/>
          </a:blip>
          <a:stretch>
            <a:fillRect/>
          </a:stretch>
        </p:blipFill>
        <p:spPr>
          <a:xfrm>
            <a:off x="331975" y="444250"/>
            <a:ext cx="835250" cy="823800"/>
          </a:xfrm>
          <a:prstGeom prst="rect">
            <a:avLst/>
          </a:prstGeom>
          <a:noFill/>
          <a:ln>
            <a:noFill/>
          </a:ln>
        </p:spPr>
      </p:pic>
      <p:sp>
        <p:nvSpPr>
          <p:cNvPr id="240" name="Google Shape;240;p36"/>
          <p:cNvSpPr txBox="1">
            <a:spLocks noGrp="1"/>
          </p:cNvSpPr>
          <p:nvPr>
            <p:ph type="body" idx="1"/>
          </p:nvPr>
        </p:nvSpPr>
        <p:spPr>
          <a:xfrm>
            <a:off x="729450" y="2078875"/>
            <a:ext cx="7688700" cy="12291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1600" b="1" dirty="0">
                <a:solidFill>
                  <a:srgbClr val="000000"/>
                </a:solidFill>
                <a:highlight>
                  <a:srgbClr val="FAFBF8"/>
                </a:highlight>
                <a:latin typeface="Arial"/>
                <a:ea typeface="Arial"/>
                <a:cs typeface="Arial"/>
                <a:sym typeface="Arial"/>
              </a:rPr>
              <a:t>What is made possible? </a:t>
            </a:r>
            <a:r>
              <a:rPr lang="en" sz="1600" dirty="0">
                <a:solidFill>
                  <a:srgbClr val="000000"/>
                </a:solidFill>
                <a:highlight>
                  <a:srgbClr val="FAFBF8"/>
                </a:highlight>
                <a:latin typeface="Arial"/>
                <a:ea typeface="Arial"/>
                <a:cs typeface="Arial"/>
                <a:sym typeface="Arial"/>
              </a:rPr>
              <a:t>You can help people gain insight on issues they face and unleash local wisdom for addressing them. In quick round-robin “consultations,” individuals ask for help and get advice immediately from two others. Peer-to-peer coaching helps with discovering everyday solutions, revealing patterns, and refining prototypes.</a:t>
            </a:r>
            <a:endParaRPr sz="2400" dirty="0"/>
          </a:p>
        </p:txBody>
      </p:sp>
      <p:sp>
        <p:nvSpPr>
          <p:cNvPr id="241" name="Google Shape;241;p36"/>
          <p:cNvSpPr txBox="1"/>
          <p:nvPr/>
        </p:nvSpPr>
        <p:spPr>
          <a:xfrm>
            <a:off x="907325" y="3643700"/>
            <a:ext cx="7284300" cy="81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950" b="1" i="1">
                <a:solidFill>
                  <a:srgbClr val="B69C53"/>
                </a:solidFill>
                <a:highlight>
                  <a:srgbClr val="FAFBF8"/>
                </a:highlight>
              </a:rPr>
              <a:t>Give and get practical and imaginative help from your colleagues immediately</a:t>
            </a:r>
            <a:endParaRPr sz="2600" b="1" i="1">
              <a:solidFill>
                <a:schemeClr val="dk2"/>
              </a:solidFill>
              <a:latin typeface="Raleway"/>
              <a:ea typeface="Raleway"/>
              <a:cs typeface="Raleway"/>
              <a:sym typeface="Raleway"/>
            </a:endParaRPr>
          </a:p>
          <a:p>
            <a:pPr marL="0" lvl="0" indent="0" algn="l" rtl="0">
              <a:spcBef>
                <a:spcPts val="0"/>
              </a:spcBef>
              <a:spcAft>
                <a:spcPts val="0"/>
              </a:spcAft>
              <a:buNone/>
            </a:pPr>
            <a:endParaRPr>
              <a:latin typeface="Lato"/>
              <a:ea typeface="Lato"/>
              <a:cs typeface="Lato"/>
              <a:sym typeface="Lato"/>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45"/>
        <p:cNvGrpSpPr/>
        <p:nvPr/>
      </p:nvGrpSpPr>
      <p:grpSpPr>
        <a:xfrm>
          <a:off x="0" y="0"/>
          <a:ext cx="0" cy="0"/>
          <a:chOff x="0" y="0"/>
          <a:chExt cx="0" cy="0"/>
        </a:xfrm>
      </p:grpSpPr>
      <p:sp>
        <p:nvSpPr>
          <p:cNvPr id="246" name="Google Shape;246;p37"/>
          <p:cNvSpPr txBox="1"/>
          <p:nvPr/>
        </p:nvSpPr>
        <p:spPr>
          <a:xfrm>
            <a:off x="4123400" y="4733800"/>
            <a:ext cx="4534500" cy="307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u="sng">
                <a:solidFill>
                  <a:schemeClr val="hlink"/>
                </a:solidFill>
                <a:hlinkClick r:id="rId4"/>
              </a:rPr>
              <a:t>http://www.liberatingstructures.com/8-troika-consulting/</a:t>
            </a:r>
            <a:endParaRPr/>
          </a:p>
        </p:txBody>
      </p:sp>
      <p:pic>
        <p:nvPicPr>
          <p:cNvPr id="247" name="Google Shape;247;p37"/>
          <p:cNvPicPr preferRelativeResize="0"/>
          <p:nvPr/>
        </p:nvPicPr>
        <p:blipFill>
          <a:blip r:embed="rId5">
            <a:alphaModFix/>
          </a:blip>
          <a:stretch>
            <a:fillRect/>
          </a:stretch>
        </p:blipFill>
        <p:spPr>
          <a:xfrm>
            <a:off x="331975" y="444250"/>
            <a:ext cx="835250" cy="823800"/>
          </a:xfrm>
          <a:prstGeom prst="rect">
            <a:avLst/>
          </a:prstGeom>
          <a:noFill/>
          <a:ln>
            <a:noFill/>
          </a:ln>
        </p:spPr>
      </p:pic>
      <p:sp>
        <p:nvSpPr>
          <p:cNvPr id="248" name="Google Shape;248;p37"/>
          <p:cNvSpPr txBox="1">
            <a:spLocks noGrp="1"/>
          </p:cNvSpPr>
          <p:nvPr>
            <p:ph type="title"/>
          </p:nvPr>
        </p:nvSpPr>
        <p:spPr>
          <a:xfrm>
            <a:off x="1342900" y="356650"/>
            <a:ext cx="4838700" cy="999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Troika Steps</a:t>
            </a:r>
            <a:endParaRPr/>
          </a:p>
        </p:txBody>
      </p:sp>
      <p:sp>
        <p:nvSpPr>
          <p:cNvPr id="249" name="Google Shape;249;p37"/>
          <p:cNvSpPr txBox="1">
            <a:spLocks noGrp="1"/>
          </p:cNvSpPr>
          <p:nvPr>
            <p:ph type="body" idx="1"/>
          </p:nvPr>
        </p:nvSpPr>
        <p:spPr>
          <a:xfrm>
            <a:off x="729450" y="1520000"/>
            <a:ext cx="7688700" cy="31992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AutoNum type="arabicPeriod"/>
            </a:pPr>
            <a:r>
              <a:rPr lang="en" sz="1800" dirty="0"/>
              <a:t>Client spend 1 minutes explaining your challenge/what you want help with for an upcoming workshop you are planning</a:t>
            </a:r>
            <a:endParaRPr sz="1800" dirty="0"/>
          </a:p>
          <a:p>
            <a:pPr marL="457200" lvl="0" indent="-342900" algn="l" rtl="0">
              <a:spcBef>
                <a:spcPts val="0"/>
              </a:spcBef>
              <a:spcAft>
                <a:spcPts val="0"/>
              </a:spcAft>
              <a:buSzPts val="1800"/>
              <a:buAutoNum type="arabicPeriod"/>
            </a:pPr>
            <a:r>
              <a:rPr lang="en" sz="1800" dirty="0"/>
              <a:t>Consultants spend 2 minutes asking clarifying questions </a:t>
            </a:r>
            <a:r>
              <a:rPr lang="en" sz="1800" i="1" dirty="0"/>
              <a:t>only</a:t>
            </a:r>
            <a:endParaRPr sz="1800" dirty="0"/>
          </a:p>
          <a:p>
            <a:pPr marL="457200" lvl="0" indent="-342900" algn="l" rtl="0">
              <a:spcBef>
                <a:spcPts val="0"/>
              </a:spcBef>
              <a:spcAft>
                <a:spcPts val="0"/>
              </a:spcAft>
              <a:buSzPts val="1800"/>
              <a:buAutoNum type="arabicPeriod"/>
            </a:pPr>
            <a:r>
              <a:rPr lang="en" sz="1800" dirty="0"/>
              <a:t>Client turn off your camera/mic and grab pen/</a:t>
            </a:r>
            <a:r>
              <a:rPr lang="en" dirty="0"/>
              <a:t>paper. Turn </a:t>
            </a:r>
            <a:r>
              <a:rPr lang="en" dirty="0" smtClean="0"/>
              <a:t>around</a:t>
            </a:r>
            <a:r>
              <a:rPr lang="en-US" dirty="0"/>
              <a:t> </a:t>
            </a:r>
            <a:r>
              <a:rPr lang="en-US" dirty="0" smtClean="0"/>
              <a:t>to listen more closely</a:t>
            </a:r>
            <a:endParaRPr sz="1800" dirty="0"/>
          </a:p>
          <a:p>
            <a:pPr marL="457200" lvl="0" indent="-342900" algn="l" rtl="0">
              <a:spcBef>
                <a:spcPts val="0"/>
              </a:spcBef>
              <a:spcAft>
                <a:spcPts val="0"/>
              </a:spcAft>
              <a:buSzPts val="1800"/>
              <a:buAutoNum type="arabicPeriod"/>
            </a:pPr>
            <a:r>
              <a:rPr lang="en" sz="1800" dirty="0"/>
              <a:t>Consultants spend </a:t>
            </a:r>
            <a:r>
              <a:rPr lang="en" dirty="0"/>
              <a:t>4</a:t>
            </a:r>
            <a:r>
              <a:rPr lang="en" sz="1800" dirty="0"/>
              <a:t> minutes discussing the issue with each other. </a:t>
            </a:r>
            <a:endParaRPr sz="1800" dirty="0"/>
          </a:p>
          <a:p>
            <a:pPr marL="457200" lvl="0" indent="-342900" algn="l" rtl="0">
              <a:spcBef>
                <a:spcPts val="0"/>
              </a:spcBef>
              <a:spcAft>
                <a:spcPts val="0"/>
              </a:spcAft>
              <a:buSzPts val="1800"/>
              <a:buAutoNum type="arabicPeriod"/>
            </a:pPr>
            <a:r>
              <a:rPr lang="en" sz="1800" dirty="0"/>
              <a:t>Client turn on camera, offer thanks and offer one thing you heard that was helpful.</a:t>
            </a:r>
            <a:endParaRPr sz="1800" dirty="0"/>
          </a:p>
          <a:p>
            <a:pPr marL="457200" lvl="0" indent="-342900" algn="l" rtl="0">
              <a:spcBef>
                <a:spcPts val="0"/>
              </a:spcBef>
              <a:spcAft>
                <a:spcPts val="0"/>
              </a:spcAft>
              <a:buSzPts val="1800"/>
              <a:buAutoNum type="arabicPeriod"/>
            </a:pPr>
            <a:r>
              <a:rPr lang="en" sz="1800" dirty="0"/>
              <a:t>Switch partners to the next client. If you go fast, you can fit in a third </a:t>
            </a:r>
            <a:r>
              <a:rPr lang="en" dirty="0"/>
              <a:t>“client”</a:t>
            </a:r>
            <a:endParaRPr sz="1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53"/>
        <p:cNvGrpSpPr/>
        <p:nvPr/>
      </p:nvGrpSpPr>
      <p:grpSpPr>
        <a:xfrm>
          <a:off x="0" y="0"/>
          <a:ext cx="0" cy="0"/>
          <a:chOff x="0" y="0"/>
          <a:chExt cx="0" cy="0"/>
        </a:xfrm>
      </p:grpSpPr>
      <p:sp>
        <p:nvSpPr>
          <p:cNvPr id="254" name="Google Shape;254;p38"/>
          <p:cNvSpPr txBox="1"/>
          <p:nvPr/>
        </p:nvSpPr>
        <p:spPr>
          <a:xfrm>
            <a:off x="4123400" y="4733800"/>
            <a:ext cx="4534500" cy="307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u="sng">
                <a:solidFill>
                  <a:schemeClr val="hlink"/>
                </a:solidFill>
                <a:hlinkClick r:id="rId4"/>
              </a:rPr>
              <a:t>http://www.liberatingstructures.com/8-troika-consulting/</a:t>
            </a:r>
            <a:endParaRPr/>
          </a:p>
        </p:txBody>
      </p:sp>
      <p:pic>
        <p:nvPicPr>
          <p:cNvPr id="255" name="Google Shape;255;p38"/>
          <p:cNvPicPr preferRelativeResize="0"/>
          <p:nvPr/>
        </p:nvPicPr>
        <p:blipFill>
          <a:blip r:embed="rId5">
            <a:alphaModFix/>
          </a:blip>
          <a:stretch>
            <a:fillRect/>
          </a:stretch>
        </p:blipFill>
        <p:spPr>
          <a:xfrm>
            <a:off x="331975" y="444250"/>
            <a:ext cx="835250" cy="823800"/>
          </a:xfrm>
          <a:prstGeom prst="rect">
            <a:avLst/>
          </a:prstGeom>
          <a:noFill/>
          <a:ln>
            <a:noFill/>
          </a:ln>
        </p:spPr>
      </p:pic>
      <p:sp>
        <p:nvSpPr>
          <p:cNvPr id="256" name="Google Shape;256;p38"/>
          <p:cNvSpPr txBox="1">
            <a:spLocks noGrp="1"/>
          </p:cNvSpPr>
          <p:nvPr>
            <p:ph type="title"/>
          </p:nvPr>
        </p:nvSpPr>
        <p:spPr>
          <a:xfrm>
            <a:off x="1368525" y="445025"/>
            <a:ext cx="74637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Clarifying Questions </a:t>
            </a:r>
            <a:r>
              <a:rPr lang="en" sz="1800" b="0" i="1">
                <a:solidFill>
                  <a:schemeClr val="accent1"/>
                </a:solidFill>
                <a:latin typeface="Lato"/>
                <a:ea typeface="Lato"/>
                <a:cs typeface="Lato"/>
                <a:sym typeface="Lato"/>
              </a:rPr>
              <a:t>are simple questions of fact. </a:t>
            </a:r>
            <a:endParaRPr i="1"/>
          </a:p>
        </p:txBody>
      </p:sp>
      <p:sp>
        <p:nvSpPr>
          <p:cNvPr id="257" name="Google Shape;257;p38"/>
          <p:cNvSpPr txBox="1">
            <a:spLocks noGrp="1"/>
          </p:cNvSpPr>
          <p:nvPr>
            <p:ph type="body" idx="1"/>
          </p:nvPr>
        </p:nvSpPr>
        <p:spPr>
          <a:xfrm>
            <a:off x="443825" y="1426150"/>
            <a:ext cx="7597200" cy="28698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sz="1800"/>
              <a:t>Is this what you said…?  </a:t>
            </a:r>
            <a:endParaRPr sz="1800"/>
          </a:p>
          <a:p>
            <a:pPr marL="457200" lvl="0" indent="-342900" algn="l" rtl="0">
              <a:spcBef>
                <a:spcPts val="0"/>
              </a:spcBef>
              <a:spcAft>
                <a:spcPts val="0"/>
              </a:spcAft>
              <a:buSzPts val="1800"/>
              <a:buChar char="●"/>
            </a:pPr>
            <a:r>
              <a:rPr lang="en" sz="1800"/>
              <a:t>What resources were used for the project? </a:t>
            </a:r>
            <a:endParaRPr sz="1800"/>
          </a:p>
          <a:p>
            <a:pPr marL="457200" lvl="0" indent="-342900" algn="l" rtl="0">
              <a:spcBef>
                <a:spcPts val="0"/>
              </a:spcBef>
              <a:spcAft>
                <a:spcPts val="0"/>
              </a:spcAft>
              <a:buSzPts val="1800"/>
              <a:buChar char="●"/>
            </a:pPr>
            <a:r>
              <a:rPr lang="en" sz="1800"/>
              <a:t>Did I hear you say…?  </a:t>
            </a:r>
            <a:endParaRPr sz="1800"/>
          </a:p>
          <a:p>
            <a:pPr marL="457200" lvl="0" indent="-342900" algn="l" rtl="0">
              <a:spcBef>
                <a:spcPts val="0"/>
              </a:spcBef>
              <a:spcAft>
                <a:spcPts val="0"/>
              </a:spcAft>
              <a:buSzPts val="1800"/>
              <a:buChar char="●"/>
            </a:pPr>
            <a:r>
              <a:rPr lang="en" sz="1800"/>
              <a:t>Did I understand you when you said…?  </a:t>
            </a:r>
            <a:endParaRPr sz="1800"/>
          </a:p>
          <a:p>
            <a:pPr marL="457200" lvl="0" indent="-342900" algn="l" rtl="0">
              <a:spcBef>
                <a:spcPts val="0"/>
              </a:spcBef>
              <a:spcAft>
                <a:spcPts val="0"/>
              </a:spcAft>
              <a:buSzPts val="1800"/>
              <a:buChar char="●"/>
            </a:pPr>
            <a:r>
              <a:rPr lang="en" sz="1800"/>
              <a:t>What criteria did you use to…?  </a:t>
            </a:r>
            <a:endParaRPr sz="1800"/>
          </a:p>
          <a:p>
            <a:pPr marL="457200" lvl="0" indent="-342900" algn="l" rtl="0">
              <a:spcBef>
                <a:spcPts val="0"/>
              </a:spcBef>
              <a:spcAft>
                <a:spcPts val="0"/>
              </a:spcAft>
              <a:buSzPts val="1800"/>
              <a:buChar char="●"/>
            </a:pPr>
            <a:r>
              <a:rPr lang="en" sz="1800"/>
              <a:t>Did I hear you correctly when you said…?  </a:t>
            </a:r>
            <a:endParaRPr sz="1800"/>
          </a:p>
          <a:p>
            <a:pPr marL="457200" lvl="0" indent="0" algn="l" rtl="0">
              <a:spcBef>
                <a:spcPts val="1600"/>
              </a:spcBef>
              <a:spcAft>
                <a:spcPts val="1600"/>
              </a:spcAft>
              <a:buNone/>
            </a:pPr>
            <a:endParaRPr sz="18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61"/>
        <p:cNvGrpSpPr/>
        <p:nvPr/>
      </p:nvGrpSpPr>
      <p:grpSpPr>
        <a:xfrm>
          <a:off x="0" y="0"/>
          <a:ext cx="0" cy="0"/>
          <a:chOff x="0" y="0"/>
          <a:chExt cx="0" cy="0"/>
        </a:xfrm>
      </p:grpSpPr>
      <p:sp>
        <p:nvSpPr>
          <p:cNvPr id="262" name="Google Shape;262;p39"/>
          <p:cNvSpPr txBox="1"/>
          <p:nvPr/>
        </p:nvSpPr>
        <p:spPr>
          <a:xfrm>
            <a:off x="4123400" y="4733800"/>
            <a:ext cx="4534500" cy="307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u="sng">
                <a:solidFill>
                  <a:schemeClr val="hlink"/>
                </a:solidFill>
                <a:hlinkClick r:id="rId4"/>
              </a:rPr>
              <a:t>http://www.liberatingstructures.com/8-troika-consulting/</a:t>
            </a:r>
            <a:endParaRPr/>
          </a:p>
        </p:txBody>
      </p:sp>
      <p:pic>
        <p:nvPicPr>
          <p:cNvPr id="263" name="Google Shape;263;p39"/>
          <p:cNvPicPr preferRelativeResize="0"/>
          <p:nvPr/>
        </p:nvPicPr>
        <p:blipFill>
          <a:blip r:embed="rId5">
            <a:alphaModFix/>
          </a:blip>
          <a:stretch>
            <a:fillRect/>
          </a:stretch>
        </p:blipFill>
        <p:spPr>
          <a:xfrm>
            <a:off x="331975" y="444250"/>
            <a:ext cx="835250" cy="823800"/>
          </a:xfrm>
          <a:prstGeom prst="rect">
            <a:avLst/>
          </a:prstGeom>
          <a:noFill/>
          <a:ln>
            <a:noFill/>
          </a:ln>
        </p:spPr>
      </p:pic>
      <p:sp>
        <p:nvSpPr>
          <p:cNvPr id="264" name="Google Shape;264;p39"/>
          <p:cNvSpPr txBox="1">
            <a:spLocks noGrp="1"/>
          </p:cNvSpPr>
          <p:nvPr>
            <p:ph type="title"/>
          </p:nvPr>
        </p:nvSpPr>
        <p:spPr>
          <a:xfrm>
            <a:off x="1510100" y="445025"/>
            <a:ext cx="73221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Suggestions</a:t>
            </a:r>
            <a:endParaRPr/>
          </a:p>
        </p:txBody>
      </p:sp>
      <p:sp>
        <p:nvSpPr>
          <p:cNvPr id="265" name="Google Shape;265;p39"/>
          <p:cNvSpPr txBox="1">
            <a:spLocks noGrp="1"/>
          </p:cNvSpPr>
          <p:nvPr>
            <p:ph type="body" idx="1"/>
          </p:nvPr>
        </p:nvSpPr>
        <p:spPr>
          <a:xfrm>
            <a:off x="311700" y="149222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sz="1800"/>
              <a:t>One of the consultants act as timekeeper for each round. </a:t>
            </a:r>
            <a:endParaRPr sz="1800"/>
          </a:p>
          <a:p>
            <a:pPr marL="457200" lvl="0" indent="-342900" algn="l" rtl="0">
              <a:spcBef>
                <a:spcPts val="0"/>
              </a:spcBef>
              <a:spcAft>
                <a:spcPts val="0"/>
              </a:spcAft>
              <a:buSzPts val="1800"/>
              <a:buChar char="●"/>
            </a:pPr>
            <a:r>
              <a:rPr lang="en" sz="1800"/>
              <a:t>Try the timing out- it’s quick but it also can be revelatory that it’s possible to give and get help in so little time. </a:t>
            </a:r>
            <a:endParaRPr sz="1800"/>
          </a:p>
          <a:p>
            <a:pPr marL="457200" lvl="0" indent="-342900" algn="l" rtl="0">
              <a:spcBef>
                <a:spcPts val="0"/>
              </a:spcBef>
              <a:spcAft>
                <a:spcPts val="0"/>
              </a:spcAft>
              <a:buSzPts val="1800"/>
              <a:buChar char="●"/>
            </a:pPr>
            <a:r>
              <a:rPr lang="en" sz="1800"/>
              <a:t>Let go and relax as you listen, be open to receiving. </a:t>
            </a:r>
            <a:endParaRPr sz="1800"/>
          </a:p>
          <a:p>
            <a:pPr marL="457200" lvl="0" indent="-342900" algn="l" rtl="0">
              <a:spcBef>
                <a:spcPts val="0"/>
              </a:spcBef>
              <a:spcAft>
                <a:spcPts val="0"/>
              </a:spcAft>
              <a:buSzPts val="1800"/>
              <a:buChar char="●"/>
            </a:pPr>
            <a:r>
              <a:rPr lang="en" sz="1800"/>
              <a:t>At the conclusion of the 3 rounds, consider together: </a:t>
            </a:r>
            <a:endParaRPr sz="1800"/>
          </a:p>
          <a:p>
            <a:pPr marL="914400" lvl="1" indent="-342900" algn="l" rtl="0">
              <a:spcBef>
                <a:spcPts val="0"/>
              </a:spcBef>
              <a:spcAft>
                <a:spcPts val="0"/>
              </a:spcAft>
              <a:buSzPts val="1800"/>
              <a:buChar char="○"/>
            </a:pPr>
            <a:r>
              <a:rPr lang="en" sz="1800"/>
              <a:t>Any patterns/ common themes to the challenges?</a:t>
            </a:r>
            <a:endParaRPr sz="1800"/>
          </a:p>
          <a:p>
            <a:pPr marL="914400" lvl="1" indent="-342900" algn="l" rtl="0">
              <a:spcBef>
                <a:spcPts val="0"/>
              </a:spcBef>
              <a:spcAft>
                <a:spcPts val="0"/>
              </a:spcAft>
              <a:buSzPts val="1800"/>
              <a:buChar char="○"/>
            </a:pPr>
            <a:r>
              <a:rPr lang="en" sz="1800"/>
              <a:t>Anything surprising come up for you in the process?</a:t>
            </a:r>
            <a:endParaRPr sz="1800"/>
          </a:p>
          <a:p>
            <a:pPr marL="914400" lvl="1" indent="-342900" algn="l" rtl="0">
              <a:spcBef>
                <a:spcPts val="0"/>
              </a:spcBef>
              <a:spcAft>
                <a:spcPts val="0"/>
              </a:spcAft>
              <a:buSzPts val="1800"/>
              <a:buChar char="○"/>
            </a:pPr>
            <a:r>
              <a:rPr lang="en" sz="1800"/>
              <a:t>Any reflections you want to share back with the larger group? </a:t>
            </a:r>
            <a:endParaRPr sz="1800"/>
          </a:p>
          <a:p>
            <a:pPr marL="0" lvl="0" indent="0" algn="l" rtl="0">
              <a:spcBef>
                <a:spcPts val="1600"/>
              </a:spcBef>
              <a:spcAft>
                <a:spcPts val="0"/>
              </a:spcAft>
              <a:buNone/>
            </a:pPr>
            <a:endParaRPr/>
          </a:p>
          <a:p>
            <a:pPr marL="0" lvl="0" indent="0" algn="l" rtl="0">
              <a:spcBef>
                <a:spcPts val="1600"/>
              </a:spcBef>
              <a:spcAft>
                <a:spcPts val="1600"/>
              </a:spcAft>
              <a:buNone/>
            </a:pP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40"/>
          <p:cNvSpPr txBox="1">
            <a:spLocks noGrp="1"/>
          </p:cNvSpPr>
          <p:nvPr>
            <p:ph type="title"/>
          </p:nvPr>
        </p:nvSpPr>
        <p:spPr>
          <a:xfrm>
            <a:off x="283200" y="1496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What are Liberating Structures?</a:t>
            </a:r>
            <a:endParaRPr/>
          </a:p>
        </p:txBody>
      </p:sp>
      <p:pic>
        <p:nvPicPr>
          <p:cNvPr id="271" name="Google Shape;271;p40"/>
          <p:cNvPicPr preferRelativeResize="0"/>
          <p:nvPr/>
        </p:nvPicPr>
        <p:blipFill>
          <a:blip r:embed="rId3">
            <a:alphaModFix/>
          </a:blip>
          <a:stretch>
            <a:fillRect/>
          </a:stretch>
        </p:blipFill>
        <p:spPr>
          <a:xfrm>
            <a:off x="4724400" y="648275"/>
            <a:ext cx="4342824" cy="4342824"/>
          </a:xfrm>
          <a:prstGeom prst="rect">
            <a:avLst/>
          </a:prstGeom>
          <a:noFill/>
          <a:ln>
            <a:noFill/>
          </a:ln>
        </p:spPr>
      </p:pic>
      <p:sp>
        <p:nvSpPr>
          <p:cNvPr id="272" name="Google Shape;272;p40"/>
          <p:cNvSpPr txBox="1">
            <a:spLocks noGrp="1"/>
          </p:cNvSpPr>
          <p:nvPr>
            <p:ph type="body" idx="1"/>
          </p:nvPr>
        </p:nvSpPr>
        <p:spPr>
          <a:xfrm>
            <a:off x="78325" y="648275"/>
            <a:ext cx="4465200" cy="40656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r>
              <a:rPr lang="en" sz="1400"/>
              <a:t>Simple social technologies that distribute participation more widely while drawing out greater difference and variation within groups</a:t>
            </a:r>
            <a:br>
              <a:rPr lang="en" sz="1400"/>
            </a:br>
            <a:endParaRPr sz="1400"/>
          </a:p>
          <a:p>
            <a:pPr marL="457200" lvl="0" indent="-317500" algn="l" rtl="0">
              <a:spcBef>
                <a:spcPts val="0"/>
              </a:spcBef>
              <a:spcAft>
                <a:spcPts val="0"/>
              </a:spcAft>
              <a:buSzPts val="1400"/>
              <a:buChar char="●"/>
            </a:pPr>
            <a:r>
              <a:rPr lang="en" sz="1400"/>
              <a:t>A repertoire of techniques that reliably generate novelty</a:t>
            </a:r>
            <a:br>
              <a:rPr lang="en" sz="1400"/>
            </a:br>
            <a:endParaRPr sz="1400"/>
          </a:p>
          <a:p>
            <a:pPr marL="457200" lvl="0" indent="-317500" algn="l" rtl="0">
              <a:spcBef>
                <a:spcPts val="0"/>
              </a:spcBef>
              <a:spcAft>
                <a:spcPts val="0"/>
              </a:spcAft>
              <a:buSzPts val="1400"/>
              <a:buChar char="●"/>
            </a:pPr>
            <a:r>
              <a:rPr lang="en" sz="1400"/>
              <a:t>A pattern library for organizing groups to collaborate and mutually shape their work together</a:t>
            </a:r>
            <a:br>
              <a:rPr lang="en" sz="1400"/>
            </a:br>
            <a:endParaRPr sz="1400"/>
          </a:p>
          <a:p>
            <a:pPr marL="457200" lvl="0" indent="-317500" algn="l" rtl="0">
              <a:spcBef>
                <a:spcPts val="0"/>
              </a:spcBef>
              <a:spcAft>
                <a:spcPts val="0"/>
              </a:spcAft>
              <a:buSzPts val="1400"/>
              <a:buChar char="●"/>
            </a:pPr>
            <a:r>
              <a:rPr lang="en" sz="1400"/>
              <a:t>A collection of tools &amp; facilitation techniques that share a similar logic or organizing structure</a:t>
            </a:r>
            <a:br>
              <a:rPr lang="en" sz="1400"/>
            </a:br>
            <a:endParaRPr sz="1400"/>
          </a:p>
          <a:p>
            <a:pPr marL="457200" lvl="0" indent="-317500" algn="l" rtl="0">
              <a:spcBef>
                <a:spcPts val="0"/>
              </a:spcBef>
              <a:spcAft>
                <a:spcPts val="0"/>
              </a:spcAft>
              <a:buSzPts val="1400"/>
              <a:buChar char="●"/>
            </a:pPr>
            <a:r>
              <a:rPr lang="en" sz="1400"/>
              <a:t>Tiny methods that make it possible to benefit from complexity instead of flattening, ignoring, and pushing it away</a:t>
            </a:r>
            <a:endParaRPr sz="1400"/>
          </a:p>
          <a:p>
            <a:pPr marL="0" lvl="0" indent="0" algn="l" rtl="0">
              <a:spcBef>
                <a:spcPts val="1600"/>
              </a:spcBef>
              <a:spcAft>
                <a:spcPts val="1600"/>
              </a:spcAft>
              <a:buNone/>
            </a:pPr>
            <a:endParaRPr sz="12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41"/>
          <p:cNvSpPr txBox="1">
            <a:spLocks noGrp="1"/>
          </p:cNvSpPr>
          <p:nvPr>
            <p:ph type="body" idx="1"/>
          </p:nvPr>
        </p:nvSpPr>
        <p:spPr>
          <a:xfrm>
            <a:off x="285500" y="456100"/>
            <a:ext cx="3880200" cy="4449000"/>
          </a:xfrm>
          <a:prstGeom prst="rect">
            <a:avLst/>
          </a:prstGeom>
          <a:noFill/>
          <a:ln>
            <a:noFill/>
          </a:ln>
        </p:spPr>
        <p:txBody>
          <a:bodyPr spcFirstLastPara="1" wrap="square" lIns="68575" tIns="34275" rIns="68575" bIns="34275" anchor="t" anchorCtr="0">
            <a:noAutofit/>
          </a:bodyPr>
          <a:lstStyle/>
          <a:p>
            <a:pPr marL="177800" marR="0" lvl="0" indent="-38100" algn="l" rtl="0">
              <a:lnSpc>
                <a:spcPct val="90000"/>
              </a:lnSpc>
              <a:spcBef>
                <a:spcPts val="0"/>
              </a:spcBef>
              <a:spcAft>
                <a:spcPts val="0"/>
              </a:spcAft>
              <a:buNone/>
            </a:pPr>
            <a:r>
              <a:rPr lang="en" sz="2400"/>
              <a:t>Liberating Structures are…</a:t>
            </a:r>
            <a:endParaRPr sz="2400"/>
          </a:p>
          <a:p>
            <a:pPr marL="177800" marR="0" lvl="0" indent="-133350" algn="l" rtl="0">
              <a:lnSpc>
                <a:spcPct val="90000"/>
              </a:lnSpc>
              <a:spcBef>
                <a:spcPts val="0"/>
              </a:spcBef>
              <a:spcAft>
                <a:spcPts val="0"/>
              </a:spcAft>
              <a:buClr>
                <a:schemeClr val="dk1"/>
              </a:buClr>
              <a:buSzPts val="1500"/>
              <a:buFont typeface="Arial"/>
              <a:buChar char="•"/>
            </a:pPr>
            <a:r>
              <a:rPr lang="en" sz="1500" b="0" i="0" u="none" strike="noStrike" cap="none">
                <a:solidFill>
                  <a:schemeClr val="dk1"/>
                </a:solidFill>
                <a:latin typeface="Calibri"/>
                <a:ea typeface="Calibri"/>
                <a:cs typeface="Calibri"/>
                <a:sym typeface="Calibri"/>
              </a:rPr>
              <a:t>“Serious Fun”</a:t>
            </a:r>
            <a:endParaRPr sz="1500"/>
          </a:p>
          <a:p>
            <a:pPr marL="177800" marR="0" lvl="0" indent="-133350" algn="l" rtl="0">
              <a:lnSpc>
                <a:spcPct val="90000"/>
              </a:lnSpc>
              <a:spcBef>
                <a:spcPts val="800"/>
              </a:spcBef>
              <a:spcAft>
                <a:spcPts val="0"/>
              </a:spcAft>
              <a:buClr>
                <a:schemeClr val="dk1"/>
              </a:buClr>
              <a:buSzPts val="1500"/>
              <a:buFont typeface="Arial"/>
              <a:buChar char="•"/>
            </a:pPr>
            <a:r>
              <a:rPr lang="en" sz="1500" b="0" i="0" u="none" strike="noStrike" cap="none">
                <a:solidFill>
                  <a:schemeClr val="dk1"/>
                </a:solidFill>
                <a:latin typeface="Calibri"/>
                <a:ea typeface="Calibri"/>
                <a:cs typeface="Calibri"/>
                <a:sym typeface="Calibri"/>
              </a:rPr>
              <a:t>Purpose-full, Flexible,</a:t>
            </a:r>
            <a:r>
              <a:rPr lang="en" sz="1500"/>
              <a:t> </a:t>
            </a:r>
            <a:r>
              <a:rPr lang="en" sz="1500" b="0" i="0" u="none" strike="noStrike" cap="none">
                <a:solidFill>
                  <a:schemeClr val="dk1"/>
                </a:solidFill>
                <a:latin typeface="Calibri"/>
                <a:ea typeface="Calibri"/>
                <a:cs typeface="Calibri"/>
                <a:sym typeface="Calibri"/>
              </a:rPr>
              <a:t>Familiar?</a:t>
            </a:r>
            <a:endParaRPr sz="1500"/>
          </a:p>
          <a:p>
            <a:pPr marL="177800" marR="0" lvl="0" indent="-133350" algn="l" rtl="0">
              <a:lnSpc>
                <a:spcPct val="90000"/>
              </a:lnSpc>
              <a:spcBef>
                <a:spcPts val="800"/>
              </a:spcBef>
              <a:spcAft>
                <a:spcPts val="0"/>
              </a:spcAft>
              <a:buClr>
                <a:schemeClr val="dk1"/>
              </a:buClr>
              <a:buSzPts val="1500"/>
              <a:buFont typeface="Arial"/>
              <a:buChar char="•"/>
            </a:pPr>
            <a:r>
              <a:rPr lang="en" sz="1500" b="0" i="0" u="none" strike="noStrike" cap="none">
                <a:solidFill>
                  <a:schemeClr val="dk1"/>
                </a:solidFill>
                <a:latin typeface="Calibri"/>
                <a:ea typeface="Calibri"/>
                <a:cs typeface="Calibri"/>
                <a:sym typeface="Calibri"/>
              </a:rPr>
              <a:t>FREE!</a:t>
            </a:r>
            <a:endParaRPr sz="1500" b="0" i="0" u="none" strike="noStrike" cap="none">
              <a:solidFill>
                <a:schemeClr val="dk1"/>
              </a:solidFill>
              <a:latin typeface="Calibri"/>
              <a:ea typeface="Calibri"/>
              <a:cs typeface="Calibri"/>
              <a:sym typeface="Calibri"/>
            </a:endParaRPr>
          </a:p>
          <a:p>
            <a:pPr marL="177800" marR="0" lvl="0" indent="-133350" algn="l" rtl="0">
              <a:lnSpc>
                <a:spcPct val="90000"/>
              </a:lnSpc>
              <a:spcBef>
                <a:spcPts val="800"/>
              </a:spcBef>
              <a:spcAft>
                <a:spcPts val="0"/>
              </a:spcAft>
              <a:buClr>
                <a:schemeClr val="dk1"/>
              </a:buClr>
              <a:buSzPts val="1500"/>
              <a:buFont typeface="Arial"/>
              <a:buChar char="•"/>
            </a:pPr>
            <a:r>
              <a:rPr lang="en" sz="1500"/>
              <a:t>Tour the Website </a:t>
            </a:r>
            <a:r>
              <a:rPr lang="en" sz="1500" u="sng">
                <a:solidFill>
                  <a:schemeClr val="hlink"/>
                </a:solidFill>
                <a:hlinkClick r:id="rId3"/>
              </a:rPr>
              <a:t>http://www.liberatingstructures.com</a:t>
            </a:r>
            <a:r>
              <a:rPr lang="en" sz="1500"/>
              <a:t> </a:t>
            </a:r>
            <a:endParaRPr sz="1500"/>
          </a:p>
          <a:p>
            <a:pPr marL="177800" lvl="0" indent="-133350" algn="l" rtl="0">
              <a:lnSpc>
                <a:spcPct val="115000"/>
              </a:lnSpc>
              <a:spcBef>
                <a:spcPts val="0"/>
              </a:spcBef>
              <a:spcAft>
                <a:spcPts val="0"/>
              </a:spcAft>
              <a:buClr>
                <a:schemeClr val="dk2"/>
              </a:buClr>
              <a:buSzPts val="1500"/>
              <a:buFont typeface="Arial"/>
              <a:buChar char="•"/>
            </a:pPr>
            <a:r>
              <a:rPr lang="en" sz="1500">
                <a:solidFill>
                  <a:schemeClr val="dk2"/>
                </a:solidFill>
                <a:latin typeface="Arial"/>
                <a:ea typeface="Arial"/>
                <a:cs typeface="Arial"/>
                <a:sym typeface="Arial"/>
              </a:rPr>
              <a:t>Learn more about Liberating Structures </a:t>
            </a:r>
            <a:r>
              <a:rPr lang="en" sz="1500" u="sng">
                <a:solidFill>
                  <a:schemeClr val="accent5"/>
                </a:solidFill>
                <a:latin typeface="Arial"/>
                <a:ea typeface="Arial"/>
                <a:cs typeface="Arial"/>
                <a:sym typeface="Arial"/>
                <a:hlinkClick r:id="rId4"/>
              </a:rPr>
              <a:t>https://medium.com/@keithmccandless/liberating-structures-change-methods-for-everybody-every-day-648e9c0d04a7</a:t>
            </a:r>
            <a:endParaRPr sz="1500">
              <a:solidFill>
                <a:schemeClr val="dk2"/>
              </a:solidFill>
              <a:latin typeface="Arial"/>
              <a:ea typeface="Arial"/>
              <a:cs typeface="Arial"/>
              <a:sym typeface="Arial"/>
            </a:endParaRPr>
          </a:p>
          <a:p>
            <a:pPr marL="177800" lvl="0" indent="-133350" algn="l" rtl="0">
              <a:lnSpc>
                <a:spcPct val="115000"/>
              </a:lnSpc>
              <a:spcBef>
                <a:spcPts val="0"/>
              </a:spcBef>
              <a:spcAft>
                <a:spcPts val="0"/>
              </a:spcAft>
              <a:buClr>
                <a:schemeClr val="dk2"/>
              </a:buClr>
              <a:buSzPts val="1500"/>
              <a:buFont typeface="Arial"/>
              <a:buChar char="•"/>
            </a:pPr>
            <a:r>
              <a:rPr lang="en" sz="1500">
                <a:solidFill>
                  <a:schemeClr val="dk2"/>
                </a:solidFill>
                <a:latin typeface="Arial"/>
                <a:ea typeface="Arial"/>
                <a:cs typeface="Arial"/>
                <a:sym typeface="Arial"/>
              </a:rPr>
              <a:t>Emerging Virtual Handbook </a:t>
            </a:r>
            <a:r>
              <a:rPr lang="en" sz="1500" u="sng">
                <a:solidFill>
                  <a:schemeClr val="hlink"/>
                </a:solidFill>
                <a:latin typeface="Arial"/>
                <a:ea typeface="Arial"/>
                <a:cs typeface="Arial"/>
                <a:sym typeface="Arial"/>
                <a:hlinkClick r:id="rId5"/>
              </a:rPr>
              <a:t>https://docs.google.com/document/d/1Ph0A-FOPoYY_1KSej7Uq5Yyc6X33kZLLaMyiHbV55sg/edit</a:t>
            </a:r>
            <a:r>
              <a:rPr lang="en" sz="1500">
                <a:solidFill>
                  <a:schemeClr val="dk2"/>
                </a:solidFill>
                <a:latin typeface="Arial"/>
                <a:ea typeface="Arial"/>
                <a:cs typeface="Arial"/>
                <a:sym typeface="Arial"/>
              </a:rPr>
              <a:t> </a:t>
            </a:r>
            <a:endParaRPr sz="1500">
              <a:solidFill>
                <a:schemeClr val="dk2"/>
              </a:solidFill>
              <a:latin typeface="Arial"/>
              <a:ea typeface="Arial"/>
              <a:cs typeface="Arial"/>
              <a:sym typeface="Arial"/>
            </a:endParaRPr>
          </a:p>
          <a:p>
            <a:pPr marL="457200" lvl="0" indent="0" algn="l" rtl="0">
              <a:lnSpc>
                <a:spcPct val="115000"/>
              </a:lnSpc>
              <a:spcBef>
                <a:spcPts val="1600"/>
              </a:spcBef>
              <a:spcAft>
                <a:spcPts val="0"/>
              </a:spcAft>
              <a:buNone/>
            </a:pPr>
            <a:endParaRPr sz="1800">
              <a:solidFill>
                <a:schemeClr val="dk2"/>
              </a:solidFill>
              <a:latin typeface="Arial"/>
              <a:ea typeface="Arial"/>
              <a:cs typeface="Arial"/>
              <a:sym typeface="Arial"/>
            </a:endParaRPr>
          </a:p>
          <a:p>
            <a:pPr marL="177800" marR="0" lvl="0" indent="-139700" algn="l" rtl="0">
              <a:lnSpc>
                <a:spcPct val="90000"/>
              </a:lnSpc>
              <a:spcBef>
                <a:spcPts val="1600"/>
              </a:spcBef>
              <a:spcAft>
                <a:spcPts val="0"/>
              </a:spcAft>
              <a:buClr>
                <a:schemeClr val="dk1"/>
              </a:buClr>
              <a:buSzPts val="1600"/>
              <a:buFont typeface="Arial"/>
              <a:buChar char="•"/>
            </a:pPr>
            <a:endParaRPr sz="1600"/>
          </a:p>
          <a:p>
            <a:pPr marL="177800" marR="0" lvl="0" indent="-38100" algn="l" rtl="0">
              <a:lnSpc>
                <a:spcPct val="90000"/>
              </a:lnSpc>
              <a:spcBef>
                <a:spcPts val="800"/>
              </a:spcBef>
              <a:spcAft>
                <a:spcPts val="1600"/>
              </a:spcAft>
              <a:buClr>
                <a:schemeClr val="dk1"/>
              </a:buClr>
              <a:buSzPts val="2100"/>
              <a:buFont typeface="Arial"/>
              <a:buNone/>
            </a:pPr>
            <a:endParaRPr sz="2100" b="0" i="0" u="none" strike="noStrike" cap="none">
              <a:solidFill>
                <a:schemeClr val="dk1"/>
              </a:solidFill>
              <a:latin typeface="Calibri"/>
              <a:ea typeface="Calibri"/>
              <a:cs typeface="Calibri"/>
              <a:sym typeface="Calibri"/>
            </a:endParaRPr>
          </a:p>
        </p:txBody>
      </p:sp>
      <p:pic>
        <p:nvPicPr>
          <p:cNvPr id="279" name="Google Shape;279;p41"/>
          <p:cNvPicPr preferRelativeResize="0"/>
          <p:nvPr/>
        </p:nvPicPr>
        <p:blipFill rotWithShape="1">
          <a:blip r:embed="rId6">
            <a:alphaModFix/>
          </a:blip>
          <a:srcRect b="10865"/>
          <a:stretch/>
        </p:blipFill>
        <p:spPr>
          <a:xfrm>
            <a:off x="4165600" y="1063229"/>
            <a:ext cx="4753636" cy="3473239"/>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750"/>
              </a:srgbClr>
            </a:outerShdw>
          </a:effectLst>
        </p:spPr>
      </p:pic>
      <p:pic>
        <p:nvPicPr>
          <p:cNvPr id="280" name="Google Shape;280;p41"/>
          <p:cNvPicPr preferRelativeResize="0"/>
          <p:nvPr/>
        </p:nvPicPr>
        <p:blipFill>
          <a:blip r:embed="rId7">
            <a:alphaModFix/>
          </a:blip>
          <a:stretch>
            <a:fillRect/>
          </a:stretch>
        </p:blipFill>
        <p:spPr>
          <a:xfrm>
            <a:off x="8300713" y="4255050"/>
            <a:ext cx="695325" cy="6858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pic>
        <p:nvPicPr>
          <p:cNvPr id="285" name="Google Shape;285;p42"/>
          <p:cNvPicPr preferRelativeResize="0">
            <a:picLocks noGrp="1"/>
          </p:cNvPicPr>
          <p:nvPr>
            <p:ph type="body" idx="1"/>
          </p:nvPr>
        </p:nvPicPr>
        <p:blipFill rotWithShape="1">
          <a:blip r:embed="rId3">
            <a:alphaModFix/>
          </a:blip>
          <a:srcRect/>
          <a:stretch/>
        </p:blipFill>
        <p:spPr>
          <a:xfrm>
            <a:off x="3956050" y="1341439"/>
            <a:ext cx="1393800" cy="1393800"/>
          </a:xfrm>
          <a:prstGeom prst="rect">
            <a:avLst/>
          </a:prstGeom>
          <a:noFill/>
          <a:ln>
            <a:noFill/>
          </a:ln>
        </p:spPr>
      </p:pic>
      <p:sp>
        <p:nvSpPr>
          <p:cNvPr id="286" name="Google Shape;286;p42"/>
          <p:cNvSpPr txBox="1">
            <a:spLocks noGrp="1"/>
          </p:cNvSpPr>
          <p:nvPr>
            <p:ph type="title"/>
          </p:nvPr>
        </p:nvSpPr>
        <p:spPr>
          <a:xfrm>
            <a:off x="153988" y="323850"/>
            <a:ext cx="8723400" cy="8448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rgbClr val="000000"/>
              </a:buClr>
              <a:buSzPts val="2100"/>
              <a:buFont typeface="Cabin"/>
              <a:buNone/>
            </a:pPr>
            <a:r>
              <a:rPr lang="en" sz="2800">
                <a:solidFill>
                  <a:srgbClr val="000000"/>
                </a:solidFill>
                <a:latin typeface="Calibri"/>
                <a:ea typeface="Calibri"/>
                <a:cs typeface="Calibri"/>
                <a:sym typeface="Calibri"/>
              </a:rPr>
              <a:t>Made available through a Creative Commons Non-Commercial, Attribution, Share-and-Share Alike License</a:t>
            </a:r>
            <a:endParaRPr>
              <a:solidFill>
                <a:srgbClr val="000000"/>
              </a:solidFill>
              <a:latin typeface="Calibri"/>
              <a:ea typeface="Calibri"/>
              <a:cs typeface="Calibri"/>
              <a:sym typeface="Calibri"/>
            </a:endParaRPr>
          </a:p>
        </p:txBody>
      </p:sp>
      <p:pic>
        <p:nvPicPr>
          <p:cNvPr id="287" name="Google Shape;287;p42"/>
          <p:cNvPicPr preferRelativeResize="0"/>
          <p:nvPr/>
        </p:nvPicPr>
        <p:blipFill rotWithShape="1">
          <a:blip r:embed="rId4">
            <a:alphaModFix/>
          </a:blip>
          <a:srcRect/>
          <a:stretch/>
        </p:blipFill>
        <p:spPr>
          <a:xfrm>
            <a:off x="2386013" y="1341439"/>
            <a:ext cx="1395412" cy="1393825"/>
          </a:xfrm>
          <a:prstGeom prst="rect">
            <a:avLst/>
          </a:prstGeom>
          <a:noFill/>
          <a:ln>
            <a:noFill/>
          </a:ln>
        </p:spPr>
      </p:pic>
      <p:pic>
        <p:nvPicPr>
          <p:cNvPr id="288" name="Google Shape;288;p42"/>
          <p:cNvPicPr preferRelativeResize="0"/>
          <p:nvPr/>
        </p:nvPicPr>
        <p:blipFill rotWithShape="1">
          <a:blip r:embed="rId5">
            <a:alphaModFix/>
          </a:blip>
          <a:srcRect/>
          <a:stretch/>
        </p:blipFill>
        <p:spPr>
          <a:xfrm>
            <a:off x="5524501" y="1341439"/>
            <a:ext cx="1395413" cy="1393825"/>
          </a:xfrm>
          <a:prstGeom prst="rect">
            <a:avLst/>
          </a:prstGeom>
          <a:noFill/>
          <a:ln>
            <a:noFill/>
          </a:ln>
        </p:spPr>
      </p:pic>
      <p:sp>
        <p:nvSpPr>
          <p:cNvPr id="289" name="Google Shape;289;p42"/>
          <p:cNvSpPr txBox="1"/>
          <p:nvPr/>
        </p:nvSpPr>
        <p:spPr>
          <a:xfrm>
            <a:off x="1274763" y="2927350"/>
            <a:ext cx="6481800" cy="9921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None/>
            </a:pPr>
            <a:r>
              <a:rPr lang="en" sz="3000" b="1" i="0" u="none" strike="noStrike" cap="none">
                <a:solidFill>
                  <a:schemeClr val="accent2"/>
                </a:solidFill>
                <a:latin typeface="Calibri"/>
                <a:ea typeface="Calibri"/>
                <a:cs typeface="Calibri"/>
                <a:sym typeface="Calibri"/>
              </a:rPr>
              <a:t>You can use ‘em, you can share ‘em,</a:t>
            </a:r>
            <a:endParaRPr sz="11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None/>
            </a:pPr>
            <a:r>
              <a:rPr lang="en" sz="3000" b="1" i="0" u="none" strike="noStrike" cap="none">
                <a:solidFill>
                  <a:schemeClr val="accent2"/>
                </a:solidFill>
                <a:latin typeface="Calibri"/>
                <a:ea typeface="Calibri"/>
                <a:cs typeface="Calibri"/>
                <a:sym typeface="Calibri"/>
              </a:rPr>
              <a:t> but you can’t sell ‘em.</a:t>
            </a:r>
            <a:endParaRPr sz="1100"/>
          </a:p>
        </p:txBody>
      </p:sp>
      <p:sp>
        <p:nvSpPr>
          <p:cNvPr id="290" name="Google Shape;290;p42"/>
          <p:cNvSpPr/>
          <p:nvPr/>
        </p:nvSpPr>
        <p:spPr>
          <a:xfrm>
            <a:off x="979489" y="4111625"/>
            <a:ext cx="7185000" cy="9159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None/>
            </a:pPr>
            <a:r>
              <a:rPr lang="en" sz="1800" b="0" i="0" u="none" strike="noStrike" cap="none">
                <a:solidFill>
                  <a:srgbClr val="000000"/>
                </a:solidFill>
                <a:latin typeface="Calibri"/>
                <a:ea typeface="Calibri"/>
                <a:cs typeface="Calibri"/>
                <a:sym typeface="Calibri"/>
              </a:rPr>
              <a:t>Slide content adapted from materials developed by </a:t>
            </a:r>
            <a:br>
              <a:rPr lang="en" sz="1800" b="0" i="0" u="none" strike="noStrike" cap="none">
                <a:solidFill>
                  <a:srgbClr val="000000"/>
                </a:solidFill>
                <a:latin typeface="Calibri"/>
                <a:ea typeface="Calibri"/>
                <a:cs typeface="Calibri"/>
                <a:sym typeface="Calibri"/>
              </a:rPr>
            </a:br>
            <a:r>
              <a:rPr lang="en" sz="1800" b="0" i="0" u="none" strike="noStrike" cap="none">
                <a:solidFill>
                  <a:srgbClr val="000000"/>
                </a:solidFill>
                <a:latin typeface="Calibri"/>
                <a:ea typeface="Calibri"/>
                <a:cs typeface="Calibri"/>
                <a:sym typeface="Calibri"/>
              </a:rPr>
              <a:t>Keith McCandless and other LS practitioners. </a:t>
            </a:r>
            <a:br>
              <a:rPr lang="en" sz="1800" b="0" i="0" u="none" strike="noStrike" cap="none">
                <a:solidFill>
                  <a:srgbClr val="000000"/>
                </a:solidFill>
                <a:latin typeface="Calibri"/>
                <a:ea typeface="Calibri"/>
                <a:cs typeface="Calibri"/>
                <a:sym typeface="Calibri"/>
              </a:rPr>
            </a:br>
            <a:r>
              <a:rPr lang="en" sz="1800" b="0" i="0" u="none" strike="noStrike" cap="none">
                <a:solidFill>
                  <a:srgbClr val="000000"/>
                </a:solidFill>
                <a:latin typeface="Calibri"/>
                <a:ea typeface="Calibri"/>
                <a:cs typeface="Calibri"/>
                <a:sym typeface="Calibri"/>
              </a:rPr>
              <a:t>Most photographs by Keith McCandless, Fisher Qua, and others as noted.</a:t>
            </a:r>
            <a:endParaRPr sz="11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94"/>
        <p:cNvGrpSpPr/>
        <p:nvPr/>
      </p:nvGrpSpPr>
      <p:grpSpPr>
        <a:xfrm>
          <a:off x="0" y="0"/>
          <a:ext cx="0" cy="0"/>
          <a:chOff x="0" y="0"/>
          <a:chExt cx="0" cy="0"/>
        </a:xfrm>
      </p:grpSpPr>
      <p:pic>
        <p:nvPicPr>
          <p:cNvPr id="295" name="Google Shape;295;p43"/>
          <p:cNvPicPr preferRelativeResize="0"/>
          <p:nvPr/>
        </p:nvPicPr>
        <p:blipFill>
          <a:blip r:embed="rId4">
            <a:alphaModFix/>
          </a:blip>
          <a:stretch>
            <a:fillRect/>
          </a:stretch>
        </p:blipFill>
        <p:spPr>
          <a:xfrm>
            <a:off x="1198650" y="736725"/>
            <a:ext cx="6032622" cy="4235026"/>
          </a:xfrm>
          <a:prstGeom prst="rect">
            <a:avLst/>
          </a:prstGeom>
          <a:noFill/>
          <a:ln>
            <a:noFill/>
          </a:ln>
        </p:spPr>
      </p:pic>
      <p:sp>
        <p:nvSpPr>
          <p:cNvPr id="296" name="Google Shape;296;p43"/>
          <p:cNvSpPr txBox="1">
            <a:spLocks noGrp="1"/>
          </p:cNvSpPr>
          <p:nvPr>
            <p:ph type="title"/>
          </p:nvPr>
        </p:nvSpPr>
        <p:spPr>
          <a:xfrm>
            <a:off x="885800" y="66450"/>
            <a:ext cx="6912300" cy="623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600"/>
              <a:t>Homework: Purpose to Practice</a:t>
            </a:r>
            <a:endParaRPr sz="2600"/>
          </a:p>
          <a:p>
            <a:pPr marL="0" lvl="0" indent="0" algn="l" rtl="0">
              <a:spcBef>
                <a:spcPts val="0"/>
              </a:spcBef>
              <a:spcAft>
                <a:spcPts val="0"/>
              </a:spcAft>
              <a:buNone/>
            </a:pPr>
            <a:endParaRPr sz="2600" i="1"/>
          </a:p>
        </p:txBody>
      </p:sp>
      <p:sp>
        <p:nvSpPr>
          <p:cNvPr id="297" name="Google Shape;297;p43"/>
          <p:cNvSpPr txBox="1"/>
          <p:nvPr/>
        </p:nvSpPr>
        <p:spPr>
          <a:xfrm>
            <a:off x="4123400" y="4733800"/>
            <a:ext cx="4534500" cy="307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u="sng">
                <a:solidFill>
                  <a:schemeClr val="hlink"/>
                </a:solidFill>
                <a:hlinkClick r:id="rId5"/>
              </a:rPr>
              <a:t>http://www.liberatingstructures.com/33-purpose-to-practice-p2p/</a:t>
            </a:r>
            <a:endParaRPr/>
          </a:p>
        </p:txBody>
      </p:sp>
      <p:pic>
        <p:nvPicPr>
          <p:cNvPr id="298" name="Google Shape;298;p43"/>
          <p:cNvPicPr preferRelativeResize="0"/>
          <p:nvPr/>
        </p:nvPicPr>
        <p:blipFill>
          <a:blip r:embed="rId6">
            <a:alphaModFix/>
          </a:blip>
          <a:stretch>
            <a:fillRect/>
          </a:stretch>
        </p:blipFill>
        <p:spPr>
          <a:xfrm>
            <a:off x="160900" y="160825"/>
            <a:ext cx="849842" cy="8382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pic>
        <p:nvPicPr>
          <p:cNvPr id="303" name="Google Shape;303;p44"/>
          <p:cNvPicPr preferRelativeResize="0"/>
          <p:nvPr/>
        </p:nvPicPr>
        <p:blipFill>
          <a:blip r:embed="rId3">
            <a:alphaModFix/>
          </a:blip>
          <a:stretch>
            <a:fillRect/>
          </a:stretch>
        </p:blipFill>
        <p:spPr>
          <a:xfrm>
            <a:off x="152400" y="152400"/>
            <a:ext cx="8566569" cy="4838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pic>
        <p:nvPicPr>
          <p:cNvPr id="93" name="Google Shape;93;p19"/>
          <p:cNvPicPr preferRelativeResize="0"/>
          <p:nvPr/>
        </p:nvPicPr>
        <p:blipFill>
          <a:blip r:embed="rId3">
            <a:alphaModFix/>
          </a:blip>
          <a:stretch>
            <a:fillRect/>
          </a:stretch>
        </p:blipFill>
        <p:spPr>
          <a:xfrm>
            <a:off x="2846075" y="656975"/>
            <a:ext cx="5585050" cy="3721925"/>
          </a:xfrm>
          <a:prstGeom prst="rect">
            <a:avLst/>
          </a:prstGeom>
          <a:noFill/>
          <a:ln>
            <a:noFill/>
          </a:ln>
        </p:spPr>
      </p:pic>
      <p:sp>
        <p:nvSpPr>
          <p:cNvPr id="94" name="Google Shape;94;p19"/>
          <p:cNvSpPr txBox="1">
            <a:spLocks noGrp="1"/>
          </p:cNvSpPr>
          <p:nvPr>
            <p:ph type="title"/>
          </p:nvPr>
        </p:nvSpPr>
        <p:spPr>
          <a:xfrm>
            <a:off x="628650" y="273844"/>
            <a:ext cx="78867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a:t>Calm Tea/</a:t>
            </a:r>
            <a:br>
              <a:rPr lang="en"/>
            </a:br>
            <a:r>
              <a:rPr lang="en"/>
              <a:t>Chatterfall</a:t>
            </a:r>
            <a:endParaRPr/>
          </a:p>
        </p:txBody>
      </p:sp>
      <p:sp>
        <p:nvSpPr>
          <p:cNvPr id="95" name="Google Shape;95;p19"/>
          <p:cNvSpPr txBox="1">
            <a:spLocks noGrp="1"/>
          </p:cNvSpPr>
          <p:nvPr>
            <p:ph type="body" idx="1"/>
          </p:nvPr>
        </p:nvSpPr>
        <p:spPr>
          <a:xfrm>
            <a:off x="446250" y="1205050"/>
            <a:ext cx="2106000" cy="32634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sz="1900"/>
              <a:t>I’ll give you a prompt. </a:t>
            </a:r>
            <a:endParaRPr sz="1900"/>
          </a:p>
          <a:p>
            <a:pPr marL="0" lvl="0" indent="0" algn="l" rtl="0">
              <a:spcBef>
                <a:spcPts val="1600"/>
              </a:spcBef>
              <a:spcAft>
                <a:spcPts val="0"/>
              </a:spcAft>
              <a:buNone/>
            </a:pPr>
            <a:r>
              <a:rPr lang="en" sz="1900"/>
              <a:t>You type your answer in the chat box, BUT DON’T HIT ENTER until I signal. </a:t>
            </a:r>
            <a:endParaRPr sz="1900"/>
          </a:p>
          <a:p>
            <a:pPr marL="0" lvl="0" indent="0" algn="l" rtl="0">
              <a:spcBef>
                <a:spcPts val="1600"/>
              </a:spcBef>
              <a:spcAft>
                <a:spcPts val="0"/>
              </a:spcAft>
              <a:buNone/>
            </a:pPr>
            <a:r>
              <a:rPr lang="en" sz="1900"/>
              <a:t>When I say enter, scroll back and read a few entries. </a:t>
            </a:r>
            <a:endParaRPr sz="1900"/>
          </a:p>
          <a:p>
            <a:pPr marL="0" lvl="0" indent="0" algn="l" rtl="0">
              <a:spcBef>
                <a:spcPts val="1600"/>
              </a:spcBef>
              <a:spcAft>
                <a:spcPts val="1600"/>
              </a:spcAft>
              <a:buNone/>
            </a:pPr>
            <a:r>
              <a:rPr lang="en"/>
              <a:t> </a:t>
            </a:r>
            <a:endParaRPr/>
          </a:p>
        </p:txBody>
      </p:sp>
      <p:sp>
        <p:nvSpPr>
          <p:cNvPr id="96" name="Google Shape;96;p19"/>
          <p:cNvSpPr txBox="1"/>
          <p:nvPr/>
        </p:nvSpPr>
        <p:spPr>
          <a:xfrm>
            <a:off x="311550" y="4632625"/>
            <a:ext cx="8520900" cy="377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300"/>
              <a:t>A riff on </a:t>
            </a:r>
            <a:r>
              <a:rPr lang="en" sz="1300" u="sng">
                <a:solidFill>
                  <a:schemeClr val="hlink"/>
                </a:solidFill>
                <a:hlinkClick r:id="rId4"/>
              </a:rPr>
              <a:t>http://www.liberatingstructures.com/1-1-2-4-all/</a:t>
            </a:r>
            <a:r>
              <a:rPr lang="en" sz="1300"/>
              <a:t> and Mad Tea </a:t>
            </a:r>
            <a:r>
              <a:rPr lang="en" sz="1300" u="sng">
                <a:solidFill>
                  <a:schemeClr val="hlink"/>
                </a:solidFill>
                <a:hlinkClick r:id="rId5"/>
              </a:rPr>
              <a:t>http://www.liberatingstructures.com/mad-tea</a:t>
            </a:r>
            <a:endParaRPr sz="13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07"/>
        <p:cNvGrpSpPr/>
        <p:nvPr/>
      </p:nvGrpSpPr>
      <p:grpSpPr>
        <a:xfrm>
          <a:off x="0" y="0"/>
          <a:ext cx="0" cy="0"/>
          <a:chOff x="0" y="0"/>
          <a:chExt cx="0" cy="0"/>
        </a:xfrm>
      </p:grpSpPr>
      <p:sp>
        <p:nvSpPr>
          <p:cNvPr id="308" name="Google Shape;308;p45"/>
          <p:cNvSpPr txBox="1">
            <a:spLocks noGrp="1"/>
          </p:cNvSpPr>
          <p:nvPr>
            <p:ph type="body" idx="1"/>
          </p:nvPr>
        </p:nvSpPr>
        <p:spPr>
          <a:xfrm>
            <a:off x="616500" y="496300"/>
            <a:ext cx="7911000" cy="2775900"/>
          </a:xfrm>
          <a:prstGeom prst="rect">
            <a:avLst/>
          </a:prstGeom>
          <a:gradFill>
            <a:gsLst>
              <a:gs pos="0">
                <a:srgbClr val="DFE9FB"/>
              </a:gs>
              <a:gs pos="50000">
                <a:srgbClr val="A7C2F1"/>
              </a:gs>
              <a:gs pos="75000">
                <a:srgbClr val="8BAFEC"/>
              </a:gs>
              <a:gs pos="88000">
                <a:srgbClr val="7DA5EA"/>
              </a:gs>
              <a:gs pos="100000">
                <a:srgbClr val="6E9BE7"/>
              </a:gs>
            </a:gsLst>
            <a:lin ang="5400012" scaled="0"/>
          </a:gradFill>
        </p:spPr>
        <p:txBody>
          <a:bodyPr spcFirstLastPara="1" wrap="square" lIns="91425" tIns="91425" rIns="91425" bIns="91425" anchor="t" anchorCtr="0">
            <a:noAutofit/>
          </a:bodyPr>
          <a:lstStyle/>
          <a:p>
            <a:pPr marL="0" lvl="0" indent="0" algn="l" rtl="0">
              <a:spcBef>
                <a:spcPts val="0"/>
              </a:spcBef>
              <a:spcAft>
                <a:spcPts val="0"/>
              </a:spcAft>
              <a:buNone/>
            </a:pPr>
            <a:r>
              <a:rPr lang="en" sz="3400" b="1"/>
              <a:t>Our journey so far...</a:t>
            </a:r>
            <a:endParaRPr sz="3400" b="1"/>
          </a:p>
          <a:p>
            <a:pPr marL="457200" lvl="0" indent="-361950" algn="l" rtl="0">
              <a:spcBef>
                <a:spcPts val="800"/>
              </a:spcBef>
              <a:spcAft>
                <a:spcPts val="0"/>
              </a:spcAft>
              <a:buSzPts val="2100"/>
              <a:buChar char="•"/>
            </a:pPr>
            <a:r>
              <a:rPr lang="en"/>
              <a:t>Slow Tea/Chatterfall: Getting a workshop started</a:t>
            </a:r>
            <a:endParaRPr/>
          </a:p>
          <a:p>
            <a:pPr marL="457200" lvl="0" indent="-361950" algn="l" rtl="0">
              <a:spcBef>
                <a:spcPts val="0"/>
              </a:spcBef>
              <a:spcAft>
                <a:spcPts val="0"/>
              </a:spcAft>
              <a:buSzPts val="2100"/>
              <a:buChar char="•"/>
            </a:pPr>
            <a:r>
              <a:rPr lang="en"/>
              <a:t>9 Whys - Designing for PURPOSE </a:t>
            </a:r>
            <a:endParaRPr/>
          </a:p>
          <a:p>
            <a:pPr marL="457200" lvl="0" indent="-361950" algn="l" rtl="0">
              <a:spcBef>
                <a:spcPts val="0"/>
              </a:spcBef>
              <a:spcAft>
                <a:spcPts val="0"/>
              </a:spcAft>
              <a:buSzPts val="2100"/>
              <a:buChar char="•"/>
            </a:pPr>
            <a:r>
              <a:rPr lang="en"/>
              <a:t>9 Word Purpose Statement</a:t>
            </a:r>
            <a:endParaRPr/>
          </a:p>
          <a:p>
            <a:pPr marL="457200" lvl="0" indent="-361950" algn="l" rtl="0">
              <a:spcBef>
                <a:spcPts val="0"/>
              </a:spcBef>
              <a:spcAft>
                <a:spcPts val="0"/>
              </a:spcAft>
              <a:buSzPts val="2100"/>
              <a:buChar char="•"/>
            </a:pPr>
            <a:r>
              <a:rPr lang="en"/>
              <a:t>Troika Consulting</a:t>
            </a:r>
            <a:endParaRPr/>
          </a:p>
          <a:p>
            <a:pPr marL="457200" lvl="0" indent="-361950" algn="l" rtl="0">
              <a:spcBef>
                <a:spcPts val="0"/>
              </a:spcBef>
              <a:spcAft>
                <a:spcPts val="0"/>
              </a:spcAft>
              <a:buSzPts val="2100"/>
              <a:buChar char="•"/>
            </a:pPr>
            <a:r>
              <a:rPr lang="en"/>
              <a:t>Liberating Structures</a:t>
            </a:r>
            <a:endParaRPr/>
          </a:p>
          <a:p>
            <a:pPr marL="457200" lvl="0" indent="-361950" algn="l" rtl="0">
              <a:spcBef>
                <a:spcPts val="0"/>
              </a:spcBef>
              <a:spcAft>
                <a:spcPts val="0"/>
              </a:spcAft>
              <a:buSzPts val="2100"/>
              <a:buChar char="•"/>
            </a:pPr>
            <a:r>
              <a:rPr lang="en"/>
              <a:t>Experiencing breakout rooms, use of chat and visual tools to complement the processes</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12"/>
        <p:cNvGrpSpPr/>
        <p:nvPr/>
      </p:nvGrpSpPr>
      <p:grpSpPr>
        <a:xfrm>
          <a:off x="0" y="0"/>
          <a:ext cx="0" cy="0"/>
          <a:chOff x="0" y="0"/>
          <a:chExt cx="0" cy="0"/>
        </a:xfrm>
      </p:grpSpPr>
      <p:sp>
        <p:nvSpPr>
          <p:cNvPr id="313" name="Google Shape;313;p4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Next Meeting &amp; Your Homework</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314" name="Google Shape;314;p46"/>
          <p:cNvSpPr/>
          <p:nvPr/>
        </p:nvSpPr>
        <p:spPr>
          <a:xfrm>
            <a:off x="547650" y="1992999"/>
            <a:ext cx="8365123" cy="2172675"/>
          </a:xfrm>
          <a:custGeom>
            <a:avLst/>
            <a:gdLst/>
            <a:ahLst/>
            <a:cxnLst/>
            <a:rect l="l" t="t" r="r" b="b"/>
            <a:pathLst>
              <a:path w="283804" h="101872" extrusionOk="0">
                <a:moveTo>
                  <a:pt x="0" y="25801"/>
                </a:moveTo>
                <a:cubicBezTo>
                  <a:pt x="16206" y="25801"/>
                  <a:pt x="31445" y="5556"/>
                  <a:pt x="46491" y="11576"/>
                </a:cubicBezTo>
                <a:cubicBezTo>
                  <a:pt x="53887" y="14535"/>
                  <a:pt x="52241" y="27440"/>
                  <a:pt x="50308" y="35169"/>
                </a:cubicBezTo>
                <a:cubicBezTo>
                  <a:pt x="49265" y="39338"/>
                  <a:pt x="41867" y="43059"/>
                  <a:pt x="38512" y="40373"/>
                </a:cubicBezTo>
                <a:cubicBezTo>
                  <a:pt x="32818" y="35815"/>
                  <a:pt x="40727" y="22027"/>
                  <a:pt x="47879" y="20597"/>
                </a:cubicBezTo>
                <a:cubicBezTo>
                  <a:pt x="55691" y="19035"/>
                  <a:pt x="63926" y="22737"/>
                  <a:pt x="71125" y="26148"/>
                </a:cubicBezTo>
                <a:cubicBezTo>
                  <a:pt x="75140" y="28050"/>
                  <a:pt x="76621" y="33131"/>
                  <a:pt x="79451" y="36556"/>
                </a:cubicBezTo>
                <a:cubicBezTo>
                  <a:pt x="92292" y="52101"/>
                  <a:pt x="94095" y="79915"/>
                  <a:pt x="83268" y="96925"/>
                </a:cubicBezTo>
                <a:cubicBezTo>
                  <a:pt x="79735" y="102475"/>
                  <a:pt x="69970" y="102780"/>
                  <a:pt x="63839" y="100395"/>
                </a:cubicBezTo>
                <a:cubicBezTo>
                  <a:pt x="56733" y="97631"/>
                  <a:pt x="53567" y="86686"/>
                  <a:pt x="55165" y="79231"/>
                </a:cubicBezTo>
                <a:cubicBezTo>
                  <a:pt x="56668" y="72219"/>
                  <a:pt x="65035" y="66811"/>
                  <a:pt x="72166" y="66047"/>
                </a:cubicBezTo>
                <a:cubicBezTo>
                  <a:pt x="99279" y="63141"/>
                  <a:pt x="138222" y="78672"/>
                  <a:pt x="153351" y="55985"/>
                </a:cubicBezTo>
                <a:cubicBezTo>
                  <a:pt x="157089" y="50380"/>
                  <a:pt x="159881" y="42516"/>
                  <a:pt x="157515" y="36209"/>
                </a:cubicBezTo>
                <a:cubicBezTo>
                  <a:pt x="156220" y="32756"/>
                  <a:pt x="152631" y="30246"/>
                  <a:pt x="149188" y="28923"/>
                </a:cubicBezTo>
                <a:cubicBezTo>
                  <a:pt x="141629" y="26017"/>
                  <a:pt x="131122" y="24431"/>
                  <a:pt x="124902" y="29617"/>
                </a:cubicBezTo>
                <a:cubicBezTo>
                  <a:pt x="120191" y="33545"/>
                  <a:pt x="120109" y="45263"/>
                  <a:pt x="125596" y="48006"/>
                </a:cubicBezTo>
                <a:cubicBezTo>
                  <a:pt x="135856" y="53134"/>
                  <a:pt x="151834" y="54036"/>
                  <a:pt x="159943" y="45924"/>
                </a:cubicBezTo>
                <a:cubicBezTo>
                  <a:pt x="170739" y="35125"/>
                  <a:pt x="167222" y="15302"/>
                  <a:pt x="176597" y="3249"/>
                </a:cubicBezTo>
                <a:cubicBezTo>
                  <a:pt x="178753" y="477"/>
                  <a:pt x="183159" y="419"/>
                  <a:pt x="186658" y="127"/>
                </a:cubicBezTo>
                <a:cubicBezTo>
                  <a:pt x="211072" y="-1908"/>
                  <a:pt x="182672" y="57246"/>
                  <a:pt x="202271" y="71945"/>
                </a:cubicBezTo>
                <a:cubicBezTo>
                  <a:pt x="210030" y="77764"/>
                  <a:pt x="224544" y="74959"/>
                  <a:pt x="231068" y="67782"/>
                </a:cubicBezTo>
                <a:cubicBezTo>
                  <a:pt x="235204" y="63233"/>
                  <a:pt x="239022" y="55586"/>
                  <a:pt x="236272" y="50087"/>
                </a:cubicBezTo>
                <a:cubicBezTo>
                  <a:pt x="235318" y="48180"/>
                  <a:pt x="231934" y="47745"/>
                  <a:pt x="230027" y="48699"/>
                </a:cubicBezTo>
                <a:cubicBezTo>
                  <a:pt x="225053" y="51186"/>
                  <a:pt x="225170" y="59098"/>
                  <a:pt x="225170" y="64659"/>
                </a:cubicBezTo>
                <a:cubicBezTo>
                  <a:pt x="225170" y="68405"/>
                  <a:pt x="224255" y="73113"/>
                  <a:pt x="226904" y="75761"/>
                </a:cubicBezTo>
                <a:cubicBezTo>
                  <a:pt x="235914" y="84769"/>
                  <a:pt x="250940" y="86170"/>
                  <a:pt x="263681" y="86170"/>
                </a:cubicBezTo>
                <a:cubicBezTo>
                  <a:pt x="270405" y="86170"/>
                  <a:pt x="277790" y="87789"/>
                  <a:pt x="283804" y="84782"/>
                </a:cubicBezTo>
              </a:path>
            </a:pathLst>
          </a:custGeom>
          <a:noFill/>
          <a:ln w="152400" cap="flat" cmpd="sng">
            <a:solidFill>
              <a:schemeClr val="accent5"/>
            </a:solidFill>
            <a:prstDash val="solid"/>
            <a:round/>
            <a:headEnd type="none" w="med" len="med"/>
            <a:tailEnd type="none" w="med" len="med"/>
          </a:ln>
          <a:effectLst>
            <a:outerShdw blurRad="128588" dist="133350" dir="5400000" algn="bl" rotWithShape="0">
              <a:srgbClr val="000000">
                <a:alpha val="50000"/>
              </a:srgbClr>
            </a:outerShdw>
          </a:effectLst>
        </p:spPr>
      </p:sp>
      <p:sp>
        <p:nvSpPr>
          <p:cNvPr id="315" name="Google Shape;315;p46"/>
          <p:cNvSpPr txBox="1"/>
          <p:nvPr/>
        </p:nvSpPr>
        <p:spPr>
          <a:xfrm>
            <a:off x="291100" y="1342600"/>
            <a:ext cx="2868300" cy="65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t>Welcome/ Impromptu Networking </a:t>
            </a:r>
            <a:endParaRPr/>
          </a:p>
          <a:p>
            <a:pPr marL="0" lvl="0" indent="0" algn="l" rtl="0">
              <a:spcBef>
                <a:spcPts val="0"/>
              </a:spcBef>
              <a:spcAft>
                <a:spcPts val="0"/>
              </a:spcAft>
              <a:buNone/>
            </a:pPr>
            <a:endParaRPr/>
          </a:p>
        </p:txBody>
      </p:sp>
      <p:sp>
        <p:nvSpPr>
          <p:cNvPr id="316" name="Google Shape;316;p46"/>
          <p:cNvSpPr txBox="1"/>
          <p:nvPr/>
        </p:nvSpPr>
        <p:spPr>
          <a:xfrm>
            <a:off x="3249800" y="3716025"/>
            <a:ext cx="2020800" cy="1337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Creative Destruction with TRIZ</a:t>
            </a:r>
            <a:endParaRPr/>
          </a:p>
          <a:p>
            <a:pPr marL="0" lvl="0" indent="0" algn="l" rtl="0">
              <a:spcBef>
                <a:spcPts val="0"/>
              </a:spcBef>
              <a:spcAft>
                <a:spcPts val="0"/>
              </a:spcAft>
              <a:buNone/>
            </a:pPr>
            <a:r>
              <a:rPr lang="en"/>
              <a:t/>
            </a:r>
            <a:br>
              <a:rPr lang="en"/>
            </a:br>
            <a:endParaRPr/>
          </a:p>
        </p:txBody>
      </p:sp>
      <p:sp>
        <p:nvSpPr>
          <p:cNvPr id="317" name="Google Shape;317;p46"/>
          <p:cNvSpPr txBox="1"/>
          <p:nvPr/>
        </p:nvSpPr>
        <p:spPr>
          <a:xfrm>
            <a:off x="7478275" y="3998825"/>
            <a:ext cx="1323900" cy="93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Your 15% Solution/Goodbyes</a:t>
            </a:r>
            <a:endParaRPr/>
          </a:p>
        </p:txBody>
      </p:sp>
      <p:sp>
        <p:nvSpPr>
          <p:cNvPr id="318" name="Google Shape;318;p46"/>
          <p:cNvSpPr txBox="1"/>
          <p:nvPr/>
        </p:nvSpPr>
        <p:spPr>
          <a:xfrm>
            <a:off x="982750" y="2958700"/>
            <a:ext cx="1107900" cy="99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Agenda Overview</a:t>
            </a:r>
            <a:endParaRPr/>
          </a:p>
          <a:p>
            <a:pPr marL="0" lvl="0" indent="0" algn="l" rtl="0">
              <a:spcBef>
                <a:spcPts val="0"/>
              </a:spcBef>
              <a:spcAft>
                <a:spcPts val="0"/>
              </a:spcAft>
              <a:buNone/>
            </a:pPr>
            <a:r>
              <a:rPr lang="en"/>
              <a:t>5 mins</a:t>
            </a:r>
            <a:endParaRPr/>
          </a:p>
        </p:txBody>
      </p:sp>
      <p:sp>
        <p:nvSpPr>
          <p:cNvPr id="319" name="Google Shape;319;p46"/>
          <p:cNvSpPr txBox="1"/>
          <p:nvPr/>
        </p:nvSpPr>
        <p:spPr>
          <a:xfrm>
            <a:off x="5899125" y="1063000"/>
            <a:ext cx="2020800" cy="93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Methods: Introduction to Liberating Structures</a:t>
            </a:r>
            <a:br>
              <a:rPr lang="en"/>
            </a:br>
            <a:r>
              <a:rPr lang="en"/>
              <a:t>10 mins</a:t>
            </a:r>
            <a:endParaRPr/>
          </a:p>
        </p:txBody>
      </p:sp>
      <p:sp>
        <p:nvSpPr>
          <p:cNvPr id="320" name="Google Shape;320;p46"/>
          <p:cNvSpPr txBox="1"/>
          <p:nvPr/>
        </p:nvSpPr>
        <p:spPr>
          <a:xfrm>
            <a:off x="7191450" y="2218908"/>
            <a:ext cx="1323900" cy="739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What? So What? Now What?</a:t>
            </a:r>
            <a:endParaRPr/>
          </a:p>
        </p:txBody>
      </p:sp>
      <p:sp>
        <p:nvSpPr>
          <p:cNvPr id="321" name="Google Shape;321;p46"/>
          <p:cNvSpPr txBox="1"/>
          <p:nvPr/>
        </p:nvSpPr>
        <p:spPr>
          <a:xfrm>
            <a:off x="3674100" y="1497625"/>
            <a:ext cx="1795800" cy="93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Digging Deeper into Liberating Structures</a:t>
            </a:r>
            <a:endParaRPr/>
          </a:p>
        </p:txBody>
      </p:sp>
      <p:pic>
        <p:nvPicPr>
          <p:cNvPr id="322" name="Google Shape;322;p46"/>
          <p:cNvPicPr preferRelativeResize="0"/>
          <p:nvPr/>
        </p:nvPicPr>
        <p:blipFill>
          <a:blip r:embed="rId4">
            <a:alphaModFix/>
          </a:blip>
          <a:stretch>
            <a:fillRect/>
          </a:stretch>
        </p:blipFill>
        <p:spPr>
          <a:xfrm>
            <a:off x="7012221" y="3903675"/>
            <a:ext cx="466050" cy="459650"/>
          </a:xfrm>
          <a:prstGeom prst="rect">
            <a:avLst/>
          </a:prstGeom>
          <a:noFill/>
          <a:ln>
            <a:noFill/>
          </a:ln>
        </p:spPr>
      </p:pic>
      <p:pic>
        <p:nvPicPr>
          <p:cNvPr id="323" name="Google Shape;323;p46"/>
          <p:cNvPicPr preferRelativeResize="0"/>
          <p:nvPr/>
        </p:nvPicPr>
        <p:blipFill>
          <a:blip r:embed="rId5">
            <a:alphaModFix/>
          </a:blip>
          <a:stretch>
            <a:fillRect/>
          </a:stretch>
        </p:blipFill>
        <p:spPr>
          <a:xfrm>
            <a:off x="6795175" y="2427625"/>
            <a:ext cx="466050" cy="459664"/>
          </a:xfrm>
          <a:prstGeom prst="rect">
            <a:avLst/>
          </a:prstGeom>
          <a:noFill/>
          <a:ln>
            <a:noFill/>
          </a:ln>
        </p:spPr>
      </p:pic>
      <p:pic>
        <p:nvPicPr>
          <p:cNvPr id="324" name="Google Shape;324;p46"/>
          <p:cNvPicPr preferRelativeResize="0"/>
          <p:nvPr/>
        </p:nvPicPr>
        <p:blipFill>
          <a:blip r:embed="rId6">
            <a:alphaModFix/>
          </a:blip>
          <a:stretch>
            <a:fillRect/>
          </a:stretch>
        </p:blipFill>
        <p:spPr>
          <a:xfrm>
            <a:off x="5469900" y="1063000"/>
            <a:ext cx="466050" cy="459664"/>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47"/>
          <p:cNvSpPr txBox="1">
            <a:spLocks noGrp="1"/>
          </p:cNvSpPr>
          <p:nvPr>
            <p:ph type="title"/>
          </p:nvPr>
        </p:nvSpPr>
        <p:spPr>
          <a:xfrm>
            <a:off x="336075" y="225350"/>
            <a:ext cx="32787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a:t>Worksheet </a:t>
            </a:r>
            <a:br>
              <a:rPr lang="en"/>
            </a:br>
            <a:r>
              <a:rPr lang="en"/>
              <a:t>Instructions</a:t>
            </a:r>
            <a:endParaRPr/>
          </a:p>
        </p:txBody>
      </p:sp>
      <p:sp>
        <p:nvSpPr>
          <p:cNvPr id="330" name="Google Shape;330;p47"/>
          <p:cNvSpPr txBox="1">
            <a:spLocks noGrp="1"/>
          </p:cNvSpPr>
          <p:nvPr>
            <p:ph type="body" idx="1"/>
          </p:nvPr>
        </p:nvSpPr>
        <p:spPr>
          <a:xfrm>
            <a:off x="336075" y="1388100"/>
            <a:ext cx="3486300" cy="32634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sz="1500" u="sng">
                <a:solidFill>
                  <a:schemeClr val="hlink"/>
                </a:solidFill>
                <a:latin typeface="Arial"/>
                <a:ea typeface="Arial"/>
                <a:cs typeface="Arial"/>
                <a:sym typeface="Arial"/>
                <a:hlinkClick r:id="rId3"/>
              </a:rPr>
              <a:t>https://docs.google.com/document/d/1L5QCO3MUnRI0jbXzMuvRxL0xwGRK7rwqQm9_YNj7bBA/edit?usp=sharing</a:t>
            </a:r>
            <a:endParaRPr sz="1500">
              <a:latin typeface="Arial"/>
              <a:ea typeface="Arial"/>
              <a:cs typeface="Arial"/>
              <a:sym typeface="Arial"/>
            </a:endParaRPr>
          </a:p>
          <a:p>
            <a:pPr marL="0" lvl="0" indent="0" algn="l" rtl="0">
              <a:spcBef>
                <a:spcPts val="1600"/>
              </a:spcBef>
              <a:spcAft>
                <a:spcPts val="0"/>
              </a:spcAft>
              <a:buNone/>
            </a:pPr>
            <a:endParaRPr sz="1700">
              <a:latin typeface="Arial"/>
              <a:ea typeface="Arial"/>
              <a:cs typeface="Arial"/>
              <a:sym typeface="Arial"/>
            </a:endParaRPr>
          </a:p>
          <a:p>
            <a:pPr marL="457200" lvl="0" indent="-336550" algn="l" rtl="0">
              <a:spcBef>
                <a:spcPts val="1600"/>
              </a:spcBef>
              <a:spcAft>
                <a:spcPts val="0"/>
              </a:spcAft>
              <a:buSzPts val="1700"/>
              <a:buFont typeface="Arial"/>
              <a:buAutoNum type="arabicPeriod"/>
            </a:pPr>
            <a:r>
              <a:rPr lang="en" sz="1700">
                <a:latin typeface="Arial"/>
                <a:ea typeface="Arial"/>
                <a:cs typeface="Arial"/>
                <a:sym typeface="Arial"/>
              </a:rPr>
              <a:t>File → Make a Copy</a:t>
            </a:r>
            <a:endParaRPr sz="1700">
              <a:latin typeface="Arial"/>
              <a:ea typeface="Arial"/>
              <a:cs typeface="Arial"/>
              <a:sym typeface="Arial"/>
            </a:endParaRPr>
          </a:p>
          <a:p>
            <a:pPr marL="457200" lvl="0" indent="-336550" algn="l" rtl="0">
              <a:spcBef>
                <a:spcPts val="0"/>
              </a:spcBef>
              <a:spcAft>
                <a:spcPts val="0"/>
              </a:spcAft>
              <a:buSzPts val="1700"/>
              <a:buFont typeface="Arial"/>
              <a:buAutoNum type="arabicPeriod"/>
            </a:pPr>
            <a:r>
              <a:rPr lang="en" sz="1700">
                <a:latin typeface="Arial"/>
                <a:ea typeface="Arial"/>
                <a:cs typeface="Arial"/>
                <a:sym typeface="Arial"/>
              </a:rPr>
              <a:t>Rename w/ Your Name</a:t>
            </a:r>
            <a:endParaRPr sz="1700">
              <a:latin typeface="Arial"/>
              <a:ea typeface="Arial"/>
              <a:cs typeface="Arial"/>
              <a:sym typeface="Arial"/>
            </a:endParaRPr>
          </a:p>
          <a:p>
            <a:pPr marL="457200" lvl="0" indent="-336550" algn="l" rtl="0">
              <a:spcBef>
                <a:spcPts val="0"/>
              </a:spcBef>
              <a:spcAft>
                <a:spcPts val="0"/>
              </a:spcAft>
              <a:buSzPts val="1700"/>
              <a:buFont typeface="Arial"/>
              <a:buAutoNum type="arabicPeriod"/>
            </a:pPr>
            <a:r>
              <a:rPr lang="en" sz="1700">
                <a:latin typeface="Arial"/>
                <a:ea typeface="Arial"/>
                <a:cs typeface="Arial"/>
                <a:sym typeface="Arial"/>
              </a:rPr>
              <a:t>Share with nancy.white@gmail.com</a:t>
            </a:r>
            <a:endParaRPr sz="1700">
              <a:latin typeface="Arial"/>
              <a:ea typeface="Arial"/>
              <a:cs typeface="Arial"/>
              <a:sym typeface="Arial"/>
            </a:endParaRPr>
          </a:p>
        </p:txBody>
      </p:sp>
      <p:pic>
        <p:nvPicPr>
          <p:cNvPr id="331" name="Google Shape;331;p47"/>
          <p:cNvPicPr preferRelativeResize="0"/>
          <p:nvPr/>
        </p:nvPicPr>
        <p:blipFill>
          <a:blip r:embed="rId4">
            <a:alphaModFix/>
          </a:blip>
          <a:stretch>
            <a:fillRect/>
          </a:stretch>
        </p:blipFill>
        <p:spPr>
          <a:xfrm>
            <a:off x="3939700" y="621750"/>
            <a:ext cx="5117951" cy="3814474"/>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48"/>
          <p:cNvSpPr txBox="1">
            <a:spLocks noGrp="1"/>
          </p:cNvSpPr>
          <p:nvPr>
            <p:ph type="title"/>
          </p:nvPr>
        </p:nvSpPr>
        <p:spPr>
          <a:xfrm>
            <a:off x="1603050" y="273850"/>
            <a:ext cx="69123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a:t>Planning: Once you have Purpose (Homework from here forward…)</a:t>
            </a:r>
            <a:endParaRPr/>
          </a:p>
        </p:txBody>
      </p:sp>
      <p:sp>
        <p:nvSpPr>
          <p:cNvPr id="337" name="Google Shape;337;p48"/>
          <p:cNvSpPr txBox="1">
            <a:spLocks noGrp="1"/>
          </p:cNvSpPr>
          <p:nvPr>
            <p:ph type="body" idx="1"/>
          </p:nvPr>
        </p:nvSpPr>
        <p:spPr>
          <a:xfrm>
            <a:off x="628650" y="1369219"/>
            <a:ext cx="7886700" cy="32634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b="1"/>
              <a:t>Workshop Principles -</a:t>
            </a:r>
            <a:r>
              <a:rPr lang="en"/>
              <a:t> </a:t>
            </a:r>
            <a:r>
              <a:rPr lang="en" b="1" u="sng">
                <a:solidFill>
                  <a:schemeClr val="hlink"/>
                </a:solidFill>
                <a:hlinkClick r:id="rId3"/>
              </a:rPr>
              <a:t>Minimum Specs</a:t>
            </a:r>
            <a:endParaRPr b="1"/>
          </a:p>
          <a:p>
            <a:pPr marL="0" lvl="0" indent="0" algn="l" rtl="0">
              <a:spcBef>
                <a:spcPts val="1600"/>
              </a:spcBef>
              <a:spcAft>
                <a:spcPts val="1600"/>
              </a:spcAft>
              <a:buNone/>
            </a:pPr>
            <a:r>
              <a:rPr lang="en"/>
              <a:t>What are the few things we must or must NOT do in our workshop? </a:t>
            </a:r>
            <a:endParaRPr/>
          </a:p>
        </p:txBody>
      </p:sp>
      <p:pic>
        <p:nvPicPr>
          <p:cNvPr id="338" name="Google Shape;338;p48"/>
          <p:cNvPicPr preferRelativeResize="0"/>
          <p:nvPr/>
        </p:nvPicPr>
        <p:blipFill>
          <a:blip r:embed="rId4">
            <a:alphaModFix/>
          </a:blip>
          <a:stretch>
            <a:fillRect/>
          </a:stretch>
        </p:blipFill>
        <p:spPr>
          <a:xfrm>
            <a:off x="434575" y="113625"/>
            <a:ext cx="849842" cy="8382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49"/>
          <p:cNvSpPr txBox="1">
            <a:spLocks noGrp="1"/>
          </p:cNvSpPr>
          <p:nvPr>
            <p:ph type="title"/>
          </p:nvPr>
        </p:nvSpPr>
        <p:spPr>
          <a:xfrm>
            <a:off x="1603050" y="273850"/>
            <a:ext cx="69123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Clr>
                <a:schemeClr val="dk1"/>
              </a:buClr>
              <a:buSzPts val="1100"/>
              <a:buFont typeface="Arial"/>
              <a:buNone/>
            </a:pPr>
            <a:r>
              <a:rPr lang="en"/>
              <a:t>Planning: Once you have Principles...</a:t>
            </a:r>
            <a:endParaRPr/>
          </a:p>
        </p:txBody>
      </p:sp>
      <p:sp>
        <p:nvSpPr>
          <p:cNvPr id="344" name="Google Shape;344;p49"/>
          <p:cNvSpPr txBox="1">
            <a:spLocks noGrp="1"/>
          </p:cNvSpPr>
          <p:nvPr>
            <p:ph type="body" idx="1"/>
          </p:nvPr>
        </p:nvSpPr>
        <p:spPr>
          <a:xfrm>
            <a:off x="628650" y="1369219"/>
            <a:ext cx="7886700" cy="32634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b="1"/>
              <a:t>People</a:t>
            </a:r>
            <a:endParaRPr b="1"/>
          </a:p>
          <a:p>
            <a:pPr marL="0" lvl="0" indent="0" algn="l" rtl="0">
              <a:spcBef>
                <a:spcPts val="1600"/>
              </a:spcBef>
              <a:spcAft>
                <a:spcPts val="0"/>
              </a:spcAft>
              <a:buNone/>
            </a:pPr>
            <a:r>
              <a:rPr lang="en"/>
              <a:t>Who MUST be present to achieve our workshop purpose? What are their roles?</a:t>
            </a:r>
            <a:endParaRPr/>
          </a:p>
          <a:p>
            <a:pPr marL="0" lvl="0" indent="0" algn="l" rtl="0">
              <a:spcBef>
                <a:spcPts val="1600"/>
              </a:spcBef>
              <a:spcAft>
                <a:spcPts val="1600"/>
              </a:spcAft>
              <a:buNone/>
            </a:pPr>
            <a:endParaRPr/>
          </a:p>
        </p:txBody>
      </p:sp>
      <p:pic>
        <p:nvPicPr>
          <p:cNvPr id="345" name="Google Shape;345;p49"/>
          <p:cNvPicPr preferRelativeResize="0"/>
          <p:nvPr/>
        </p:nvPicPr>
        <p:blipFill>
          <a:blip r:embed="rId3">
            <a:alphaModFix/>
          </a:blip>
          <a:stretch>
            <a:fillRect/>
          </a:stretch>
        </p:blipFill>
        <p:spPr>
          <a:xfrm>
            <a:off x="485875" y="351850"/>
            <a:ext cx="849842" cy="8382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50"/>
          <p:cNvSpPr txBox="1">
            <a:spLocks noGrp="1"/>
          </p:cNvSpPr>
          <p:nvPr>
            <p:ph type="title"/>
          </p:nvPr>
        </p:nvSpPr>
        <p:spPr>
          <a:xfrm>
            <a:off x="1603050" y="273850"/>
            <a:ext cx="69123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Clr>
                <a:schemeClr val="dk1"/>
              </a:buClr>
              <a:buSzPts val="1100"/>
              <a:buFont typeface="Arial"/>
              <a:buNone/>
            </a:pPr>
            <a:r>
              <a:rPr lang="en"/>
              <a:t>Planning: Once you have people...</a:t>
            </a:r>
            <a:endParaRPr/>
          </a:p>
        </p:txBody>
      </p:sp>
      <p:sp>
        <p:nvSpPr>
          <p:cNvPr id="351" name="Google Shape;351;p50"/>
          <p:cNvSpPr txBox="1">
            <a:spLocks noGrp="1"/>
          </p:cNvSpPr>
          <p:nvPr>
            <p:ph type="body" idx="1"/>
          </p:nvPr>
        </p:nvSpPr>
        <p:spPr>
          <a:xfrm>
            <a:off x="628650" y="1369224"/>
            <a:ext cx="7886700" cy="25626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b="1"/>
              <a:t>Workshop Activities</a:t>
            </a:r>
            <a:endParaRPr b="1"/>
          </a:p>
          <a:p>
            <a:pPr marL="0" lvl="0" indent="0" algn="l" rtl="0">
              <a:spcBef>
                <a:spcPts val="1600"/>
              </a:spcBef>
              <a:spcAft>
                <a:spcPts val="0"/>
              </a:spcAft>
              <a:buNone/>
            </a:pPr>
            <a:r>
              <a:rPr lang="en" sz="2000"/>
              <a:t>To achieve our purpose, we must complete the following activities:</a:t>
            </a:r>
            <a:endParaRPr sz="2000"/>
          </a:p>
          <a:p>
            <a:pPr marL="457200" lvl="0" indent="-355600" algn="l" rtl="0">
              <a:spcBef>
                <a:spcPts val="1600"/>
              </a:spcBef>
              <a:spcAft>
                <a:spcPts val="0"/>
              </a:spcAft>
              <a:buSzPts val="2000"/>
              <a:buAutoNum type="arabicPeriod"/>
            </a:pPr>
            <a:endParaRPr sz="2000"/>
          </a:p>
        </p:txBody>
      </p:sp>
      <p:sp>
        <p:nvSpPr>
          <p:cNvPr id="352" name="Google Shape;352;p50"/>
          <p:cNvSpPr txBox="1"/>
          <p:nvPr/>
        </p:nvSpPr>
        <p:spPr>
          <a:xfrm>
            <a:off x="696675" y="3931825"/>
            <a:ext cx="7818600" cy="59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t>Hint</a:t>
            </a:r>
            <a:r>
              <a:rPr lang="en"/>
              <a:t>: If you propose an activity, test to see if it is absolutely necessary to your purpose. Having trouble trimming out the extraneous? Try </a:t>
            </a:r>
            <a:r>
              <a:rPr lang="en" u="sng">
                <a:solidFill>
                  <a:schemeClr val="hlink"/>
                </a:solidFill>
                <a:hlinkClick r:id="rId3"/>
              </a:rPr>
              <a:t>TRIZ.</a:t>
            </a:r>
            <a:endParaRPr/>
          </a:p>
        </p:txBody>
      </p:sp>
      <p:pic>
        <p:nvPicPr>
          <p:cNvPr id="353" name="Google Shape;353;p50"/>
          <p:cNvPicPr preferRelativeResize="0"/>
          <p:nvPr/>
        </p:nvPicPr>
        <p:blipFill>
          <a:blip r:embed="rId4">
            <a:alphaModFix/>
          </a:blip>
          <a:stretch>
            <a:fillRect/>
          </a:stretch>
        </p:blipFill>
        <p:spPr>
          <a:xfrm>
            <a:off x="434575" y="113625"/>
            <a:ext cx="849842" cy="8382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51"/>
          <p:cNvSpPr txBox="1">
            <a:spLocks noGrp="1"/>
          </p:cNvSpPr>
          <p:nvPr>
            <p:ph type="title"/>
          </p:nvPr>
        </p:nvSpPr>
        <p:spPr>
          <a:xfrm>
            <a:off x="1603050" y="273850"/>
            <a:ext cx="69123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Clr>
                <a:schemeClr val="dk1"/>
              </a:buClr>
              <a:buSzPts val="1100"/>
              <a:buFont typeface="Arial"/>
              <a:buNone/>
            </a:pPr>
            <a:r>
              <a:rPr lang="en"/>
              <a:t>Planning: Once you have Activities...</a:t>
            </a:r>
            <a:endParaRPr/>
          </a:p>
        </p:txBody>
      </p:sp>
      <p:sp>
        <p:nvSpPr>
          <p:cNvPr id="359" name="Google Shape;359;p51"/>
          <p:cNvSpPr txBox="1">
            <a:spLocks noGrp="1"/>
          </p:cNvSpPr>
          <p:nvPr>
            <p:ph type="body" idx="1"/>
          </p:nvPr>
        </p:nvSpPr>
        <p:spPr>
          <a:xfrm>
            <a:off x="628650" y="1369221"/>
            <a:ext cx="7886700" cy="11343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b="1"/>
              <a:t>Processes/Methods</a:t>
            </a:r>
            <a:r>
              <a:rPr lang="en"/>
              <a:t> </a:t>
            </a:r>
            <a:endParaRPr/>
          </a:p>
          <a:p>
            <a:pPr marL="0" lvl="0" indent="0" algn="l" rtl="0">
              <a:spcBef>
                <a:spcPts val="1600"/>
              </a:spcBef>
              <a:spcAft>
                <a:spcPts val="1600"/>
              </a:spcAft>
              <a:buNone/>
            </a:pPr>
            <a:r>
              <a:rPr lang="en"/>
              <a:t>To complete our activities, we need the following processes</a:t>
            </a:r>
            <a:endParaRPr/>
          </a:p>
        </p:txBody>
      </p:sp>
      <p:graphicFrame>
        <p:nvGraphicFramePr>
          <p:cNvPr id="360" name="Google Shape;360;p51"/>
          <p:cNvGraphicFramePr/>
          <p:nvPr/>
        </p:nvGraphicFramePr>
        <p:xfrm>
          <a:off x="806775" y="2503525"/>
          <a:ext cx="7239000" cy="1584839"/>
        </p:xfrm>
        <a:graphic>
          <a:graphicData uri="http://schemas.openxmlformats.org/drawingml/2006/table">
            <a:tbl>
              <a:tblPr>
                <a:noFill/>
                <a:tableStyleId>{E38B2203-D55B-4212-A002-00D306218CEC}</a:tableStyleId>
              </a:tblPr>
              <a:tblGrid>
                <a:gridCol w="3619500"/>
                <a:gridCol w="3619500"/>
              </a:tblGrid>
              <a:tr h="381000">
                <a:tc>
                  <a:txBody>
                    <a:bodyPr/>
                    <a:lstStyle/>
                    <a:p>
                      <a:pPr marL="0" lvl="0" indent="0" algn="l" rtl="0">
                        <a:spcBef>
                          <a:spcPts val="0"/>
                        </a:spcBef>
                        <a:spcAft>
                          <a:spcPts val="0"/>
                        </a:spcAft>
                        <a:buNone/>
                      </a:pPr>
                      <a:r>
                        <a:rPr lang="en"/>
                        <a:t>Activity</a:t>
                      </a:r>
                      <a:endParaRPr/>
                    </a:p>
                  </a:txBody>
                  <a:tcPr marL="91425" marR="91425" marT="91425" marB="91425"/>
                </a:tc>
                <a:tc>
                  <a:txBody>
                    <a:bodyPr/>
                    <a:lstStyle/>
                    <a:p>
                      <a:pPr marL="0" lvl="0" indent="0" algn="l" rtl="0">
                        <a:spcBef>
                          <a:spcPts val="0"/>
                        </a:spcBef>
                        <a:spcAft>
                          <a:spcPts val="0"/>
                        </a:spcAft>
                        <a:buNone/>
                      </a:pPr>
                      <a:r>
                        <a:rPr lang="en"/>
                        <a:t>Process</a:t>
                      </a:r>
                      <a:endParaRPr/>
                    </a:p>
                  </a:txBody>
                  <a:tcPr marL="91425" marR="91425" marT="91425" marB="91425"/>
                </a:tc>
              </a:tr>
              <a:tr h="381000">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r>
              <a:tr h="381000">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r>
              <a:tr h="381000">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r>
            </a:tbl>
          </a:graphicData>
        </a:graphic>
      </p:graphicFrame>
      <p:pic>
        <p:nvPicPr>
          <p:cNvPr id="361" name="Google Shape;361;p51"/>
          <p:cNvPicPr preferRelativeResize="0"/>
          <p:nvPr/>
        </p:nvPicPr>
        <p:blipFill>
          <a:blip r:embed="rId3">
            <a:alphaModFix/>
          </a:blip>
          <a:stretch>
            <a:fillRect/>
          </a:stretch>
        </p:blipFill>
        <p:spPr>
          <a:xfrm>
            <a:off x="434575" y="113625"/>
            <a:ext cx="849842" cy="8382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52"/>
          <p:cNvSpPr txBox="1">
            <a:spLocks noGrp="1"/>
          </p:cNvSpPr>
          <p:nvPr>
            <p:ph type="title"/>
          </p:nvPr>
        </p:nvSpPr>
        <p:spPr>
          <a:xfrm>
            <a:off x="1603050" y="273850"/>
            <a:ext cx="69123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Clr>
                <a:schemeClr val="dk1"/>
              </a:buClr>
              <a:buSzPts val="1100"/>
              <a:buFont typeface="Arial"/>
              <a:buNone/>
            </a:pPr>
            <a:r>
              <a:rPr lang="en"/>
              <a:t>Planning: Once you have processes...</a:t>
            </a:r>
            <a:endParaRPr/>
          </a:p>
        </p:txBody>
      </p:sp>
      <p:sp>
        <p:nvSpPr>
          <p:cNvPr id="367" name="Google Shape;367;p52"/>
          <p:cNvSpPr txBox="1">
            <a:spLocks noGrp="1"/>
          </p:cNvSpPr>
          <p:nvPr>
            <p:ph type="body" idx="1"/>
          </p:nvPr>
        </p:nvSpPr>
        <p:spPr>
          <a:xfrm>
            <a:off x="628650" y="1369221"/>
            <a:ext cx="7886700" cy="1134300"/>
          </a:xfrm>
          <a:prstGeom prst="rect">
            <a:avLst/>
          </a:prstGeom>
        </p:spPr>
        <p:txBody>
          <a:bodyPr spcFirstLastPara="1" wrap="square" lIns="68575" tIns="34275" rIns="68575" bIns="34275" anchor="t" anchorCtr="0">
            <a:noAutofit/>
          </a:bodyPr>
          <a:lstStyle/>
          <a:p>
            <a:pPr marL="0" lvl="0" indent="0" algn="l" rtl="0">
              <a:spcBef>
                <a:spcPts val="800"/>
              </a:spcBef>
              <a:spcAft>
                <a:spcPts val="1600"/>
              </a:spcAft>
              <a:buNone/>
            </a:pPr>
            <a:r>
              <a:rPr lang="en"/>
              <a:t>What </a:t>
            </a:r>
            <a:r>
              <a:rPr lang="en" b="1"/>
              <a:t>tools</a:t>
            </a:r>
            <a:r>
              <a:rPr lang="en"/>
              <a:t> do we need to support our processes/methods?</a:t>
            </a:r>
            <a:endParaRPr/>
          </a:p>
        </p:txBody>
      </p:sp>
      <p:graphicFrame>
        <p:nvGraphicFramePr>
          <p:cNvPr id="368" name="Google Shape;368;p52"/>
          <p:cNvGraphicFramePr/>
          <p:nvPr/>
        </p:nvGraphicFramePr>
        <p:xfrm>
          <a:off x="806775" y="2503525"/>
          <a:ext cx="7239000" cy="1584839"/>
        </p:xfrm>
        <a:graphic>
          <a:graphicData uri="http://schemas.openxmlformats.org/drawingml/2006/table">
            <a:tbl>
              <a:tblPr>
                <a:noFill/>
                <a:tableStyleId>{E38B2203-D55B-4212-A002-00D306218CEC}</a:tableStyleId>
              </a:tblPr>
              <a:tblGrid>
                <a:gridCol w="2413000"/>
                <a:gridCol w="2413000"/>
                <a:gridCol w="2413000"/>
              </a:tblGrid>
              <a:tr h="381000">
                <a:tc>
                  <a:txBody>
                    <a:bodyPr/>
                    <a:lstStyle/>
                    <a:p>
                      <a:pPr marL="0" lvl="0" indent="0" algn="l" rtl="0">
                        <a:spcBef>
                          <a:spcPts val="0"/>
                        </a:spcBef>
                        <a:spcAft>
                          <a:spcPts val="0"/>
                        </a:spcAft>
                        <a:buNone/>
                      </a:pPr>
                      <a:r>
                        <a:rPr lang="en"/>
                        <a:t>Activity</a:t>
                      </a:r>
                      <a:endParaRPr/>
                    </a:p>
                  </a:txBody>
                  <a:tcPr marL="91425" marR="91425" marT="91425" marB="91425"/>
                </a:tc>
                <a:tc>
                  <a:txBody>
                    <a:bodyPr/>
                    <a:lstStyle/>
                    <a:p>
                      <a:pPr marL="0" lvl="0" indent="0" algn="l" rtl="0">
                        <a:spcBef>
                          <a:spcPts val="0"/>
                        </a:spcBef>
                        <a:spcAft>
                          <a:spcPts val="0"/>
                        </a:spcAft>
                        <a:buNone/>
                      </a:pPr>
                      <a:r>
                        <a:rPr lang="en"/>
                        <a:t>Process</a:t>
                      </a:r>
                      <a:endParaRPr/>
                    </a:p>
                  </a:txBody>
                  <a:tcPr marL="91425" marR="91425" marT="91425" marB="91425"/>
                </a:tc>
                <a:tc>
                  <a:txBody>
                    <a:bodyPr/>
                    <a:lstStyle/>
                    <a:p>
                      <a:pPr marL="0" lvl="0" indent="0" algn="l" rtl="0">
                        <a:spcBef>
                          <a:spcPts val="0"/>
                        </a:spcBef>
                        <a:spcAft>
                          <a:spcPts val="0"/>
                        </a:spcAft>
                        <a:buNone/>
                      </a:pPr>
                      <a:r>
                        <a:rPr lang="en"/>
                        <a:t>Tools</a:t>
                      </a:r>
                      <a:endParaRPr/>
                    </a:p>
                  </a:txBody>
                  <a:tcPr marL="91425" marR="91425" marT="91425" marB="91425"/>
                </a:tc>
              </a:tr>
              <a:tr h="381000">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r>
              <a:tr h="381000">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r>
              <a:tr h="381000">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r>
            </a:tbl>
          </a:graphicData>
        </a:graphic>
      </p:graphicFrame>
      <p:pic>
        <p:nvPicPr>
          <p:cNvPr id="369" name="Google Shape;369;p52"/>
          <p:cNvPicPr preferRelativeResize="0"/>
          <p:nvPr/>
        </p:nvPicPr>
        <p:blipFill>
          <a:blip r:embed="rId3">
            <a:alphaModFix/>
          </a:blip>
          <a:stretch>
            <a:fillRect/>
          </a:stretch>
        </p:blipFill>
        <p:spPr>
          <a:xfrm>
            <a:off x="434575" y="113625"/>
            <a:ext cx="849842" cy="83820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53"/>
          <p:cNvSpPr txBox="1">
            <a:spLocks noGrp="1"/>
          </p:cNvSpPr>
          <p:nvPr>
            <p:ph type="title"/>
          </p:nvPr>
        </p:nvSpPr>
        <p:spPr>
          <a:xfrm>
            <a:off x="1603050" y="273850"/>
            <a:ext cx="69123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a:t>How do we know we are achieving our purpose?</a:t>
            </a:r>
            <a:endParaRPr/>
          </a:p>
        </p:txBody>
      </p:sp>
      <p:sp>
        <p:nvSpPr>
          <p:cNvPr id="375" name="Google Shape;375;p53"/>
          <p:cNvSpPr txBox="1">
            <a:spLocks noGrp="1"/>
          </p:cNvSpPr>
          <p:nvPr>
            <p:ph type="body" idx="1"/>
          </p:nvPr>
        </p:nvSpPr>
        <p:spPr>
          <a:xfrm>
            <a:off x="628650" y="1369221"/>
            <a:ext cx="7886700" cy="1134300"/>
          </a:xfrm>
          <a:prstGeom prst="rect">
            <a:avLst/>
          </a:prstGeom>
        </p:spPr>
        <p:txBody>
          <a:bodyPr spcFirstLastPara="1" wrap="square" lIns="68575" tIns="34275" rIns="68575" bIns="34275" anchor="t" anchorCtr="0">
            <a:noAutofit/>
          </a:bodyPr>
          <a:lstStyle/>
          <a:p>
            <a:pPr marL="0" lvl="0" indent="0" algn="l" rtl="0">
              <a:spcBef>
                <a:spcPts val="800"/>
              </a:spcBef>
              <a:spcAft>
                <a:spcPts val="1600"/>
              </a:spcAft>
              <a:buNone/>
            </a:pPr>
            <a:r>
              <a:rPr lang="en"/>
              <a:t>What information, feedback and  </a:t>
            </a:r>
            <a:r>
              <a:rPr lang="en" b="1"/>
              <a:t>data</a:t>
            </a:r>
            <a:r>
              <a:rPr lang="en"/>
              <a:t> do we need to know we are making progress towards our purpose? To follow up after the workshop?</a:t>
            </a:r>
            <a:endParaRPr/>
          </a:p>
        </p:txBody>
      </p:sp>
      <p:graphicFrame>
        <p:nvGraphicFramePr>
          <p:cNvPr id="376" name="Google Shape;376;p53"/>
          <p:cNvGraphicFramePr/>
          <p:nvPr/>
        </p:nvGraphicFramePr>
        <p:xfrm>
          <a:off x="806775" y="2503525"/>
          <a:ext cx="7239000" cy="1584839"/>
        </p:xfrm>
        <a:graphic>
          <a:graphicData uri="http://schemas.openxmlformats.org/drawingml/2006/table">
            <a:tbl>
              <a:tblPr>
                <a:noFill/>
                <a:tableStyleId>{E38B2203-D55B-4212-A002-00D306218CEC}</a:tableStyleId>
              </a:tblPr>
              <a:tblGrid>
                <a:gridCol w="2413000"/>
                <a:gridCol w="2413000"/>
                <a:gridCol w="2413000"/>
              </a:tblGrid>
              <a:tr h="381000">
                <a:tc>
                  <a:txBody>
                    <a:bodyPr/>
                    <a:lstStyle/>
                    <a:p>
                      <a:pPr marL="0" lvl="0" indent="0" algn="l" rtl="0">
                        <a:spcBef>
                          <a:spcPts val="0"/>
                        </a:spcBef>
                        <a:spcAft>
                          <a:spcPts val="0"/>
                        </a:spcAft>
                        <a:buNone/>
                      </a:pPr>
                      <a:r>
                        <a:rPr lang="en"/>
                        <a:t>Workshop Harvest</a:t>
                      </a:r>
                      <a:endParaRPr/>
                    </a:p>
                  </a:txBody>
                  <a:tcPr marL="91425" marR="91425" marT="91425" marB="91425"/>
                </a:tc>
                <a:tc>
                  <a:txBody>
                    <a:bodyPr/>
                    <a:lstStyle/>
                    <a:p>
                      <a:pPr marL="0" lvl="0" indent="0" algn="l" rtl="0">
                        <a:spcBef>
                          <a:spcPts val="0"/>
                        </a:spcBef>
                        <a:spcAft>
                          <a:spcPts val="0"/>
                        </a:spcAft>
                        <a:buNone/>
                      </a:pPr>
                      <a:r>
                        <a:rPr lang="en"/>
                        <a:t>Feedback Mechanisms</a:t>
                      </a:r>
                      <a:endParaRPr/>
                    </a:p>
                  </a:txBody>
                  <a:tcPr marL="91425" marR="91425" marT="91425" marB="91425"/>
                </a:tc>
                <a:tc>
                  <a:txBody>
                    <a:bodyPr/>
                    <a:lstStyle/>
                    <a:p>
                      <a:pPr marL="0" lvl="0" indent="0" algn="l" rtl="0">
                        <a:spcBef>
                          <a:spcPts val="0"/>
                        </a:spcBef>
                        <a:spcAft>
                          <a:spcPts val="0"/>
                        </a:spcAft>
                        <a:buNone/>
                      </a:pPr>
                      <a:r>
                        <a:rPr lang="en"/>
                        <a:t>Other Data</a:t>
                      </a:r>
                      <a:endParaRPr/>
                    </a:p>
                  </a:txBody>
                  <a:tcPr marL="91425" marR="91425" marT="91425" marB="91425"/>
                </a:tc>
              </a:tr>
              <a:tr h="381000">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r>
              <a:tr h="381000">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r>
              <a:tr h="381000">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r>
            </a:tbl>
          </a:graphicData>
        </a:graphic>
      </p:graphicFrame>
      <p:pic>
        <p:nvPicPr>
          <p:cNvPr id="377" name="Google Shape;377;p53"/>
          <p:cNvPicPr preferRelativeResize="0"/>
          <p:nvPr/>
        </p:nvPicPr>
        <p:blipFill>
          <a:blip r:embed="rId3">
            <a:alphaModFix/>
          </a:blip>
          <a:stretch>
            <a:fillRect/>
          </a:stretch>
        </p:blipFill>
        <p:spPr>
          <a:xfrm>
            <a:off x="434575" y="113625"/>
            <a:ext cx="849842" cy="8382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81"/>
        <p:cNvGrpSpPr/>
        <p:nvPr/>
      </p:nvGrpSpPr>
      <p:grpSpPr>
        <a:xfrm>
          <a:off x="0" y="0"/>
          <a:ext cx="0" cy="0"/>
          <a:chOff x="0" y="0"/>
          <a:chExt cx="0" cy="0"/>
        </a:xfrm>
      </p:grpSpPr>
      <p:sp>
        <p:nvSpPr>
          <p:cNvPr id="382" name="Google Shape;382;p5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Closing Reflections - “Just Three Words”</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383" name="Google Shape;383;p5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a:t>Techniques to get feedback …</a:t>
            </a:r>
            <a:endParaRPr/>
          </a:p>
          <a:p>
            <a:pPr marL="457200" lvl="0" indent="-342900" algn="l" rtl="0">
              <a:spcBef>
                <a:spcPts val="0"/>
              </a:spcBef>
              <a:spcAft>
                <a:spcPts val="0"/>
              </a:spcAft>
              <a:buSzPts val="1800"/>
              <a:buChar char="●"/>
            </a:pPr>
            <a:r>
              <a:rPr lang="en"/>
              <a:t>...in ways that every voice is heard…</a:t>
            </a:r>
            <a:endParaRPr/>
          </a:p>
          <a:p>
            <a:pPr marL="457200" lvl="0" indent="-342900" algn="l" rtl="0">
              <a:spcBef>
                <a:spcPts val="0"/>
              </a:spcBef>
              <a:spcAft>
                <a:spcPts val="0"/>
              </a:spcAft>
              <a:buSzPts val="1800"/>
              <a:buChar char="●"/>
            </a:pPr>
            <a:r>
              <a:rPr lang="en"/>
              <a:t>...that you can benefit from in the moment, and process in more depth later.</a:t>
            </a:r>
            <a:endParaRPr/>
          </a:p>
          <a:p>
            <a:pPr marL="0" lvl="0" indent="0" algn="l" rtl="0">
              <a:spcBef>
                <a:spcPts val="1600"/>
              </a:spcBef>
              <a:spcAft>
                <a:spcPts val="1600"/>
              </a:spcAft>
              <a:buNone/>
            </a:pPr>
            <a:endParaRPr/>
          </a:p>
        </p:txBody>
      </p:sp>
      <p:sp>
        <p:nvSpPr>
          <p:cNvPr id="384" name="Google Shape;384;p54"/>
          <p:cNvSpPr txBox="1"/>
          <p:nvPr/>
        </p:nvSpPr>
        <p:spPr>
          <a:xfrm>
            <a:off x="583675" y="2243775"/>
            <a:ext cx="3556800" cy="2216100"/>
          </a:xfrm>
          <a:prstGeom prst="rect">
            <a:avLst/>
          </a:prstGeom>
          <a:noFill/>
          <a:ln>
            <a:noFill/>
          </a:ln>
        </p:spPr>
        <p:txBody>
          <a:bodyPr spcFirstLastPara="1" wrap="square" lIns="91425" tIns="91425" rIns="91425" bIns="91425" anchor="t" anchorCtr="0">
            <a:noAutofit/>
          </a:bodyPr>
          <a:lstStyle/>
          <a:p>
            <a:pPr marL="457200" lvl="0" indent="-304800" algn="l" rtl="0">
              <a:lnSpc>
                <a:spcPct val="115000"/>
              </a:lnSpc>
              <a:spcBef>
                <a:spcPts val="1200"/>
              </a:spcBef>
              <a:spcAft>
                <a:spcPts val="0"/>
              </a:spcAft>
              <a:buSzPts val="1200"/>
              <a:buChar char="●"/>
            </a:pPr>
            <a:endParaRPr sz="1200"/>
          </a:p>
        </p:txBody>
      </p:sp>
      <p:sp>
        <p:nvSpPr>
          <p:cNvPr id="385" name="Google Shape;385;p54"/>
          <p:cNvSpPr txBox="1"/>
          <p:nvPr/>
        </p:nvSpPr>
        <p:spPr>
          <a:xfrm>
            <a:off x="4611975" y="2243775"/>
            <a:ext cx="3556800" cy="2514000"/>
          </a:xfrm>
          <a:prstGeom prst="rect">
            <a:avLst/>
          </a:prstGeom>
          <a:noFill/>
          <a:ln>
            <a:noFill/>
          </a:ln>
        </p:spPr>
        <p:txBody>
          <a:bodyPr spcFirstLastPara="1" wrap="square" lIns="91425" tIns="91425" rIns="91425" bIns="91425" anchor="t" anchorCtr="0">
            <a:noAutofit/>
          </a:bodyPr>
          <a:lstStyle/>
          <a:p>
            <a:pPr marL="457200" lvl="0" indent="-304800" algn="l" rtl="0">
              <a:lnSpc>
                <a:spcPct val="115000"/>
              </a:lnSpc>
              <a:spcBef>
                <a:spcPts val="1200"/>
              </a:spcBef>
              <a:spcAft>
                <a:spcPts val="0"/>
              </a:spcAft>
              <a:buSzPts val="1200"/>
              <a:buChar char="●"/>
            </a:pPr>
            <a:endParaRPr sz="12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20"/>
          <p:cNvSpPr txBox="1">
            <a:spLocks noGrp="1"/>
          </p:cNvSpPr>
          <p:nvPr>
            <p:ph type="title"/>
          </p:nvPr>
        </p:nvSpPr>
        <p:spPr>
          <a:xfrm>
            <a:off x="628650" y="273844"/>
            <a:ext cx="78867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a:t>Calm Tea/Chatterfall Prompts </a:t>
            </a:r>
            <a:endParaRPr/>
          </a:p>
        </p:txBody>
      </p:sp>
      <p:sp>
        <p:nvSpPr>
          <p:cNvPr id="102" name="Google Shape;102;p20"/>
          <p:cNvSpPr txBox="1">
            <a:spLocks noGrp="1"/>
          </p:cNvSpPr>
          <p:nvPr>
            <p:ph type="body" idx="1"/>
          </p:nvPr>
        </p:nvSpPr>
        <p:spPr>
          <a:xfrm>
            <a:off x="628650" y="1369225"/>
            <a:ext cx="3897600" cy="3263400"/>
          </a:xfrm>
          <a:prstGeom prst="rect">
            <a:avLst/>
          </a:prstGeom>
        </p:spPr>
        <p:txBody>
          <a:bodyPr spcFirstLastPara="1" wrap="square" lIns="68575" tIns="34275" rIns="68575" bIns="34275" anchor="t" anchorCtr="0">
            <a:noAutofit/>
          </a:bodyPr>
          <a:lstStyle/>
          <a:p>
            <a:pPr marL="457200" lvl="0" indent="-336550" algn="l" rtl="0">
              <a:lnSpc>
                <a:spcPct val="100000"/>
              </a:lnSpc>
              <a:spcBef>
                <a:spcPts val="0"/>
              </a:spcBef>
              <a:spcAft>
                <a:spcPts val="0"/>
              </a:spcAft>
              <a:buSzPts val="1700"/>
              <a:buAutoNum type="arabicPeriod"/>
            </a:pPr>
            <a:r>
              <a:rPr lang="en" sz="1700">
                <a:latin typeface="Arial"/>
                <a:ea typeface="Arial"/>
                <a:cs typeface="Arial"/>
                <a:sym typeface="Arial"/>
              </a:rPr>
              <a:t>My engagement in meetings is diminished when ..</a:t>
            </a:r>
            <a:endParaRPr sz="1700">
              <a:latin typeface="Arial"/>
              <a:ea typeface="Arial"/>
              <a:cs typeface="Arial"/>
              <a:sym typeface="Arial"/>
            </a:endParaRPr>
          </a:p>
          <a:p>
            <a:pPr marL="457200" lvl="0" indent="-336550" algn="l" rtl="0">
              <a:lnSpc>
                <a:spcPct val="100000"/>
              </a:lnSpc>
              <a:spcBef>
                <a:spcPts val="0"/>
              </a:spcBef>
              <a:spcAft>
                <a:spcPts val="0"/>
              </a:spcAft>
              <a:buSzPts val="1700"/>
              <a:buAutoNum type="arabicPeriod"/>
            </a:pPr>
            <a:r>
              <a:rPr lang="en" sz="1700">
                <a:latin typeface="Arial"/>
                <a:ea typeface="Arial"/>
                <a:cs typeface="Arial"/>
                <a:sym typeface="Arial"/>
              </a:rPr>
              <a:t>I feel most connected to others online when…</a:t>
            </a:r>
            <a:endParaRPr sz="1700">
              <a:latin typeface="Arial"/>
              <a:ea typeface="Arial"/>
              <a:cs typeface="Arial"/>
              <a:sym typeface="Arial"/>
            </a:endParaRPr>
          </a:p>
          <a:p>
            <a:pPr marL="457200" lvl="0" indent="-336550" algn="l" rtl="0">
              <a:lnSpc>
                <a:spcPct val="100000"/>
              </a:lnSpc>
              <a:spcBef>
                <a:spcPts val="0"/>
              </a:spcBef>
              <a:spcAft>
                <a:spcPts val="0"/>
              </a:spcAft>
              <a:buSzPts val="1700"/>
              <a:buAutoNum type="arabicPeriod"/>
            </a:pPr>
            <a:r>
              <a:rPr lang="en" sz="1700">
                <a:latin typeface="Arial"/>
                <a:ea typeface="Arial"/>
                <a:cs typeface="Arial"/>
                <a:sym typeface="Arial"/>
              </a:rPr>
              <a:t>The best experience I’ve had in an online workshop was when…</a:t>
            </a:r>
            <a:endParaRPr sz="1700">
              <a:latin typeface="Arial"/>
              <a:ea typeface="Arial"/>
              <a:cs typeface="Arial"/>
              <a:sym typeface="Arial"/>
            </a:endParaRPr>
          </a:p>
          <a:p>
            <a:pPr marL="457200" lvl="0" indent="-336550" algn="l" rtl="0">
              <a:lnSpc>
                <a:spcPct val="100000"/>
              </a:lnSpc>
              <a:spcBef>
                <a:spcPts val="0"/>
              </a:spcBef>
              <a:spcAft>
                <a:spcPts val="0"/>
              </a:spcAft>
              <a:buSzPts val="1700"/>
              <a:buAutoNum type="arabicPeriod"/>
            </a:pPr>
            <a:r>
              <a:rPr lang="en" sz="1700">
                <a:latin typeface="Arial"/>
                <a:ea typeface="Arial"/>
                <a:cs typeface="Arial"/>
                <a:sym typeface="Arial"/>
              </a:rPr>
              <a:t>The worst experience I’ve had in an online workshop was when…</a:t>
            </a:r>
            <a:endParaRPr sz="1700">
              <a:latin typeface="Arial"/>
              <a:ea typeface="Arial"/>
              <a:cs typeface="Arial"/>
              <a:sym typeface="Arial"/>
            </a:endParaRPr>
          </a:p>
          <a:p>
            <a:pPr marL="457200" lvl="0" indent="-336550" algn="l" rtl="0">
              <a:lnSpc>
                <a:spcPct val="100000"/>
              </a:lnSpc>
              <a:spcBef>
                <a:spcPts val="0"/>
              </a:spcBef>
              <a:spcAft>
                <a:spcPts val="0"/>
              </a:spcAft>
              <a:buSzPts val="1700"/>
              <a:buAutoNum type="arabicPeriod"/>
            </a:pPr>
            <a:r>
              <a:rPr lang="en" sz="1700">
                <a:latin typeface="Arial"/>
                <a:ea typeface="Arial"/>
                <a:cs typeface="Arial"/>
                <a:sym typeface="Arial"/>
              </a:rPr>
              <a:t>For my next virtual workshop I most want to learn to...</a:t>
            </a:r>
            <a:endParaRPr sz="1700">
              <a:latin typeface="Arial"/>
              <a:ea typeface="Arial"/>
              <a:cs typeface="Arial"/>
              <a:sym typeface="Arial"/>
            </a:endParaRPr>
          </a:p>
        </p:txBody>
      </p:sp>
      <p:pic>
        <p:nvPicPr>
          <p:cNvPr id="103" name="Google Shape;103;p20"/>
          <p:cNvPicPr preferRelativeResize="0"/>
          <p:nvPr/>
        </p:nvPicPr>
        <p:blipFill>
          <a:blip r:embed="rId3">
            <a:alphaModFix/>
          </a:blip>
          <a:stretch>
            <a:fillRect/>
          </a:stretch>
        </p:blipFill>
        <p:spPr>
          <a:xfrm>
            <a:off x="4688650" y="1514225"/>
            <a:ext cx="4279699" cy="2852025"/>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Google Shape;390;p55"/>
          <p:cNvSpPr txBox="1">
            <a:spLocks noGrp="1"/>
          </p:cNvSpPr>
          <p:nvPr>
            <p:ph type="title"/>
          </p:nvPr>
        </p:nvSpPr>
        <p:spPr>
          <a:xfrm>
            <a:off x="181150" y="6645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Resources....</a:t>
            </a:r>
            <a:endParaRPr/>
          </a:p>
        </p:txBody>
      </p:sp>
      <p:pic>
        <p:nvPicPr>
          <p:cNvPr id="391" name="Google Shape;391;p55" descr="igniterelationship.jpg"/>
          <p:cNvPicPr preferRelativeResize="0"/>
          <p:nvPr/>
        </p:nvPicPr>
        <p:blipFill rotWithShape="1">
          <a:blip r:embed="rId3">
            <a:alphaModFix/>
          </a:blip>
          <a:srcRect l="54108" r="2804"/>
          <a:stretch/>
        </p:blipFill>
        <p:spPr>
          <a:xfrm>
            <a:off x="-59700" y="2412325"/>
            <a:ext cx="1160700" cy="2149500"/>
          </a:xfrm>
          <a:prstGeom prst="rect">
            <a:avLst/>
          </a:prstGeom>
          <a:noFill/>
          <a:ln>
            <a:noFill/>
          </a:ln>
        </p:spPr>
      </p:pic>
      <p:sp>
        <p:nvSpPr>
          <p:cNvPr id="392" name="Google Shape;392;p55"/>
          <p:cNvSpPr txBox="1">
            <a:spLocks noGrp="1"/>
          </p:cNvSpPr>
          <p:nvPr>
            <p:ph type="body" idx="1"/>
          </p:nvPr>
        </p:nvSpPr>
        <p:spPr>
          <a:xfrm>
            <a:off x="906625" y="639150"/>
            <a:ext cx="7925700" cy="4301700"/>
          </a:xfrm>
          <a:prstGeom prst="rect">
            <a:avLst/>
          </a:prstGeom>
        </p:spPr>
        <p:txBody>
          <a:bodyPr spcFirstLastPara="1" wrap="square" lIns="91425" tIns="91425" rIns="91425" bIns="91425" anchor="t" anchorCtr="0">
            <a:noAutofit/>
          </a:bodyPr>
          <a:lstStyle/>
          <a:p>
            <a:pPr marL="457200" lvl="0" indent="-304800" algn="l" rtl="0">
              <a:spcBef>
                <a:spcPts val="0"/>
              </a:spcBef>
              <a:spcAft>
                <a:spcPts val="0"/>
              </a:spcAft>
              <a:buSzPts val="1200"/>
              <a:buChar char="●"/>
            </a:pPr>
            <a:r>
              <a:rPr lang="en" sz="1200"/>
              <a:t>Check out </a:t>
            </a:r>
            <a:r>
              <a:rPr lang="en" sz="1200" u="sng">
                <a:solidFill>
                  <a:schemeClr val="hlink"/>
                </a:solidFill>
                <a:hlinkClick r:id="rId4"/>
              </a:rPr>
              <a:t>http://www.liberatingstructures.com</a:t>
            </a:r>
            <a:r>
              <a:rPr lang="en" sz="1200"/>
              <a:t> or the</a:t>
            </a:r>
            <a:r>
              <a:rPr lang="en" sz="1200" u="sng">
                <a:solidFill>
                  <a:schemeClr val="hlink"/>
                </a:solidFill>
                <a:hlinkClick r:id="rId5"/>
              </a:rPr>
              <a:t> App</a:t>
            </a:r>
            <a:r>
              <a:rPr lang="en" sz="1200"/>
              <a:t> </a:t>
            </a:r>
            <a:endParaRPr sz="1200"/>
          </a:p>
          <a:p>
            <a:pPr marL="457200" lvl="0" indent="-317500" algn="l" rtl="0">
              <a:spcBef>
                <a:spcPts val="0"/>
              </a:spcBef>
              <a:spcAft>
                <a:spcPts val="0"/>
              </a:spcAft>
              <a:buSzPts val="1400"/>
              <a:buChar char="●"/>
            </a:pPr>
            <a:r>
              <a:rPr lang="en" sz="1200"/>
              <a:t>Emerging Virtual Handbook </a:t>
            </a:r>
            <a:r>
              <a:rPr lang="en" sz="900" u="sng">
                <a:solidFill>
                  <a:schemeClr val="hlink"/>
                </a:solidFill>
                <a:hlinkClick r:id="rId6"/>
              </a:rPr>
              <a:t>https://docs.google.com/document/d/1Ph0A-FOPoYY_1KSej7Uq5Yyc6X33kZLLaMyiHbV55sg/edit</a:t>
            </a:r>
            <a:endParaRPr sz="1200"/>
          </a:p>
          <a:p>
            <a:pPr marL="457200" lvl="0" indent="-304800" algn="l" rtl="0">
              <a:spcBef>
                <a:spcPts val="0"/>
              </a:spcBef>
              <a:spcAft>
                <a:spcPts val="0"/>
              </a:spcAft>
              <a:buSzPts val="1200"/>
              <a:buChar char="●"/>
            </a:pPr>
            <a:r>
              <a:rPr lang="en" sz="1200"/>
              <a:t>Upcoming LS online events </a:t>
            </a:r>
            <a:r>
              <a:rPr lang="en" sz="1200" u="sng">
                <a:solidFill>
                  <a:schemeClr val="hlink"/>
                </a:solidFill>
                <a:hlinkClick r:id="rId7"/>
              </a:rPr>
              <a:t>https://ls.qiqochat.com/events</a:t>
            </a:r>
            <a:r>
              <a:rPr lang="en" sz="1200"/>
              <a:t> (create a free account and it will convert to your time zone!) and </a:t>
            </a:r>
            <a:r>
              <a:rPr lang="en" sz="1200" u="sng">
                <a:solidFill>
                  <a:schemeClr val="hlink"/>
                </a:solidFill>
                <a:hlinkClick r:id="rId8"/>
              </a:rPr>
              <a:t>Liberating Structures Slack</a:t>
            </a:r>
            <a:r>
              <a:rPr lang="en" sz="1200">
                <a:solidFill>
                  <a:schemeClr val="dk1"/>
                </a:solidFill>
              </a:rPr>
              <a:t>: Channels of interest: #pandemicresponse #virtual #tools</a:t>
            </a:r>
            <a:endParaRPr sz="1200">
              <a:solidFill>
                <a:schemeClr val="dk1"/>
              </a:solidFill>
            </a:endParaRPr>
          </a:p>
          <a:p>
            <a:pPr marL="457200" lvl="0" indent="-304800" algn="l" rtl="0">
              <a:lnSpc>
                <a:spcPct val="100000"/>
              </a:lnSpc>
              <a:spcBef>
                <a:spcPts val="0"/>
              </a:spcBef>
              <a:spcAft>
                <a:spcPts val="0"/>
              </a:spcAft>
              <a:buClr>
                <a:schemeClr val="dk1"/>
              </a:buClr>
              <a:buSzPts val="1200"/>
              <a:buChar char="●"/>
            </a:pPr>
            <a:r>
              <a:rPr lang="en" sz="1200">
                <a:solidFill>
                  <a:schemeClr val="dk1"/>
                </a:solidFill>
                <a:latin typeface="Cabin"/>
                <a:ea typeface="Cabin"/>
                <a:cs typeface="Cabin"/>
                <a:sym typeface="Cabin"/>
              </a:rPr>
              <a:t>Annotated list of Liberating Structures related community resources (including a full slide deck): </a:t>
            </a:r>
            <a:r>
              <a:rPr lang="en" sz="1200" u="sng">
                <a:solidFill>
                  <a:schemeClr val="accent5"/>
                </a:solidFill>
                <a:latin typeface="Cabin"/>
                <a:ea typeface="Cabin"/>
                <a:cs typeface="Cabin"/>
                <a:sym typeface="Cabin"/>
                <a:hlinkClick r:id="rId9"/>
              </a:rPr>
              <a:t>https://drive.google.com/open?id=1hlx3XPS1Er9s_UnjHCmMJwhFI3Qn_1PUnIPUsuYY1d0 </a:t>
            </a:r>
            <a:endParaRPr sz="1200">
              <a:solidFill>
                <a:schemeClr val="dk1"/>
              </a:solidFill>
              <a:latin typeface="Cabin"/>
              <a:ea typeface="Cabin"/>
              <a:cs typeface="Cabin"/>
              <a:sym typeface="Cabin"/>
            </a:endParaRPr>
          </a:p>
          <a:p>
            <a:pPr marL="457200" lvl="0" indent="-304800" algn="l" rtl="0">
              <a:spcBef>
                <a:spcPts val="0"/>
              </a:spcBef>
              <a:spcAft>
                <a:spcPts val="0"/>
              </a:spcAft>
              <a:buSzPts val="1200"/>
              <a:buChar char="●"/>
            </a:pPr>
            <a:r>
              <a:rPr lang="en" sz="1200"/>
              <a:t>DeConstruct/ReConstruct Worksheet with the 6 Knotworking Questions </a:t>
            </a:r>
            <a:r>
              <a:rPr lang="en" sz="1200" u="sng">
                <a:solidFill>
                  <a:schemeClr val="hlink"/>
                </a:solidFill>
                <a:hlinkClick r:id="rId10"/>
              </a:rPr>
              <a:t>https://docs.google.com/document/d/1bU8efHbLGn2aXaC0oZSSU-4T1cxMy4XPongMUnB1jlg/edit#</a:t>
            </a:r>
            <a:endParaRPr sz="1200"/>
          </a:p>
          <a:p>
            <a:pPr marL="457200" lvl="0" indent="-304800" algn="l" rtl="0">
              <a:spcBef>
                <a:spcPts val="0"/>
              </a:spcBef>
              <a:spcAft>
                <a:spcPts val="0"/>
              </a:spcAft>
              <a:buSzPts val="1200"/>
              <a:buChar char="●"/>
            </a:pPr>
            <a:r>
              <a:rPr lang="en" sz="1200"/>
              <a:t>General support for moving online during the pandemic online facilitators response group at </a:t>
            </a:r>
            <a:r>
              <a:rPr lang="en" sz="1200" u="sng">
                <a:solidFill>
                  <a:schemeClr val="hlink"/>
                </a:solidFill>
                <a:hlinkClick r:id="rId11"/>
              </a:rPr>
              <a:t>https://groups.io/g/f4c-response</a:t>
            </a:r>
            <a:r>
              <a:rPr lang="en" sz="1200"/>
              <a:t> and Emerging set of online meeting resources at </a:t>
            </a:r>
            <a:r>
              <a:rPr lang="en" sz="1200" u="sng">
                <a:solidFill>
                  <a:schemeClr val="hlink"/>
                </a:solidFill>
                <a:hlinkClick r:id="rId12"/>
              </a:rPr>
              <a:t>https://docs.google.com/document/d/1NyrEU7n6IUl5rgGiflx_dK8CrdoB2bwyyl9XG-H7iw8/edit#</a:t>
            </a:r>
            <a:endParaRPr sz="1200"/>
          </a:p>
          <a:p>
            <a:pPr marL="457200" lvl="0" indent="-304800" algn="l" rtl="0">
              <a:spcBef>
                <a:spcPts val="0"/>
              </a:spcBef>
              <a:spcAft>
                <a:spcPts val="0"/>
              </a:spcAft>
              <a:buSzPts val="1200"/>
              <a:buChar char="●"/>
            </a:pPr>
            <a:r>
              <a:rPr lang="en" sz="1200"/>
              <a:t>Virtual Meeting Power Dynamics </a:t>
            </a:r>
            <a:r>
              <a:rPr lang="en" sz="1200">
                <a:solidFill>
                  <a:srgbClr val="337AB7"/>
                </a:solidFill>
                <a:highlight>
                  <a:srgbClr val="FFFFFF"/>
                </a:highlight>
                <a:uFill>
                  <a:noFill/>
                </a:uFill>
                <a:hlinkClick r:id="rId13"/>
              </a:rPr>
              <a:t>https://aspirationtech.org/blog/virtualmeetingpowerdynamics</a:t>
            </a:r>
            <a:endParaRPr sz="1200"/>
          </a:p>
          <a:p>
            <a:pPr marL="457200" lvl="0" indent="-317500" algn="l" rtl="0">
              <a:spcBef>
                <a:spcPts val="0"/>
              </a:spcBef>
              <a:spcAft>
                <a:spcPts val="0"/>
              </a:spcAft>
              <a:buSzPts val="1400"/>
              <a:buChar char="●"/>
            </a:pPr>
            <a:r>
              <a:rPr lang="en" sz="1200"/>
              <a:t>Stephan Morales on Workshop Design </a:t>
            </a:r>
            <a:r>
              <a:rPr lang="en" sz="1200" u="sng">
                <a:solidFill>
                  <a:schemeClr val="hlink"/>
                </a:solidFill>
                <a:hlinkClick r:id="rId14"/>
              </a:rPr>
              <a:t>https://medium.com/@StefanMorales/workshop-design-has-never-been-more-important-tha</a:t>
            </a:r>
            <a:r>
              <a:rPr lang="en" sz="1400" u="sng">
                <a:solidFill>
                  <a:schemeClr val="hlink"/>
                </a:solidFill>
                <a:hlinkClick r:id="rId14"/>
              </a:rPr>
              <a:t>n-now-4014e</a:t>
            </a:r>
            <a:r>
              <a:rPr lang="en" sz="1200" u="sng">
                <a:solidFill>
                  <a:schemeClr val="hlink"/>
                </a:solidFill>
                <a:hlinkClick r:id="rId14"/>
              </a:rPr>
              <a:t>02059c9</a:t>
            </a:r>
            <a:endParaRPr sz="1200"/>
          </a:p>
          <a:p>
            <a:pPr marL="457200" lvl="0" indent="-304800" algn="l" rtl="0">
              <a:spcBef>
                <a:spcPts val="0"/>
              </a:spcBef>
              <a:spcAft>
                <a:spcPts val="0"/>
              </a:spcAft>
              <a:buSzPts val="1200"/>
              <a:buChar char="●"/>
            </a:pPr>
            <a:r>
              <a:rPr lang="en" sz="1200"/>
              <a:t>Guide to Hosting Open Space online with Zoom and GoogleDocs </a:t>
            </a:r>
            <a:r>
              <a:rPr lang="en" sz="1200" u="sng">
                <a:solidFill>
                  <a:schemeClr val="hlink"/>
                </a:solidFill>
                <a:highlight>
                  <a:srgbClr val="FFFFFF"/>
                </a:highlight>
                <a:hlinkClick r:id="rId15"/>
              </a:rPr>
              <a:t>https://docs.google.com/document/d/1x4oroj-ac3f4n_qqUHCBrbiFUvw54lRUDm8kDP6L3M4/edit?usp=sharing</a:t>
            </a:r>
            <a:endParaRPr sz="1200">
              <a:solidFill>
                <a:srgbClr val="333333"/>
              </a:solidFill>
              <a:highlight>
                <a:srgbClr val="FFFFFF"/>
              </a:highlight>
            </a:endParaRPr>
          </a:p>
          <a:p>
            <a:pPr marL="0" lvl="0" indent="0" algn="l" rtl="0">
              <a:spcBef>
                <a:spcPts val="1600"/>
              </a:spcBef>
              <a:spcAft>
                <a:spcPts val="0"/>
              </a:spcAft>
              <a:buNone/>
            </a:pPr>
            <a:endParaRPr sz="1100">
              <a:solidFill>
                <a:srgbClr val="333333"/>
              </a:solidFill>
              <a:highlight>
                <a:srgbClr val="FFFFFF"/>
              </a:highlight>
            </a:endParaRPr>
          </a:p>
          <a:p>
            <a:pPr marL="457200" lvl="0" indent="0" algn="l" rtl="0">
              <a:spcBef>
                <a:spcPts val="1600"/>
              </a:spcBef>
              <a:spcAft>
                <a:spcPts val="0"/>
              </a:spcAft>
              <a:buNone/>
            </a:pPr>
            <a:endParaRPr sz="1400"/>
          </a:p>
          <a:p>
            <a:pPr marL="457200" lvl="0" indent="0" algn="l" rtl="0">
              <a:spcBef>
                <a:spcPts val="1600"/>
              </a:spcBef>
              <a:spcAft>
                <a:spcPts val="1600"/>
              </a:spcAft>
              <a:buNone/>
            </a:pPr>
            <a:endParaRPr sz="1400"/>
          </a:p>
        </p:txBody>
      </p:sp>
      <p:pic>
        <p:nvPicPr>
          <p:cNvPr id="393" name="Google Shape;393;p55"/>
          <p:cNvPicPr preferRelativeResize="0"/>
          <p:nvPr/>
        </p:nvPicPr>
        <p:blipFill>
          <a:blip r:embed="rId16">
            <a:alphaModFix/>
          </a:blip>
          <a:stretch>
            <a:fillRect/>
          </a:stretch>
        </p:blipFill>
        <p:spPr>
          <a:xfrm>
            <a:off x="8189263" y="157400"/>
            <a:ext cx="695325" cy="6858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56"/>
          <p:cNvSpPr txBox="1">
            <a:spLocks noGrp="1"/>
          </p:cNvSpPr>
          <p:nvPr>
            <p:ph type="title"/>
          </p:nvPr>
        </p:nvSpPr>
        <p:spPr>
          <a:xfrm>
            <a:off x="628650" y="273844"/>
            <a:ext cx="78867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a:t>BLANK</a:t>
            </a:r>
            <a:endParaRPr/>
          </a:p>
        </p:txBody>
      </p:sp>
      <p:sp>
        <p:nvSpPr>
          <p:cNvPr id="399" name="Google Shape;399;p56"/>
          <p:cNvSpPr txBox="1">
            <a:spLocks noGrp="1"/>
          </p:cNvSpPr>
          <p:nvPr>
            <p:ph type="body" idx="1"/>
          </p:nvPr>
        </p:nvSpPr>
        <p:spPr>
          <a:xfrm>
            <a:off x="628650" y="1369219"/>
            <a:ext cx="7886700" cy="3263400"/>
          </a:xfrm>
          <a:prstGeom prst="rect">
            <a:avLst/>
          </a:prstGeom>
        </p:spPr>
        <p:txBody>
          <a:bodyPr spcFirstLastPara="1" wrap="square" lIns="68575" tIns="34275" rIns="68575" bIns="34275" anchor="t" anchorCtr="0">
            <a:noAutofit/>
          </a:bodyPr>
          <a:lstStyle/>
          <a:p>
            <a:pPr marL="0" lvl="0" indent="0" algn="l" rtl="0">
              <a:spcBef>
                <a:spcPts val="800"/>
              </a:spcBef>
              <a:spcAft>
                <a:spcPts val="1600"/>
              </a:spcAft>
              <a:buNone/>
            </a:pP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03"/>
        <p:cNvGrpSpPr/>
        <p:nvPr/>
      </p:nvGrpSpPr>
      <p:grpSpPr>
        <a:xfrm>
          <a:off x="0" y="0"/>
          <a:ext cx="0" cy="0"/>
          <a:chOff x="0" y="0"/>
          <a:chExt cx="0" cy="0"/>
        </a:xfrm>
      </p:grpSpPr>
      <p:sp>
        <p:nvSpPr>
          <p:cNvPr id="404" name="Google Shape;404;p57"/>
          <p:cNvSpPr txBox="1"/>
          <p:nvPr/>
        </p:nvSpPr>
        <p:spPr>
          <a:xfrm>
            <a:off x="3990075" y="3805050"/>
            <a:ext cx="943500" cy="874500"/>
          </a:xfrm>
          <a:prstGeom prst="rect">
            <a:avLst/>
          </a:prstGeom>
          <a:solidFill>
            <a:srgbClr val="FFF2C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900"/>
          </a:p>
        </p:txBody>
      </p:sp>
      <p:sp>
        <p:nvSpPr>
          <p:cNvPr id="405" name="Google Shape;405;p57"/>
          <p:cNvSpPr txBox="1"/>
          <p:nvPr/>
        </p:nvSpPr>
        <p:spPr>
          <a:xfrm>
            <a:off x="2401700" y="3805050"/>
            <a:ext cx="943500" cy="874500"/>
          </a:xfrm>
          <a:prstGeom prst="rect">
            <a:avLst/>
          </a:prstGeom>
          <a:solidFill>
            <a:srgbClr val="FFF2C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900"/>
          </a:p>
        </p:txBody>
      </p:sp>
      <p:sp>
        <p:nvSpPr>
          <p:cNvPr id="406" name="Google Shape;406;p57"/>
          <p:cNvSpPr txBox="1"/>
          <p:nvPr/>
        </p:nvSpPr>
        <p:spPr>
          <a:xfrm>
            <a:off x="2401700" y="1484425"/>
            <a:ext cx="943500" cy="874500"/>
          </a:xfrm>
          <a:prstGeom prst="rect">
            <a:avLst/>
          </a:prstGeom>
          <a:solidFill>
            <a:srgbClr val="FFF2C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900"/>
          </a:p>
        </p:txBody>
      </p:sp>
      <p:sp>
        <p:nvSpPr>
          <p:cNvPr id="407" name="Google Shape;407;p57"/>
          <p:cNvSpPr txBox="1"/>
          <p:nvPr/>
        </p:nvSpPr>
        <p:spPr>
          <a:xfrm>
            <a:off x="2401700" y="2613250"/>
            <a:ext cx="943500" cy="874500"/>
          </a:xfrm>
          <a:prstGeom prst="rect">
            <a:avLst/>
          </a:prstGeom>
          <a:solidFill>
            <a:srgbClr val="FFF2C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900"/>
          </a:p>
        </p:txBody>
      </p:sp>
      <p:sp>
        <p:nvSpPr>
          <p:cNvPr id="408" name="Google Shape;408;p57"/>
          <p:cNvSpPr txBox="1"/>
          <p:nvPr/>
        </p:nvSpPr>
        <p:spPr>
          <a:xfrm>
            <a:off x="3990075" y="2613250"/>
            <a:ext cx="943500" cy="874500"/>
          </a:xfrm>
          <a:prstGeom prst="rect">
            <a:avLst/>
          </a:prstGeom>
          <a:solidFill>
            <a:srgbClr val="FFF2C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900"/>
          </a:p>
        </p:txBody>
      </p:sp>
      <p:sp>
        <p:nvSpPr>
          <p:cNvPr id="409" name="Google Shape;409;p57"/>
          <p:cNvSpPr txBox="1"/>
          <p:nvPr/>
        </p:nvSpPr>
        <p:spPr>
          <a:xfrm>
            <a:off x="5424625" y="2613250"/>
            <a:ext cx="943500" cy="874500"/>
          </a:xfrm>
          <a:prstGeom prst="rect">
            <a:avLst/>
          </a:prstGeom>
          <a:solidFill>
            <a:srgbClr val="FFF2C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900"/>
          </a:p>
        </p:txBody>
      </p:sp>
      <p:sp>
        <p:nvSpPr>
          <p:cNvPr id="410" name="Google Shape;410;p57"/>
          <p:cNvSpPr txBox="1"/>
          <p:nvPr/>
        </p:nvSpPr>
        <p:spPr>
          <a:xfrm>
            <a:off x="5424625" y="1484425"/>
            <a:ext cx="943500" cy="874500"/>
          </a:xfrm>
          <a:prstGeom prst="rect">
            <a:avLst/>
          </a:prstGeom>
          <a:solidFill>
            <a:srgbClr val="FFF2C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900"/>
          </a:p>
        </p:txBody>
      </p:sp>
      <p:sp>
        <p:nvSpPr>
          <p:cNvPr id="411" name="Google Shape;411;p57"/>
          <p:cNvSpPr txBox="1"/>
          <p:nvPr/>
        </p:nvSpPr>
        <p:spPr>
          <a:xfrm>
            <a:off x="3990075" y="1484425"/>
            <a:ext cx="943500" cy="874500"/>
          </a:xfrm>
          <a:prstGeom prst="rect">
            <a:avLst/>
          </a:prstGeom>
          <a:solidFill>
            <a:srgbClr val="FFF2C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900"/>
          </a:p>
        </p:txBody>
      </p:sp>
      <p:sp>
        <p:nvSpPr>
          <p:cNvPr id="412" name="Google Shape;412;p57"/>
          <p:cNvSpPr txBox="1"/>
          <p:nvPr/>
        </p:nvSpPr>
        <p:spPr>
          <a:xfrm>
            <a:off x="130075" y="200500"/>
            <a:ext cx="8811000" cy="1029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100" b="1">
                <a:solidFill>
                  <a:schemeClr val="dk1"/>
                </a:solidFill>
                <a:latin typeface="Calibri"/>
                <a:ea typeface="Calibri"/>
                <a:cs typeface="Calibri"/>
                <a:sym typeface="Calibri"/>
              </a:rPr>
              <a:t>Room 1 Harvest - </a:t>
            </a:r>
            <a:endParaRPr sz="2100" b="1">
              <a:latin typeface="Calibri"/>
              <a:ea typeface="Calibri"/>
              <a:cs typeface="Calibri"/>
              <a:sym typeface="Calibri"/>
            </a:endParaRPr>
          </a:p>
        </p:txBody>
      </p:sp>
      <p:sp>
        <p:nvSpPr>
          <p:cNvPr id="413" name="Google Shape;413;p57"/>
          <p:cNvSpPr txBox="1"/>
          <p:nvPr/>
        </p:nvSpPr>
        <p:spPr>
          <a:xfrm>
            <a:off x="248475" y="1091125"/>
            <a:ext cx="1114500" cy="2374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FF0000"/>
                </a:solidFill>
              </a:rPr>
              <a:t>Capture your ideas and questions, one per note, then pick the top idea and question to share. </a:t>
            </a:r>
            <a:endParaRPr>
              <a:solidFill>
                <a:srgbClr val="FF0000"/>
              </a:solidFill>
            </a:endParaRPr>
          </a:p>
        </p:txBody>
      </p:sp>
      <p:sp>
        <p:nvSpPr>
          <p:cNvPr id="414" name="Google Shape;414;p57"/>
          <p:cNvSpPr txBox="1"/>
          <p:nvPr/>
        </p:nvSpPr>
        <p:spPr>
          <a:xfrm>
            <a:off x="7223925" y="1230100"/>
            <a:ext cx="1320900" cy="1331700"/>
          </a:xfrm>
          <a:prstGeom prst="rect">
            <a:avLst/>
          </a:prstGeom>
          <a:solidFill>
            <a:srgbClr val="FFF2C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900" b="1"/>
              <a:t>Our MOST INSIGHTFUL IDEA:</a:t>
            </a:r>
            <a:endParaRPr sz="900" b="1"/>
          </a:p>
          <a:p>
            <a:pPr marL="0" lvl="0" indent="0" algn="l" rtl="0">
              <a:spcBef>
                <a:spcPts val="0"/>
              </a:spcBef>
              <a:spcAft>
                <a:spcPts val="0"/>
              </a:spcAft>
              <a:buNone/>
            </a:pPr>
            <a:endParaRPr sz="900" b="1"/>
          </a:p>
          <a:p>
            <a:pPr marL="0" lvl="0" indent="0" algn="l" rtl="0">
              <a:spcBef>
                <a:spcPts val="0"/>
              </a:spcBef>
              <a:spcAft>
                <a:spcPts val="0"/>
              </a:spcAft>
              <a:buNone/>
            </a:pPr>
            <a:endParaRPr sz="900" b="1"/>
          </a:p>
        </p:txBody>
      </p:sp>
      <p:sp>
        <p:nvSpPr>
          <p:cNvPr id="415" name="Google Shape;415;p57"/>
          <p:cNvSpPr txBox="1"/>
          <p:nvPr/>
        </p:nvSpPr>
        <p:spPr>
          <a:xfrm>
            <a:off x="7223925" y="2932800"/>
            <a:ext cx="1320900" cy="1331700"/>
          </a:xfrm>
          <a:prstGeom prst="rect">
            <a:avLst/>
          </a:prstGeom>
          <a:solidFill>
            <a:srgbClr val="FFF2C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900" b="1"/>
              <a:t>Our MOST INSIGHTFUL QUESTION</a:t>
            </a:r>
            <a:r>
              <a:rPr lang="en" sz="900"/>
              <a:t>:</a:t>
            </a:r>
            <a:endParaRPr sz="900"/>
          </a:p>
          <a:p>
            <a:pPr marL="0" lvl="0" indent="0" algn="l" rtl="0">
              <a:spcBef>
                <a:spcPts val="0"/>
              </a:spcBef>
              <a:spcAft>
                <a:spcPts val="0"/>
              </a:spcAft>
              <a:buNone/>
            </a:pPr>
            <a:endParaRPr sz="900"/>
          </a:p>
          <a:p>
            <a:pPr marL="0" lvl="0" indent="0" algn="l" rtl="0">
              <a:spcBef>
                <a:spcPts val="0"/>
              </a:spcBef>
              <a:spcAft>
                <a:spcPts val="0"/>
              </a:spcAft>
              <a:buNone/>
            </a:pPr>
            <a:endParaRPr sz="900"/>
          </a:p>
        </p:txBody>
      </p:sp>
      <p:sp>
        <p:nvSpPr>
          <p:cNvPr id="416" name="Google Shape;416;p57"/>
          <p:cNvSpPr txBox="1"/>
          <p:nvPr/>
        </p:nvSpPr>
        <p:spPr>
          <a:xfrm>
            <a:off x="5424625" y="3805050"/>
            <a:ext cx="943500" cy="874500"/>
          </a:xfrm>
          <a:prstGeom prst="rect">
            <a:avLst/>
          </a:prstGeom>
          <a:solidFill>
            <a:srgbClr val="FFF2C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900"/>
          </a:p>
        </p:txBody>
      </p:sp>
      <p:sp>
        <p:nvSpPr>
          <p:cNvPr id="417" name="Google Shape;417;p57"/>
          <p:cNvSpPr txBox="1"/>
          <p:nvPr/>
        </p:nvSpPr>
        <p:spPr>
          <a:xfrm>
            <a:off x="5424625" y="355600"/>
            <a:ext cx="943500" cy="874500"/>
          </a:xfrm>
          <a:prstGeom prst="rect">
            <a:avLst/>
          </a:prstGeom>
          <a:solidFill>
            <a:srgbClr val="FFF2C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900"/>
          </a:p>
        </p:txBody>
      </p:sp>
      <p:sp>
        <p:nvSpPr>
          <p:cNvPr id="418" name="Google Shape;418;p57"/>
          <p:cNvSpPr txBox="1"/>
          <p:nvPr/>
        </p:nvSpPr>
        <p:spPr>
          <a:xfrm>
            <a:off x="3990075" y="355600"/>
            <a:ext cx="943500" cy="874500"/>
          </a:xfrm>
          <a:prstGeom prst="rect">
            <a:avLst/>
          </a:prstGeom>
          <a:solidFill>
            <a:srgbClr val="FFF2C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900"/>
          </a:p>
        </p:txBody>
      </p:sp>
      <p:sp>
        <p:nvSpPr>
          <p:cNvPr id="419" name="Google Shape;419;p57"/>
          <p:cNvSpPr txBox="1"/>
          <p:nvPr/>
        </p:nvSpPr>
        <p:spPr>
          <a:xfrm>
            <a:off x="2401700" y="355600"/>
            <a:ext cx="943500" cy="874500"/>
          </a:xfrm>
          <a:prstGeom prst="rect">
            <a:avLst/>
          </a:prstGeom>
          <a:solidFill>
            <a:srgbClr val="FFF2C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90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23"/>
        <p:cNvGrpSpPr/>
        <p:nvPr/>
      </p:nvGrpSpPr>
      <p:grpSpPr>
        <a:xfrm>
          <a:off x="0" y="0"/>
          <a:ext cx="0" cy="0"/>
          <a:chOff x="0" y="0"/>
          <a:chExt cx="0" cy="0"/>
        </a:xfrm>
      </p:grpSpPr>
      <p:sp>
        <p:nvSpPr>
          <p:cNvPr id="424" name="Google Shape;424;p58"/>
          <p:cNvSpPr txBox="1"/>
          <p:nvPr/>
        </p:nvSpPr>
        <p:spPr>
          <a:xfrm>
            <a:off x="3990075" y="3805050"/>
            <a:ext cx="943500" cy="874500"/>
          </a:xfrm>
          <a:prstGeom prst="rect">
            <a:avLst/>
          </a:prstGeom>
          <a:solidFill>
            <a:srgbClr val="EAD1D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900"/>
          </a:p>
        </p:txBody>
      </p:sp>
      <p:sp>
        <p:nvSpPr>
          <p:cNvPr id="425" name="Google Shape;425;p58"/>
          <p:cNvSpPr txBox="1"/>
          <p:nvPr/>
        </p:nvSpPr>
        <p:spPr>
          <a:xfrm>
            <a:off x="2401700" y="3805050"/>
            <a:ext cx="943500" cy="874500"/>
          </a:xfrm>
          <a:prstGeom prst="rect">
            <a:avLst/>
          </a:prstGeom>
          <a:solidFill>
            <a:srgbClr val="EAD1D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900"/>
          </a:p>
        </p:txBody>
      </p:sp>
      <p:sp>
        <p:nvSpPr>
          <p:cNvPr id="426" name="Google Shape;426;p58"/>
          <p:cNvSpPr txBox="1"/>
          <p:nvPr/>
        </p:nvSpPr>
        <p:spPr>
          <a:xfrm>
            <a:off x="2401700" y="1484425"/>
            <a:ext cx="943500" cy="874500"/>
          </a:xfrm>
          <a:prstGeom prst="rect">
            <a:avLst/>
          </a:prstGeom>
          <a:solidFill>
            <a:srgbClr val="EAD1D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900"/>
          </a:p>
        </p:txBody>
      </p:sp>
      <p:sp>
        <p:nvSpPr>
          <p:cNvPr id="427" name="Google Shape;427;p58"/>
          <p:cNvSpPr txBox="1"/>
          <p:nvPr/>
        </p:nvSpPr>
        <p:spPr>
          <a:xfrm>
            <a:off x="2401700" y="2613250"/>
            <a:ext cx="943500" cy="874500"/>
          </a:xfrm>
          <a:prstGeom prst="rect">
            <a:avLst/>
          </a:prstGeom>
          <a:solidFill>
            <a:srgbClr val="EAD1D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900"/>
          </a:p>
        </p:txBody>
      </p:sp>
      <p:sp>
        <p:nvSpPr>
          <p:cNvPr id="428" name="Google Shape;428;p58"/>
          <p:cNvSpPr txBox="1"/>
          <p:nvPr/>
        </p:nvSpPr>
        <p:spPr>
          <a:xfrm>
            <a:off x="3990075" y="2613250"/>
            <a:ext cx="943500" cy="874500"/>
          </a:xfrm>
          <a:prstGeom prst="rect">
            <a:avLst/>
          </a:prstGeom>
          <a:solidFill>
            <a:srgbClr val="EAD1D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900"/>
          </a:p>
        </p:txBody>
      </p:sp>
      <p:sp>
        <p:nvSpPr>
          <p:cNvPr id="429" name="Google Shape;429;p58"/>
          <p:cNvSpPr txBox="1"/>
          <p:nvPr/>
        </p:nvSpPr>
        <p:spPr>
          <a:xfrm>
            <a:off x="5424625" y="2613250"/>
            <a:ext cx="943500" cy="874500"/>
          </a:xfrm>
          <a:prstGeom prst="rect">
            <a:avLst/>
          </a:prstGeom>
          <a:solidFill>
            <a:srgbClr val="EAD1D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900"/>
          </a:p>
        </p:txBody>
      </p:sp>
      <p:sp>
        <p:nvSpPr>
          <p:cNvPr id="430" name="Google Shape;430;p58"/>
          <p:cNvSpPr txBox="1"/>
          <p:nvPr/>
        </p:nvSpPr>
        <p:spPr>
          <a:xfrm>
            <a:off x="5424625" y="1484425"/>
            <a:ext cx="943500" cy="874500"/>
          </a:xfrm>
          <a:prstGeom prst="rect">
            <a:avLst/>
          </a:prstGeom>
          <a:solidFill>
            <a:srgbClr val="EAD1D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900"/>
          </a:p>
        </p:txBody>
      </p:sp>
      <p:sp>
        <p:nvSpPr>
          <p:cNvPr id="431" name="Google Shape;431;p58"/>
          <p:cNvSpPr txBox="1"/>
          <p:nvPr/>
        </p:nvSpPr>
        <p:spPr>
          <a:xfrm>
            <a:off x="3990075" y="1484425"/>
            <a:ext cx="943500" cy="874500"/>
          </a:xfrm>
          <a:prstGeom prst="rect">
            <a:avLst/>
          </a:prstGeom>
          <a:solidFill>
            <a:srgbClr val="EAD1D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900"/>
          </a:p>
        </p:txBody>
      </p:sp>
      <p:sp>
        <p:nvSpPr>
          <p:cNvPr id="432" name="Google Shape;432;p58"/>
          <p:cNvSpPr txBox="1"/>
          <p:nvPr/>
        </p:nvSpPr>
        <p:spPr>
          <a:xfrm>
            <a:off x="130075" y="200500"/>
            <a:ext cx="8811000" cy="1029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100" b="1">
                <a:solidFill>
                  <a:schemeClr val="dk1"/>
                </a:solidFill>
                <a:latin typeface="Calibri"/>
                <a:ea typeface="Calibri"/>
                <a:cs typeface="Calibri"/>
                <a:sym typeface="Calibri"/>
              </a:rPr>
              <a:t>Room 2 Harvest - </a:t>
            </a:r>
            <a:endParaRPr sz="2100" b="1">
              <a:latin typeface="Calibri"/>
              <a:ea typeface="Calibri"/>
              <a:cs typeface="Calibri"/>
              <a:sym typeface="Calibri"/>
            </a:endParaRPr>
          </a:p>
        </p:txBody>
      </p:sp>
      <p:sp>
        <p:nvSpPr>
          <p:cNvPr id="433" name="Google Shape;433;p58"/>
          <p:cNvSpPr txBox="1"/>
          <p:nvPr/>
        </p:nvSpPr>
        <p:spPr>
          <a:xfrm>
            <a:off x="248475" y="1091125"/>
            <a:ext cx="1114500" cy="2374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FF0000"/>
                </a:solidFill>
              </a:rPr>
              <a:t>Capture your ideas and questions, one per note, then pick the top idea and question to share. </a:t>
            </a:r>
            <a:endParaRPr>
              <a:solidFill>
                <a:srgbClr val="FF0000"/>
              </a:solidFill>
            </a:endParaRPr>
          </a:p>
        </p:txBody>
      </p:sp>
      <p:sp>
        <p:nvSpPr>
          <p:cNvPr id="434" name="Google Shape;434;p58"/>
          <p:cNvSpPr txBox="1"/>
          <p:nvPr/>
        </p:nvSpPr>
        <p:spPr>
          <a:xfrm>
            <a:off x="7223925" y="1230100"/>
            <a:ext cx="1320900" cy="1331700"/>
          </a:xfrm>
          <a:prstGeom prst="rect">
            <a:avLst/>
          </a:prstGeom>
          <a:solidFill>
            <a:srgbClr val="EAD1D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900" b="1"/>
              <a:t>Our MOST INSIGHTFUL IDEA:</a:t>
            </a:r>
            <a:endParaRPr sz="900" b="1"/>
          </a:p>
          <a:p>
            <a:pPr marL="0" lvl="0" indent="0" algn="l" rtl="0">
              <a:spcBef>
                <a:spcPts val="0"/>
              </a:spcBef>
              <a:spcAft>
                <a:spcPts val="0"/>
              </a:spcAft>
              <a:buNone/>
            </a:pPr>
            <a:endParaRPr sz="900" b="1"/>
          </a:p>
          <a:p>
            <a:pPr marL="0" lvl="0" indent="0" algn="l" rtl="0">
              <a:spcBef>
                <a:spcPts val="0"/>
              </a:spcBef>
              <a:spcAft>
                <a:spcPts val="0"/>
              </a:spcAft>
              <a:buNone/>
            </a:pPr>
            <a:endParaRPr sz="900" b="1"/>
          </a:p>
        </p:txBody>
      </p:sp>
      <p:sp>
        <p:nvSpPr>
          <p:cNvPr id="435" name="Google Shape;435;p58"/>
          <p:cNvSpPr txBox="1"/>
          <p:nvPr/>
        </p:nvSpPr>
        <p:spPr>
          <a:xfrm>
            <a:off x="7223925" y="2932800"/>
            <a:ext cx="1320900" cy="1331700"/>
          </a:xfrm>
          <a:prstGeom prst="rect">
            <a:avLst/>
          </a:prstGeom>
          <a:solidFill>
            <a:srgbClr val="EAD1D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900" b="1"/>
              <a:t>Our MOST INSIGHTFUL QUESTION</a:t>
            </a:r>
            <a:r>
              <a:rPr lang="en" sz="900"/>
              <a:t>:</a:t>
            </a:r>
            <a:endParaRPr sz="900"/>
          </a:p>
          <a:p>
            <a:pPr marL="0" lvl="0" indent="0" algn="l" rtl="0">
              <a:spcBef>
                <a:spcPts val="0"/>
              </a:spcBef>
              <a:spcAft>
                <a:spcPts val="0"/>
              </a:spcAft>
              <a:buNone/>
            </a:pPr>
            <a:endParaRPr sz="900"/>
          </a:p>
          <a:p>
            <a:pPr marL="0" lvl="0" indent="0" algn="l" rtl="0">
              <a:spcBef>
                <a:spcPts val="0"/>
              </a:spcBef>
              <a:spcAft>
                <a:spcPts val="0"/>
              </a:spcAft>
              <a:buNone/>
            </a:pPr>
            <a:endParaRPr sz="900"/>
          </a:p>
        </p:txBody>
      </p:sp>
      <p:sp>
        <p:nvSpPr>
          <p:cNvPr id="436" name="Google Shape;436;p58"/>
          <p:cNvSpPr txBox="1"/>
          <p:nvPr/>
        </p:nvSpPr>
        <p:spPr>
          <a:xfrm>
            <a:off x="5424625" y="3805050"/>
            <a:ext cx="943500" cy="874500"/>
          </a:xfrm>
          <a:prstGeom prst="rect">
            <a:avLst/>
          </a:prstGeom>
          <a:solidFill>
            <a:srgbClr val="EAD1D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900"/>
          </a:p>
        </p:txBody>
      </p:sp>
      <p:sp>
        <p:nvSpPr>
          <p:cNvPr id="437" name="Google Shape;437;p58"/>
          <p:cNvSpPr txBox="1"/>
          <p:nvPr/>
        </p:nvSpPr>
        <p:spPr>
          <a:xfrm>
            <a:off x="5424625" y="355600"/>
            <a:ext cx="943500" cy="874500"/>
          </a:xfrm>
          <a:prstGeom prst="rect">
            <a:avLst/>
          </a:prstGeom>
          <a:solidFill>
            <a:srgbClr val="EAD1D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900"/>
          </a:p>
        </p:txBody>
      </p:sp>
      <p:sp>
        <p:nvSpPr>
          <p:cNvPr id="438" name="Google Shape;438;p58"/>
          <p:cNvSpPr txBox="1"/>
          <p:nvPr/>
        </p:nvSpPr>
        <p:spPr>
          <a:xfrm>
            <a:off x="3990075" y="355600"/>
            <a:ext cx="943500" cy="874500"/>
          </a:xfrm>
          <a:prstGeom prst="rect">
            <a:avLst/>
          </a:prstGeom>
          <a:solidFill>
            <a:srgbClr val="EAD1D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900"/>
          </a:p>
        </p:txBody>
      </p:sp>
      <p:sp>
        <p:nvSpPr>
          <p:cNvPr id="439" name="Google Shape;439;p58"/>
          <p:cNvSpPr txBox="1"/>
          <p:nvPr/>
        </p:nvSpPr>
        <p:spPr>
          <a:xfrm>
            <a:off x="2401700" y="355600"/>
            <a:ext cx="943500" cy="874500"/>
          </a:xfrm>
          <a:prstGeom prst="rect">
            <a:avLst/>
          </a:prstGeom>
          <a:solidFill>
            <a:srgbClr val="EAD1D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90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43"/>
        <p:cNvGrpSpPr/>
        <p:nvPr/>
      </p:nvGrpSpPr>
      <p:grpSpPr>
        <a:xfrm>
          <a:off x="0" y="0"/>
          <a:ext cx="0" cy="0"/>
          <a:chOff x="0" y="0"/>
          <a:chExt cx="0" cy="0"/>
        </a:xfrm>
      </p:grpSpPr>
      <p:sp>
        <p:nvSpPr>
          <p:cNvPr id="444" name="Google Shape;444;p59"/>
          <p:cNvSpPr txBox="1"/>
          <p:nvPr/>
        </p:nvSpPr>
        <p:spPr>
          <a:xfrm>
            <a:off x="374225" y="259425"/>
            <a:ext cx="2763300" cy="863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200" b="1"/>
              <a:t>Harvest: Most Insightful Ideas</a:t>
            </a:r>
            <a:endParaRPr sz="2200" b="1"/>
          </a:p>
        </p:txBody>
      </p:sp>
      <p:sp>
        <p:nvSpPr>
          <p:cNvPr id="445" name="Google Shape;445;p59"/>
          <p:cNvSpPr txBox="1"/>
          <p:nvPr/>
        </p:nvSpPr>
        <p:spPr>
          <a:xfrm>
            <a:off x="374225" y="2917250"/>
            <a:ext cx="1320900" cy="1331700"/>
          </a:xfrm>
          <a:prstGeom prst="rect">
            <a:avLst/>
          </a:prstGeom>
          <a:solidFill>
            <a:srgbClr val="EAD1D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900" b="1"/>
              <a:t>Our MOST INSIGHTFUL IDEA:</a:t>
            </a:r>
            <a:endParaRPr sz="900" b="1"/>
          </a:p>
          <a:p>
            <a:pPr marL="0" lvl="0" indent="0" algn="l" rtl="0">
              <a:spcBef>
                <a:spcPts val="0"/>
              </a:spcBef>
              <a:spcAft>
                <a:spcPts val="0"/>
              </a:spcAft>
              <a:buNone/>
            </a:pPr>
            <a:endParaRPr sz="900" b="1"/>
          </a:p>
          <a:p>
            <a:pPr marL="0" lvl="0" indent="0" algn="l" rtl="0">
              <a:spcBef>
                <a:spcPts val="0"/>
              </a:spcBef>
              <a:spcAft>
                <a:spcPts val="0"/>
              </a:spcAft>
              <a:buNone/>
            </a:pPr>
            <a:endParaRPr sz="900" b="1"/>
          </a:p>
        </p:txBody>
      </p:sp>
      <p:sp>
        <p:nvSpPr>
          <p:cNvPr id="446" name="Google Shape;446;p59"/>
          <p:cNvSpPr txBox="1"/>
          <p:nvPr/>
        </p:nvSpPr>
        <p:spPr>
          <a:xfrm>
            <a:off x="3513650" y="1307750"/>
            <a:ext cx="1320900" cy="1331700"/>
          </a:xfrm>
          <a:prstGeom prst="rect">
            <a:avLst/>
          </a:prstGeom>
          <a:solidFill>
            <a:srgbClr val="F4CCC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900" b="1"/>
              <a:t>Our MOST INSIGHTFUL IDEA:</a:t>
            </a:r>
            <a:endParaRPr sz="900" b="1"/>
          </a:p>
        </p:txBody>
      </p:sp>
      <p:sp>
        <p:nvSpPr>
          <p:cNvPr id="447" name="Google Shape;447;p59"/>
          <p:cNvSpPr txBox="1"/>
          <p:nvPr/>
        </p:nvSpPr>
        <p:spPr>
          <a:xfrm>
            <a:off x="374225" y="1122825"/>
            <a:ext cx="1320900" cy="1331700"/>
          </a:xfrm>
          <a:prstGeom prst="rect">
            <a:avLst/>
          </a:prstGeom>
          <a:solidFill>
            <a:srgbClr val="FFF2C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900" b="1"/>
              <a:t>Our MOST INSIGHTFUL IDEA:</a:t>
            </a:r>
            <a:endParaRPr sz="900" b="1"/>
          </a:p>
          <a:p>
            <a:pPr marL="0" lvl="0" indent="0" algn="l" rtl="0">
              <a:spcBef>
                <a:spcPts val="0"/>
              </a:spcBef>
              <a:spcAft>
                <a:spcPts val="0"/>
              </a:spcAft>
              <a:buNone/>
            </a:pPr>
            <a:endParaRPr sz="900" b="1"/>
          </a:p>
          <a:p>
            <a:pPr marL="0" lvl="0" indent="0" algn="l" rtl="0">
              <a:spcBef>
                <a:spcPts val="0"/>
              </a:spcBef>
              <a:spcAft>
                <a:spcPts val="0"/>
              </a:spcAft>
              <a:buNone/>
            </a:pPr>
            <a:endParaRPr sz="900" b="1"/>
          </a:p>
        </p:txBody>
      </p:sp>
      <p:sp>
        <p:nvSpPr>
          <p:cNvPr id="448" name="Google Shape;448;p59"/>
          <p:cNvSpPr txBox="1"/>
          <p:nvPr/>
        </p:nvSpPr>
        <p:spPr>
          <a:xfrm>
            <a:off x="2236650" y="3008450"/>
            <a:ext cx="2435700" cy="1634700"/>
          </a:xfrm>
          <a:prstGeom prst="rect">
            <a:avLst/>
          </a:prstGeom>
          <a:solidFill>
            <a:srgbClr val="D9EAD3"/>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900" b="1"/>
              <a:t>Our MOST INSIGHTFUL IDEA:</a:t>
            </a:r>
            <a:endParaRPr sz="900" b="1"/>
          </a:p>
        </p:txBody>
      </p:sp>
      <p:sp>
        <p:nvSpPr>
          <p:cNvPr id="449" name="Google Shape;449;p59"/>
          <p:cNvSpPr txBox="1"/>
          <p:nvPr/>
        </p:nvSpPr>
        <p:spPr>
          <a:xfrm>
            <a:off x="7344950" y="771000"/>
            <a:ext cx="1320900" cy="1331700"/>
          </a:xfrm>
          <a:prstGeom prst="rect">
            <a:avLst/>
          </a:prstGeom>
          <a:solidFill>
            <a:srgbClr val="D0E0E3"/>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900" b="1"/>
              <a:t>Our MOST INSIGHTFUL IDEA:</a:t>
            </a:r>
            <a:endParaRPr sz="900" b="1"/>
          </a:p>
        </p:txBody>
      </p:sp>
      <p:sp>
        <p:nvSpPr>
          <p:cNvPr id="450" name="Google Shape;450;p59"/>
          <p:cNvSpPr txBox="1"/>
          <p:nvPr/>
        </p:nvSpPr>
        <p:spPr>
          <a:xfrm>
            <a:off x="5264500" y="3008450"/>
            <a:ext cx="1320900" cy="1331700"/>
          </a:xfrm>
          <a:prstGeom prst="rect">
            <a:avLst/>
          </a:prstGeom>
          <a:solidFill>
            <a:srgbClr val="CFE2F3"/>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900" b="1"/>
              <a:t>Our MOST INSIGHTFUL IDEA:</a:t>
            </a:r>
            <a:endParaRPr sz="900" b="1"/>
          </a:p>
          <a:p>
            <a:pPr marL="0" lvl="0" indent="0" algn="l" rtl="0">
              <a:spcBef>
                <a:spcPts val="0"/>
              </a:spcBef>
              <a:spcAft>
                <a:spcPts val="0"/>
              </a:spcAft>
              <a:buNone/>
            </a:pPr>
            <a:endParaRPr sz="900" b="1"/>
          </a:p>
          <a:p>
            <a:pPr marL="0" lvl="0" indent="0" algn="l" rtl="0">
              <a:spcBef>
                <a:spcPts val="0"/>
              </a:spcBef>
              <a:spcAft>
                <a:spcPts val="0"/>
              </a:spcAft>
              <a:buNone/>
            </a:pPr>
            <a:endParaRPr sz="90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54"/>
        <p:cNvGrpSpPr/>
        <p:nvPr/>
      </p:nvGrpSpPr>
      <p:grpSpPr>
        <a:xfrm>
          <a:off x="0" y="0"/>
          <a:ext cx="0" cy="0"/>
          <a:chOff x="0" y="0"/>
          <a:chExt cx="0" cy="0"/>
        </a:xfrm>
      </p:grpSpPr>
      <p:sp>
        <p:nvSpPr>
          <p:cNvPr id="455" name="Google Shape;455;p60"/>
          <p:cNvSpPr txBox="1"/>
          <p:nvPr/>
        </p:nvSpPr>
        <p:spPr>
          <a:xfrm>
            <a:off x="374225" y="259425"/>
            <a:ext cx="3454200" cy="863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200" b="1"/>
              <a:t>Harvest: Most Insightful Questions</a:t>
            </a:r>
            <a:endParaRPr sz="2200" b="1"/>
          </a:p>
        </p:txBody>
      </p:sp>
      <p:sp>
        <p:nvSpPr>
          <p:cNvPr id="456" name="Google Shape;456;p60"/>
          <p:cNvSpPr txBox="1"/>
          <p:nvPr/>
        </p:nvSpPr>
        <p:spPr>
          <a:xfrm>
            <a:off x="210100" y="1484700"/>
            <a:ext cx="1320900" cy="1331700"/>
          </a:xfrm>
          <a:prstGeom prst="rect">
            <a:avLst/>
          </a:prstGeom>
          <a:solidFill>
            <a:srgbClr val="F4CCC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900" b="1"/>
              <a:t>Our MOST INSIGHTFUL QUESTION</a:t>
            </a:r>
            <a:r>
              <a:rPr lang="en" sz="900"/>
              <a:t>: </a:t>
            </a:r>
            <a:endParaRPr sz="900"/>
          </a:p>
        </p:txBody>
      </p:sp>
      <p:sp>
        <p:nvSpPr>
          <p:cNvPr id="457" name="Google Shape;457;p60"/>
          <p:cNvSpPr txBox="1"/>
          <p:nvPr/>
        </p:nvSpPr>
        <p:spPr>
          <a:xfrm>
            <a:off x="913100" y="3178275"/>
            <a:ext cx="1320900" cy="1331700"/>
          </a:xfrm>
          <a:prstGeom prst="rect">
            <a:avLst/>
          </a:prstGeom>
          <a:solidFill>
            <a:srgbClr val="FFF2C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900" b="1"/>
              <a:t>Our MOST INSIGHTFUL QUESTION</a:t>
            </a:r>
            <a:r>
              <a:rPr lang="en" sz="900"/>
              <a:t>: </a:t>
            </a:r>
            <a:endParaRPr sz="900"/>
          </a:p>
          <a:p>
            <a:pPr marL="0" lvl="0" indent="0" algn="l" rtl="0">
              <a:spcBef>
                <a:spcPts val="0"/>
              </a:spcBef>
              <a:spcAft>
                <a:spcPts val="0"/>
              </a:spcAft>
              <a:buNone/>
            </a:pPr>
            <a:endParaRPr sz="900"/>
          </a:p>
          <a:p>
            <a:pPr marL="0" lvl="0" indent="0" algn="l" rtl="0">
              <a:spcBef>
                <a:spcPts val="0"/>
              </a:spcBef>
              <a:spcAft>
                <a:spcPts val="0"/>
              </a:spcAft>
              <a:buNone/>
            </a:pPr>
            <a:endParaRPr sz="900"/>
          </a:p>
        </p:txBody>
      </p:sp>
      <p:sp>
        <p:nvSpPr>
          <p:cNvPr id="458" name="Google Shape;458;p60"/>
          <p:cNvSpPr txBox="1"/>
          <p:nvPr/>
        </p:nvSpPr>
        <p:spPr>
          <a:xfrm>
            <a:off x="3934325" y="3136875"/>
            <a:ext cx="1531500" cy="1414500"/>
          </a:xfrm>
          <a:prstGeom prst="rect">
            <a:avLst/>
          </a:prstGeom>
          <a:solidFill>
            <a:srgbClr val="D9EAD3"/>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900" b="1"/>
              <a:t>Our MOST INSIGHTFUL QUESTION</a:t>
            </a:r>
            <a:r>
              <a:rPr lang="en" sz="900"/>
              <a:t>: </a:t>
            </a:r>
            <a:endParaRPr sz="900"/>
          </a:p>
          <a:p>
            <a:pPr marL="0" lvl="0" indent="0" algn="l" rtl="0">
              <a:spcBef>
                <a:spcPts val="0"/>
              </a:spcBef>
              <a:spcAft>
                <a:spcPts val="0"/>
              </a:spcAft>
              <a:buNone/>
            </a:pPr>
            <a:endParaRPr sz="900"/>
          </a:p>
          <a:p>
            <a:pPr marL="0" lvl="0" indent="0" algn="l" rtl="0">
              <a:spcBef>
                <a:spcPts val="0"/>
              </a:spcBef>
              <a:spcAft>
                <a:spcPts val="0"/>
              </a:spcAft>
              <a:buNone/>
            </a:pPr>
            <a:endParaRPr sz="900"/>
          </a:p>
        </p:txBody>
      </p:sp>
      <p:sp>
        <p:nvSpPr>
          <p:cNvPr id="459" name="Google Shape;459;p60"/>
          <p:cNvSpPr txBox="1"/>
          <p:nvPr/>
        </p:nvSpPr>
        <p:spPr>
          <a:xfrm>
            <a:off x="4086750" y="1122825"/>
            <a:ext cx="1320900" cy="1331700"/>
          </a:xfrm>
          <a:prstGeom prst="rect">
            <a:avLst/>
          </a:prstGeom>
          <a:solidFill>
            <a:srgbClr val="CFE2F3"/>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900" b="1"/>
              <a:t>Our MOST INSIGHTFUL QUESTION</a:t>
            </a:r>
            <a:r>
              <a:rPr lang="en" sz="900"/>
              <a:t>: </a:t>
            </a:r>
            <a:endParaRPr sz="900"/>
          </a:p>
          <a:p>
            <a:pPr marL="0" lvl="0" indent="0" algn="l" rtl="0">
              <a:spcBef>
                <a:spcPts val="0"/>
              </a:spcBef>
              <a:spcAft>
                <a:spcPts val="0"/>
              </a:spcAft>
              <a:buNone/>
            </a:pPr>
            <a:endParaRPr sz="900"/>
          </a:p>
          <a:p>
            <a:pPr marL="0" lvl="0" indent="0" algn="l" rtl="0">
              <a:spcBef>
                <a:spcPts val="0"/>
              </a:spcBef>
              <a:spcAft>
                <a:spcPts val="0"/>
              </a:spcAft>
              <a:buNone/>
            </a:pPr>
            <a:endParaRPr sz="900"/>
          </a:p>
        </p:txBody>
      </p:sp>
      <p:sp>
        <p:nvSpPr>
          <p:cNvPr id="460" name="Google Shape;460;p60"/>
          <p:cNvSpPr txBox="1"/>
          <p:nvPr/>
        </p:nvSpPr>
        <p:spPr>
          <a:xfrm>
            <a:off x="7223925" y="2932800"/>
            <a:ext cx="1320900" cy="1331700"/>
          </a:xfrm>
          <a:prstGeom prst="rect">
            <a:avLst/>
          </a:prstGeom>
          <a:solidFill>
            <a:srgbClr val="EAD1D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900" b="1"/>
              <a:t>Our MOST INSIGHTFUL QUESTION</a:t>
            </a:r>
            <a:r>
              <a:rPr lang="en" sz="900"/>
              <a:t>:</a:t>
            </a:r>
            <a:endParaRPr sz="900"/>
          </a:p>
          <a:p>
            <a:pPr marL="0" lvl="0" indent="0" algn="l" rtl="0">
              <a:spcBef>
                <a:spcPts val="0"/>
              </a:spcBef>
              <a:spcAft>
                <a:spcPts val="0"/>
              </a:spcAft>
              <a:buNone/>
            </a:pPr>
            <a:endParaRPr sz="900"/>
          </a:p>
          <a:p>
            <a:pPr marL="0" lvl="0" indent="0" algn="l" rtl="0">
              <a:spcBef>
                <a:spcPts val="0"/>
              </a:spcBef>
              <a:spcAft>
                <a:spcPts val="0"/>
              </a:spcAft>
              <a:buNone/>
            </a:pPr>
            <a:endParaRPr sz="9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21"/>
          <p:cNvSpPr txBox="1">
            <a:spLocks noGrp="1"/>
          </p:cNvSpPr>
          <p:nvPr>
            <p:ph type="title"/>
          </p:nvPr>
        </p:nvSpPr>
        <p:spPr>
          <a:xfrm>
            <a:off x="628650" y="273844"/>
            <a:ext cx="78867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a:t>Calm Tea/Chatterfall Debrief</a:t>
            </a:r>
            <a:endParaRPr/>
          </a:p>
        </p:txBody>
      </p:sp>
      <p:sp>
        <p:nvSpPr>
          <p:cNvPr id="109" name="Google Shape;109;p21"/>
          <p:cNvSpPr txBox="1">
            <a:spLocks noGrp="1"/>
          </p:cNvSpPr>
          <p:nvPr>
            <p:ph type="body" idx="1"/>
          </p:nvPr>
        </p:nvSpPr>
        <p:spPr>
          <a:xfrm>
            <a:off x="628650" y="1369219"/>
            <a:ext cx="7886700" cy="32634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a:t>What did you notice?</a:t>
            </a:r>
            <a:endParaRPr/>
          </a:p>
          <a:p>
            <a:pPr marL="0" lvl="0" indent="0" algn="l" rtl="0">
              <a:spcBef>
                <a:spcPts val="1600"/>
              </a:spcBef>
              <a:spcAft>
                <a:spcPts val="0"/>
              </a:spcAft>
              <a:buNone/>
            </a:pPr>
            <a:r>
              <a:rPr lang="en"/>
              <a:t>What was made possible?</a:t>
            </a:r>
            <a:endParaRPr/>
          </a:p>
          <a:p>
            <a:pPr marL="0" lvl="0" indent="0" algn="l" rtl="0">
              <a:spcBef>
                <a:spcPts val="1600"/>
              </a:spcBef>
              <a:spcAft>
                <a:spcPts val="1600"/>
              </a:spcAft>
              <a:buNone/>
            </a:pPr>
            <a:r>
              <a:rPr lang="en"/>
              <a:t>How might you use this in one of your workshops?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pic>
        <p:nvPicPr>
          <p:cNvPr id="114" name="Google Shape;114;p22"/>
          <p:cNvPicPr preferRelativeResize="0"/>
          <p:nvPr/>
        </p:nvPicPr>
        <p:blipFill>
          <a:blip r:embed="rId3">
            <a:alphaModFix/>
          </a:blip>
          <a:stretch>
            <a:fillRect/>
          </a:stretch>
        </p:blipFill>
        <p:spPr>
          <a:xfrm>
            <a:off x="152400" y="152400"/>
            <a:ext cx="8566569" cy="48387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23"/>
          <p:cNvSpPr txBox="1">
            <a:spLocks noGrp="1"/>
          </p:cNvSpPr>
          <p:nvPr>
            <p:ph type="title"/>
          </p:nvPr>
        </p:nvSpPr>
        <p:spPr>
          <a:xfrm>
            <a:off x="311700" y="13597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Workshop Purpose</a:t>
            </a:r>
            <a:endParaRPr/>
          </a:p>
        </p:txBody>
      </p:sp>
      <p:sp>
        <p:nvSpPr>
          <p:cNvPr id="120" name="Google Shape;120;p23"/>
          <p:cNvSpPr txBox="1">
            <a:spLocks noGrp="1"/>
          </p:cNvSpPr>
          <p:nvPr>
            <p:ph type="body" idx="1"/>
          </p:nvPr>
        </p:nvSpPr>
        <p:spPr>
          <a:xfrm>
            <a:off x="311700" y="708675"/>
            <a:ext cx="3803100" cy="4206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700"/>
              <a:t>This workshop exists to help you build a practice for designing and facilitating purposeful, engaging virtual workshops that engage and unleash everyone. </a:t>
            </a:r>
            <a:endParaRPr sz="1700"/>
          </a:p>
          <a:p>
            <a:pPr marL="0" lvl="0" indent="0" algn="l" rtl="0">
              <a:spcBef>
                <a:spcPts val="1600"/>
              </a:spcBef>
              <a:spcAft>
                <a:spcPts val="1600"/>
              </a:spcAft>
              <a:buNone/>
            </a:pPr>
            <a:r>
              <a:rPr lang="en" sz="1700" i="1"/>
              <a:t>We will know we are making progress when</a:t>
            </a:r>
            <a:r>
              <a:rPr lang="en" sz="1700"/>
              <a:t> we can clearly define the purpose of our workshops, have developed a repertoire for designing and facilitating activities that serve the workshop purpose, and have identified our next steps for our upcoming workshops.</a:t>
            </a:r>
            <a:endParaRPr sz="1700"/>
          </a:p>
        </p:txBody>
      </p:sp>
      <p:pic>
        <p:nvPicPr>
          <p:cNvPr id="121" name="Google Shape;121;p23"/>
          <p:cNvPicPr preferRelativeResize="0"/>
          <p:nvPr/>
        </p:nvPicPr>
        <p:blipFill>
          <a:blip r:embed="rId3">
            <a:alphaModFix/>
          </a:blip>
          <a:stretch>
            <a:fillRect/>
          </a:stretch>
        </p:blipFill>
        <p:spPr>
          <a:xfrm>
            <a:off x="4178227" y="708675"/>
            <a:ext cx="4965775" cy="354329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25"/>
        <p:cNvGrpSpPr/>
        <p:nvPr/>
      </p:nvGrpSpPr>
      <p:grpSpPr>
        <a:xfrm>
          <a:off x="0" y="0"/>
          <a:ext cx="0" cy="0"/>
          <a:chOff x="0" y="0"/>
          <a:chExt cx="0" cy="0"/>
        </a:xfrm>
      </p:grpSpPr>
      <p:sp>
        <p:nvSpPr>
          <p:cNvPr id="126" name="Google Shape;126;p24"/>
          <p:cNvSpPr txBox="1">
            <a:spLocks noGrp="1"/>
          </p:cNvSpPr>
          <p:nvPr>
            <p:ph type="title"/>
          </p:nvPr>
        </p:nvSpPr>
        <p:spPr>
          <a:xfrm>
            <a:off x="188250" y="68799"/>
            <a:ext cx="7886700" cy="8754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3200" b="1">
                <a:latin typeface="Cabin"/>
                <a:ea typeface="Cabin"/>
                <a:cs typeface="Cabin"/>
                <a:sym typeface="Cabin"/>
              </a:rPr>
              <a:t>Our (Visual) Agenda - Virtual Workshops #1</a:t>
            </a:r>
            <a:endParaRPr sz="3200" b="1">
              <a:latin typeface="Cabin"/>
              <a:ea typeface="Cabin"/>
              <a:cs typeface="Cabin"/>
              <a:sym typeface="Cabin"/>
            </a:endParaRPr>
          </a:p>
        </p:txBody>
      </p:sp>
      <p:sp>
        <p:nvSpPr>
          <p:cNvPr id="127" name="Google Shape;127;p24"/>
          <p:cNvSpPr/>
          <p:nvPr/>
        </p:nvSpPr>
        <p:spPr>
          <a:xfrm>
            <a:off x="547650" y="1992999"/>
            <a:ext cx="8365123" cy="2172675"/>
          </a:xfrm>
          <a:custGeom>
            <a:avLst/>
            <a:gdLst/>
            <a:ahLst/>
            <a:cxnLst/>
            <a:rect l="l" t="t" r="r" b="b"/>
            <a:pathLst>
              <a:path w="283804" h="101872" extrusionOk="0">
                <a:moveTo>
                  <a:pt x="0" y="25801"/>
                </a:moveTo>
                <a:cubicBezTo>
                  <a:pt x="16206" y="25801"/>
                  <a:pt x="31445" y="5556"/>
                  <a:pt x="46491" y="11576"/>
                </a:cubicBezTo>
                <a:cubicBezTo>
                  <a:pt x="53887" y="14535"/>
                  <a:pt x="52241" y="27440"/>
                  <a:pt x="50308" y="35169"/>
                </a:cubicBezTo>
                <a:cubicBezTo>
                  <a:pt x="49265" y="39338"/>
                  <a:pt x="41867" y="43059"/>
                  <a:pt x="38512" y="40373"/>
                </a:cubicBezTo>
                <a:cubicBezTo>
                  <a:pt x="32818" y="35815"/>
                  <a:pt x="40727" y="22027"/>
                  <a:pt x="47879" y="20597"/>
                </a:cubicBezTo>
                <a:cubicBezTo>
                  <a:pt x="55691" y="19035"/>
                  <a:pt x="63926" y="22737"/>
                  <a:pt x="71125" y="26148"/>
                </a:cubicBezTo>
                <a:cubicBezTo>
                  <a:pt x="75140" y="28050"/>
                  <a:pt x="76621" y="33131"/>
                  <a:pt x="79451" y="36556"/>
                </a:cubicBezTo>
                <a:cubicBezTo>
                  <a:pt x="92292" y="52101"/>
                  <a:pt x="94095" y="79915"/>
                  <a:pt x="83268" y="96925"/>
                </a:cubicBezTo>
                <a:cubicBezTo>
                  <a:pt x="79735" y="102475"/>
                  <a:pt x="69970" y="102780"/>
                  <a:pt x="63839" y="100395"/>
                </a:cubicBezTo>
                <a:cubicBezTo>
                  <a:pt x="56733" y="97631"/>
                  <a:pt x="53567" y="86686"/>
                  <a:pt x="55165" y="79231"/>
                </a:cubicBezTo>
                <a:cubicBezTo>
                  <a:pt x="56668" y="72219"/>
                  <a:pt x="65035" y="66811"/>
                  <a:pt x="72166" y="66047"/>
                </a:cubicBezTo>
                <a:cubicBezTo>
                  <a:pt x="99279" y="63141"/>
                  <a:pt x="138222" y="78672"/>
                  <a:pt x="153351" y="55985"/>
                </a:cubicBezTo>
                <a:cubicBezTo>
                  <a:pt x="157089" y="50380"/>
                  <a:pt x="159881" y="42516"/>
                  <a:pt x="157515" y="36209"/>
                </a:cubicBezTo>
                <a:cubicBezTo>
                  <a:pt x="156220" y="32756"/>
                  <a:pt x="152631" y="30246"/>
                  <a:pt x="149188" y="28923"/>
                </a:cubicBezTo>
                <a:cubicBezTo>
                  <a:pt x="141629" y="26017"/>
                  <a:pt x="131122" y="24431"/>
                  <a:pt x="124902" y="29617"/>
                </a:cubicBezTo>
                <a:cubicBezTo>
                  <a:pt x="120191" y="33545"/>
                  <a:pt x="120109" y="45263"/>
                  <a:pt x="125596" y="48006"/>
                </a:cubicBezTo>
                <a:cubicBezTo>
                  <a:pt x="135856" y="53134"/>
                  <a:pt x="151834" y="54036"/>
                  <a:pt x="159943" y="45924"/>
                </a:cubicBezTo>
                <a:cubicBezTo>
                  <a:pt x="170739" y="35125"/>
                  <a:pt x="167222" y="15302"/>
                  <a:pt x="176597" y="3249"/>
                </a:cubicBezTo>
                <a:cubicBezTo>
                  <a:pt x="178753" y="477"/>
                  <a:pt x="183159" y="419"/>
                  <a:pt x="186658" y="127"/>
                </a:cubicBezTo>
                <a:cubicBezTo>
                  <a:pt x="211072" y="-1908"/>
                  <a:pt x="182672" y="57246"/>
                  <a:pt x="202271" y="71945"/>
                </a:cubicBezTo>
                <a:cubicBezTo>
                  <a:pt x="210030" y="77764"/>
                  <a:pt x="224544" y="74959"/>
                  <a:pt x="231068" y="67782"/>
                </a:cubicBezTo>
                <a:cubicBezTo>
                  <a:pt x="235204" y="63233"/>
                  <a:pt x="239022" y="55586"/>
                  <a:pt x="236272" y="50087"/>
                </a:cubicBezTo>
                <a:cubicBezTo>
                  <a:pt x="235318" y="48180"/>
                  <a:pt x="231934" y="47745"/>
                  <a:pt x="230027" y="48699"/>
                </a:cubicBezTo>
                <a:cubicBezTo>
                  <a:pt x="225053" y="51186"/>
                  <a:pt x="225170" y="59098"/>
                  <a:pt x="225170" y="64659"/>
                </a:cubicBezTo>
                <a:cubicBezTo>
                  <a:pt x="225170" y="68405"/>
                  <a:pt x="224255" y="73113"/>
                  <a:pt x="226904" y="75761"/>
                </a:cubicBezTo>
                <a:cubicBezTo>
                  <a:pt x="235914" y="84769"/>
                  <a:pt x="250940" y="86170"/>
                  <a:pt x="263681" y="86170"/>
                </a:cubicBezTo>
                <a:cubicBezTo>
                  <a:pt x="270405" y="86170"/>
                  <a:pt x="277790" y="87789"/>
                  <a:pt x="283804" y="84782"/>
                </a:cubicBezTo>
              </a:path>
            </a:pathLst>
          </a:custGeom>
          <a:noFill/>
          <a:ln w="152400" cap="flat" cmpd="sng">
            <a:solidFill>
              <a:schemeClr val="accent4"/>
            </a:solidFill>
            <a:prstDash val="solid"/>
            <a:round/>
            <a:headEnd type="none" w="med" len="med"/>
            <a:tailEnd type="none" w="med" len="med"/>
          </a:ln>
          <a:effectLst>
            <a:outerShdw blurRad="128588" dist="133350" dir="5400000" algn="bl" rotWithShape="0">
              <a:srgbClr val="000000">
                <a:alpha val="50000"/>
              </a:srgbClr>
            </a:outerShdw>
          </a:effectLst>
        </p:spPr>
      </p:sp>
      <p:sp>
        <p:nvSpPr>
          <p:cNvPr id="128" name="Google Shape;128;p24"/>
          <p:cNvSpPr txBox="1"/>
          <p:nvPr/>
        </p:nvSpPr>
        <p:spPr>
          <a:xfrm>
            <a:off x="291100" y="1342600"/>
            <a:ext cx="2502600" cy="65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t>Welcome/ </a:t>
            </a:r>
            <a:r>
              <a:rPr lang="en" u="sng">
                <a:solidFill>
                  <a:schemeClr val="hlink"/>
                </a:solidFill>
                <a:hlinkClick r:id="rId3"/>
              </a:rPr>
              <a:t>Calm Tea</a:t>
            </a:r>
            <a:r>
              <a:rPr lang="en"/>
              <a:t> </a:t>
            </a:r>
            <a:r>
              <a:rPr lang="en" i="1"/>
              <a:t>(Ways to get a group started online…</a:t>
            </a:r>
            <a:r>
              <a:rPr lang="en"/>
              <a:t>) 20 mins</a:t>
            </a:r>
            <a:endParaRPr/>
          </a:p>
          <a:p>
            <a:pPr marL="0" lvl="0" indent="0" algn="l" rtl="0">
              <a:spcBef>
                <a:spcPts val="0"/>
              </a:spcBef>
              <a:spcAft>
                <a:spcPts val="0"/>
              </a:spcAft>
              <a:buNone/>
            </a:pPr>
            <a:endParaRPr/>
          </a:p>
        </p:txBody>
      </p:sp>
      <p:sp>
        <p:nvSpPr>
          <p:cNvPr id="129" name="Google Shape;129;p24"/>
          <p:cNvSpPr txBox="1"/>
          <p:nvPr/>
        </p:nvSpPr>
        <p:spPr>
          <a:xfrm>
            <a:off x="3449100" y="3687700"/>
            <a:ext cx="2020800" cy="1337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Purpose Drives Everything</a:t>
            </a:r>
            <a:endParaRPr/>
          </a:p>
          <a:p>
            <a:pPr marL="0" lvl="0" indent="0" algn="l" rtl="0">
              <a:spcBef>
                <a:spcPts val="0"/>
              </a:spcBef>
              <a:spcAft>
                <a:spcPts val="0"/>
              </a:spcAft>
              <a:buNone/>
            </a:pPr>
            <a:r>
              <a:rPr lang="en"/>
              <a:t>1 - 2- 9 Whys - All</a:t>
            </a:r>
            <a:endParaRPr/>
          </a:p>
          <a:p>
            <a:pPr marL="0" lvl="0" indent="0" algn="l" rtl="0">
              <a:spcBef>
                <a:spcPts val="0"/>
              </a:spcBef>
              <a:spcAft>
                <a:spcPts val="0"/>
              </a:spcAft>
              <a:buNone/>
            </a:pPr>
            <a:r>
              <a:rPr lang="en">
                <a:solidFill>
                  <a:schemeClr val="dk1"/>
                </a:solidFill>
              </a:rPr>
              <a:t>Purpose Statement First Draft </a:t>
            </a:r>
            <a:r>
              <a:rPr lang="en"/>
              <a:t/>
            </a:r>
            <a:br>
              <a:rPr lang="en"/>
            </a:br>
            <a:r>
              <a:rPr lang="en"/>
              <a:t>30 mins</a:t>
            </a:r>
            <a:endParaRPr/>
          </a:p>
          <a:p>
            <a:pPr marL="0" lvl="0" indent="0" algn="l" rtl="0">
              <a:spcBef>
                <a:spcPts val="0"/>
              </a:spcBef>
              <a:spcAft>
                <a:spcPts val="0"/>
              </a:spcAft>
              <a:buNone/>
            </a:pPr>
            <a:r>
              <a:rPr lang="en"/>
              <a:t/>
            </a:r>
            <a:br>
              <a:rPr lang="en"/>
            </a:br>
            <a:endParaRPr/>
          </a:p>
        </p:txBody>
      </p:sp>
      <p:sp>
        <p:nvSpPr>
          <p:cNvPr id="130" name="Google Shape;130;p24"/>
          <p:cNvSpPr txBox="1"/>
          <p:nvPr/>
        </p:nvSpPr>
        <p:spPr>
          <a:xfrm>
            <a:off x="6813975" y="2181750"/>
            <a:ext cx="1556100" cy="93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Resources, Homework and  Next Gathering </a:t>
            </a:r>
            <a:endParaRPr/>
          </a:p>
        </p:txBody>
      </p:sp>
      <p:sp>
        <p:nvSpPr>
          <p:cNvPr id="131" name="Google Shape;131;p24"/>
          <p:cNvSpPr txBox="1"/>
          <p:nvPr/>
        </p:nvSpPr>
        <p:spPr>
          <a:xfrm>
            <a:off x="982750" y="2958700"/>
            <a:ext cx="1107900" cy="99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Agenda Overview</a:t>
            </a:r>
            <a:endParaRPr/>
          </a:p>
          <a:p>
            <a:pPr marL="0" lvl="0" indent="0" algn="l" rtl="0">
              <a:spcBef>
                <a:spcPts val="0"/>
              </a:spcBef>
              <a:spcAft>
                <a:spcPts val="0"/>
              </a:spcAft>
              <a:buNone/>
            </a:pPr>
            <a:r>
              <a:rPr lang="en"/>
              <a:t>5 mins</a:t>
            </a:r>
            <a:endParaRPr/>
          </a:p>
        </p:txBody>
      </p:sp>
      <p:sp>
        <p:nvSpPr>
          <p:cNvPr id="132" name="Google Shape;132;p24"/>
          <p:cNvSpPr txBox="1"/>
          <p:nvPr/>
        </p:nvSpPr>
        <p:spPr>
          <a:xfrm>
            <a:off x="5984600" y="1003600"/>
            <a:ext cx="2020800" cy="93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Methods: Introduction to Liberating Structures</a:t>
            </a:r>
            <a:br>
              <a:rPr lang="en"/>
            </a:br>
            <a:r>
              <a:rPr lang="en"/>
              <a:t>10 mins</a:t>
            </a:r>
            <a:endParaRPr/>
          </a:p>
        </p:txBody>
      </p:sp>
      <p:sp>
        <p:nvSpPr>
          <p:cNvPr id="133" name="Google Shape;133;p24"/>
          <p:cNvSpPr txBox="1"/>
          <p:nvPr/>
        </p:nvSpPr>
        <p:spPr>
          <a:xfrm>
            <a:off x="7172650" y="4121649"/>
            <a:ext cx="1556100" cy="744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Reflections/</a:t>
            </a:r>
            <a:br>
              <a:rPr lang="en"/>
            </a:br>
            <a:r>
              <a:rPr lang="en"/>
              <a:t>Just Three Words / 5 mins</a:t>
            </a:r>
            <a:endParaRPr/>
          </a:p>
        </p:txBody>
      </p:sp>
      <p:sp>
        <p:nvSpPr>
          <p:cNvPr id="134" name="Google Shape;134;p24"/>
          <p:cNvSpPr txBox="1"/>
          <p:nvPr/>
        </p:nvSpPr>
        <p:spPr>
          <a:xfrm>
            <a:off x="3674100" y="1497625"/>
            <a:ext cx="1795800" cy="93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Troika </a:t>
            </a:r>
            <a:br>
              <a:rPr lang="en">
                <a:solidFill>
                  <a:schemeClr val="dk1"/>
                </a:solidFill>
              </a:rPr>
            </a:br>
            <a:r>
              <a:rPr lang="en">
                <a:solidFill>
                  <a:schemeClr val="dk1"/>
                </a:solidFill>
              </a:rPr>
              <a:t>20 mins breakout</a:t>
            </a:r>
            <a:br>
              <a:rPr lang="en">
                <a:solidFill>
                  <a:schemeClr val="dk1"/>
                </a:solidFill>
              </a:rPr>
            </a:br>
            <a:r>
              <a:rPr lang="en">
                <a:solidFill>
                  <a:schemeClr val="dk1"/>
                </a:solidFill>
              </a:rPr>
              <a:t>10 mins debrief</a:t>
            </a:r>
            <a:br>
              <a:rPr lang="en">
                <a:solidFill>
                  <a:schemeClr val="dk1"/>
                </a:solidFill>
              </a:rPr>
            </a:br>
            <a:endParaRPr/>
          </a:p>
        </p:txBody>
      </p:sp>
      <p:pic>
        <p:nvPicPr>
          <p:cNvPr id="135" name="Google Shape;135;p24"/>
          <p:cNvPicPr preferRelativeResize="0"/>
          <p:nvPr/>
        </p:nvPicPr>
        <p:blipFill>
          <a:blip r:embed="rId4">
            <a:alphaModFix/>
          </a:blip>
          <a:stretch>
            <a:fillRect/>
          </a:stretch>
        </p:blipFill>
        <p:spPr>
          <a:xfrm>
            <a:off x="5469900" y="1063000"/>
            <a:ext cx="466050" cy="459664"/>
          </a:xfrm>
          <a:prstGeom prst="rect">
            <a:avLst/>
          </a:prstGeom>
          <a:noFill/>
          <a:ln>
            <a:noFill/>
          </a:ln>
        </p:spPr>
      </p:pic>
      <p:pic>
        <p:nvPicPr>
          <p:cNvPr id="136" name="Google Shape;136;p24"/>
          <p:cNvPicPr preferRelativeResize="0"/>
          <p:nvPr/>
        </p:nvPicPr>
        <p:blipFill>
          <a:blip r:embed="rId5">
            <a:alphaModFix/>
          </a:blip>
          <a:stretch>
            <a:fillRect/>
          </a:stretch>
        </p:blipFill>
        <p:spPr>
          <a:xfrm>
            <a:off x="2977125" y="4399162"/>
            <a:ext cx="555791" cy="548175"/>
          </a:xfrm>
          <a:prstGeom prst="rect">
            <a:avLst/>
          </a:prstGeom>
          <a:noFill/>
          <a:ln>
            <a:noFill/>
          </a:ln>
        </p:spPr>
      </p:pic>
      <p:pic>
        <p:nvPicPr>
          <p:cNvPr id="137" name="Google Shape;137;p24"/>
          <p:cNvPicPr preferRelativeResize="0"/>
          <p:nvPr/>
        </p:nvPicPr>
        <p:blipFill>
          <a:blip r:embed="rId6">
            <a:alphaModFix/>
          </a:blip>
          <a:stretch>
            <a:fillRect/>
          </a:stretch>
        </p:blipFill>
        <p:spPr>
          <a:xfrm>
            <a:off x="3249800" y="1660500"/>
            <a:ext cx="466050" cy="459664"/>
          </a:xfrm>
          <a:prstGeom prst="rect">
            <a:avLst/>
          </a:prstGeom>
          <a:noFill/>
          <a:ln>
            <a:noFill/>
          </a:ln>
        </p:spPr>
      </p:pic>
      <p:pic>
        <p:nvPicPr>
          <p:cNvPr id="138" name="Google Shape;138;p24"/>
          <p:cNvPicPr preferRelativeResize="0"/>
          <p:nvPr/>
        </p:nvPicPr>
        <p:blipFill>
          <a:blip r:embed="rId7">
            <a:alphaModFix/>
          </a:blip>
          <a:stretch>
            <a:fillRect/>
          </a:stretch>
        </p:blipFill>
        <p:spPr>
          <a:xfrm>
            <a:off x="2694000" y="3850975"/>
            <a:ext cx="555800" cy="54818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42"/>
        <p:cNvGrpSpPr/>
        <p:nvPr/>
      </p:nvGrpSpPr>
      <p:grpSpPr>
        <a:xfrm>
          <a:off x="0" y="0"/>
          <a:ext cx="0" cy="0"/>
          <a:chOff x="0" y="0"/>
          <a:chExt cx="0" cy="0"/>
        </a:xfrm>
      </p:grpSpPr>
      <p:sp>
        <p:nvSpPr>
          <p:cNvPr id="143" name="Google Shape;143;p25"/>
          <p:cNvSpPr txBox="1">
            <a:spLocks noGrp="1"/>
          </p:cNvSpPr>
          <p:nvPr>
            <p:ph type="title"/>
          </p:nvPr>
        </p:nvSpPr>
        <p:spPr>
          <a:xfrm>
            <a:off x="188225" y="231899"/>
            <a:ext cx="7886700" cy="7398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3200" b="1">
                <a:latin typeface="Cabin"/>
                <a:ea typeface="Cabin"/>
                <a:cs typeface="Cabin"/>
                <a:sym typeface="Cabin"/>
              </a:rPr>
              <a:t>Agenda - Virtual Workshops #2</a:t>
            </a:r>
            <a:endParaRPr sz="3200" b="1">
              <a:latin typeface="Cabin"/>
              <a:ea typeface="Cabin"/>
              <a:cs typeface="Cabin"/>
              <a:sym typeface="Cabin"/>
            </a:endParaRPr>
          </a:p>
        </p:txBody>
      </p:sp>
      <p:sp>
        <p:nvSpPr>
          <p:cNvPr id="144" name="Google Shape;144;p25"/>
          <p:cNvSpPr/>
          <p:nvPr/>
        </p:nvSpPr>
        <p:spPr>
          <a:xfrm>
            <a:off x="547650" y="1992999"/>
            <a:ext cx="8365123" cy="2172675"/>
          </a:xfrm>
          <a:custGeom>
            <a:avLst/>
            <a:gdLst/>
            <a:ahLst/>
            <a:cxnLst/>
            <a:rect l="l" t="t" r="r" b="b"/>
            <a:pathLst>
              <a:path w="283804" h="101872" extrusionOk="0">
                <a:moveTo>
                  <a:pt x="0" y="25801"/>
                </a:moveTo>
                <a:cubicBezTo>
                  <a:pt x="16206" y="25801"/>
                  <a:pt x="31445" y="5556"/>
                  <a:pt x="46491" y="11576"/>
                </a:cubicBezTo>
                <a:cubicBezTo>
                  <a:pt x="53887" y="14535"/>
                  <a:pt x="52241" y="27440"/>
                  <a:pt x="50308" y="35169"/>
                </a:cubicBezTo>
                <a:cubicBezTo>
                  <a:pt x="49265" y="39338"/>
                  <a:pt x="41867" y="43059"/>
                  <a:pt x="38512" y="40373"/>
                </a:cubicBezTo>
                <a:cubicBezTo>
                  <a:pt x="32818" y="35815"/>
                  <a:pt x="40727" y="22027"/>
                  <a:pt x="47879" y="20597"/>
                </a:cubicBezTo>
                <a:cubicBezTo>
                  <a:pt x="55691" y="19035"/>
                  <a:pt x="63926" y="22737"/>
                  <a:pt x="71125" y="26148"/>
                </a:cubicBezTo>
                <a:cubicBezTo>
                  <a:pt x="75140" y="28050"/>
                  <a:pt x="76621" y="33131"/>
                  <a:pt x="79451" y="36556"/>
                </a:cubicBezTo>
                <a:cubicBezTo>
                  <a:pt x="92292" y="52101"/>
                  <a:pt x="94095" y="79915"/>
                  <a:pt x="83268" y="96925"/>
                </a:cubicBezTo>
                <a:cubicBezTo>
                  <a:pt x="79735" y="102475"/>
                  <a:pt x="69970" y="102780"/>
                  <a:pt x="63839" y="100395"/>
                </a:cubicBezTo>
                <a:cubicBezTo>
                  <a:pt x="56733" y="97631"/>
                  <a:pt x="53567" y="86686"/>
                  <a:pt x="55165" y="79231"/>
                </a:cubicBezTo>
                <a:cubicBezTo>
                  <a:pt x="56668" y="72219"/>
                  <a:pt x="65035" y="66811"/>
                  <a:pt x="72166" y="66047"/>
                </a:cubicBezTo>
                <a:cubicBezTo>
                  <a:pt x="99279" y="63141"/>
                  <a:pt x="138222" y="78672"/>
                  <a:pt x="153351" y="55985"/>
                </a:cubicBezTo>
                <a:cubicBezTo>
                  <a:pt x="157089" y="50380"/>
                  <a:pt x="159881" y="42516"/>
                  <a:pt x="157515" y="36209"/>
                </a:cubicBezTo>
                <a:cubicBezTo>
                  <a:pt x="156220" y="32756"/>
                  <a:pt x="152631" y="30246"/>
                  <a:pt x="149188" y="28923"/>
                </a:cubicBezTo>
                <a:cubicBezTo>
                  <a:pt x="141629" y="26017"/>
                  <a:pt x="131122" y="24431"/>
                  <a:pt x="124902" y="29617"/>
                </a:cubicBezTo>
                <a:cubicBezTo>
                  <a:pt x="120191" y="33545"/>
                  <a:pt x="120109" y="45263"/>
                  <a:pt x="125596" y="48006"/>
                </a:cubicBezTo>
                <a:cubicBezTo>
                  <a:pt x="135856" y="53134"/>
                  <a:pt x="151834" y="54036"/>
                  <a:pt x="159943" y="45924"/>
                </a:cubicBezTo>
                <a:cubicBezTo>
                  <a:pt x="170739" y="35125"/>
                  <a:pt x="167222" y="15302"/>
                  <a:pt x="176597" y="3249"/>
                </a:cubicBezTo>
                <a:cubicBezTo>
                  <a:pt x="178753" y="477"/>
                  <a:pt x="183159" y="419"/>
                  <a:pt x="186658" y="127"/>
                </a:cubicBezTo>
                <a:cubicBezTo>
                  <a:pt x="211072" y="-1908"/>
                  <a:pt x="182672" y="57246"/>
                  <a:pt x="202271" y="71945"/>
                </a:cubicBezTo>
                <a:cubicBezTo>
                  <a:pt x="210030" y="77764"/>
                  <a:pt x="224544" y="74959"/>
                  <a:pt x="231068" y="67782"/>
                </a:cubicBezTo>
                <a:cubicBezTo>
                  <a:pt x="235204" y="63233"/>
                  <a:pt x="239022" y="55586"/>
                  <a:pt x="236272" y="50087"/>
                </a:cubicBezTo>
                <a:cubicBezTo>
                  <a:pt x="235318" y="48180"/>
                  <a:pt x="231934" y="47745"/>
                  <a:pt x="230027" y="48699"/>
                </a:cubicBezTo>
                <a:cubicBezTo>
                  <a:pt x="225053" y="51186"/>
                  <a:pt x="225170" y="59098"/>
                  <a:pt x="225170" y="64659"/>
                </a:cubicBezTo>
                <a:cubicBezTo>
                  <a:pt x="225170" y="68405"/>
                  <a:pt x="224255" y="73113"/>
                  <a:pt x="226904" y="75761"/>
                </a:cubicBezTo>
                <a:cubicBezTo>
                  <a:pt x="235914" y="84769"/>
                  <a:pt x="250940" y="86170"/>
                  <a:pt x="263681" y="86170"/>
                </a:cubicBezTo>
                <a:cubicBezTo>
                  <a:pt x="270405" y="86170"/>
                  <a:pt x="277790" y="87789"/>
                  <a:pt x="283804" y="84782"/>
                </a:cubicBezTo>
              </a:path>
            </a:pathLst>
          </a:custGeom>
          <a:noFill/>
          <a:ln w="152400" cap="flat" cmpd="sng">
            <a:solidFill>
              <a:schemeClr val="accent5"/>
            </a:solidFill>
            <a:prstDash val="solid"/>
            <a:round/>
            <a:headEnd type="none" w="med" len="med"/>
            <a:tailEnd type="none" w="med" len="med"/>
          </a:ln>
          <a:effectLst>
            <a:outerShdw blurRad="128588" dist="133350" dir="5400000" algn="bl" rotWithShape="0">
              <a:srgbClr val="000000">
                <a:alpha val="50000"/>
              </a:srgbClr>
            </a:outerShdw>
          </a:effectLst>
        </p:spPr>
      </p:sp>
      <p:sp>
        <p:nvSpPr>
          <p:cNvPr id="145" name="Google Shape;145;p25"/>
          <p:cNvSpPr txBox="1"/>
          <p:nvPr/>
        </p:nvSpPr>
        <p:spPr>
          <a:xfrm>
            <a:off x="906575" y="1342600"/>
            <a:ext cx="2252700" cy="65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t>Welcome/ </a:t>
            </a:r>
            <a:br>
              <a:rPr lang="en"/>
            </a:br>
            <a:r>
              <a:rPr lang="en"/>
              <a:t>Impromptu Networking </a:t>
            </a:r>
            <a:endParaRPr/>
          </a:p>
          <a:p>
            <a:pPr marL="0" lvl="0" indent="0" algn="l" rtl="0">
              <a:spcBef>
                <a:spcPts val="0"/>
              </a:spcBef>
              <a:spcAft>
                <a:spcPts val="0"/>
              </a:spcAft>
              <a:buNone/>
            </a:pPr>
            <a:endParaRPr/>
          </a:p>
        </p:txBody>
      </p:sp>
      <p:sp>
        <p:nvSpPr>
          <p:cNvPr id="146" name="Google Shape;146;p25"/>
          <p:cNvSpPr txBox="1"/>
          <p:nvPr/>
        </p:nvSpPr>
        <p:spPr>
          <a:xfrm>
            <a:off x="3249800" y="3716025"/>
            <a:ext cx="2020800" cy="1337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Creative Destruction with TRIZ</a:t>
            </a:r>
            <a:endParaRPr/>
          </a:p>
          <a:p>
            <a:pPr marL="0" lvl="0" indent="0" algn="l" rtl="0">
              <a:spcBef>
                <a:spcPts val="0"/>
              </a:spcBef>
              <a:spcAft>
                <a:spcPts val="0"/>
              </a:spcAft>
              <a:buNone/>
            </a:pPr>
            <a:r>
              <a:rPr lang="en"/>
              <a:t/>
            </a:r>
            <a:br>
              <a:rPr lang="en"/>
            </a:br>
            <a:endParaRPr/>
          </a:p>
        </p:txBody>
      </p:sp>
      <p:sp>
        <p:nvSpPr>
          <p:cNvPr id="147" name="Google Shape;147;p25"/>
          <p:cNvSpPr txBox="1"/>
          <p:nvPr/>
        </p:nvSpPr>
        <p:spPr>
          <a:xfrm>
            <a:off x="7478275" y="3998825"/>
            <a:ext cx="1323900" cy="93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Your 15% Solution/</a:t>
            </a:r>
            <a:br>
              <a:rPr lang="en"/>
            </a:br>
            <a:r>
              <a:rPr lang="en"/>
              <a:t>Goodbyes</a:t>
            </a:r>
            <a:endParaRPr/>
          </a:p>
        </p:txBody>
      </p:sp>
      <p:sp>
        <p:nvSpPr>
          <p:cNvPr id="148" name="Google Shape;148;p25"/>
          <p:cNvSpPr txBox="1"/>
          <p:nvPr/>
        </p:nvSpPr>
        <p:spPr>
          <a:xfrm>
            <a:off x="482575" y="2721825"/>
            <a:ext cx="1107900" cy="99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Agenda Overview</a:t>
            </a:r>
            <a:endParaRPr/>
          </a:p>
          <a:p>
            <a:pPr marL="0" lvl="0" indent="0" algn="l" rtl="0">
              <a:spcBef>
                <a:spcPts val="0"/>
              </a:spcBef>
              <a:spcAft>
                <a:spcPts val="0"/>
              </a:spcAft>
              <a:buNone/>
            </a:pPr>
            <a:r>
              <a:rPr lang="en"/>
              <a:t>5 mins</a:t>
            </a:r>
            <a:endParaRPr/>
          </a:p>
        </p:txBody>
      </p:sp>
      <p:sp>
        <p:nvSpPr>
          <p:cNvPr id="149" name="Google Shape;149;p25"/>
          <p:cNvSpPr txBox="1"/>
          <p:nvPr/>
        </p:nvSpPr>
        <p:spPr>
          <a:xfrm>
            <a:off x="6291250" y="692200"/>
            <a:ext cx="1473900" cy="1195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Appreciative Interviews (or another structure as time allows)</a:t>
            </a:r>
            <a:endParaRPr/>
          </a:p>
        </p:txBody>
      </p:sp>
      <p:sp>
        <p:nvSpPr>
          <p:cNvPr id="150" name="Google Shape;150;p25"/>
          <p:cNvSpPr txBox="1"/>
          <p:nvPr/>
        </p:nvSpPr>
        <p:spPr>
          <a:xfrm>
            <a:off x="7191450" y="2218908"/>
            <a:ext cx="1323900" cy="739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What? So What? Now What?</a:t>
            </a:r>
            <a:endParaRPr/>
          </a:p>
        </p:txBody>
      </p:sp>
      <p:sp>
        <p:nvSpPr>
          <p:cNvPr id="151" name="Google Shape;151;p25"/>
          <p:cNvSpPr txBox="1"/>
          <p:nvPr/>
        </p:nvSpPr>
        <p:spPr>
          <a:xfrm>
            <a:off x="3832313" y="1497612"/>
            <a:ext cx="1795800" cy="93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Digging Deeper into Liberating Structures</a:t>
            </a:r>
            <a:endParaRPr/>
          </a:p>
        </p:txBody>
      </p:sp>
      <p:pic>
        <p:nvPicPr>
          <p:cNvPr id="152" name="Google Shape;152;p25"/>
          <p:cNvPicPr preferRelativeResize="0"/>
          <p:nvPr/>
        </p:nvPicPr>
        <p:blipFill>
          <a:blip r:embed="rId3">
            <a:alphaModFix/>
          </a:blip>
          <a:stretch>
            <a:fillRect/>
          </a:stretch>
        </p:blipFill>
        <p:spPr>
          <a:xfrm>
            <a:off x="7012221" y="3903675"/>
            <a:ext cx="466050" cy="459650"/>
          </a:xfrm>
          <a:prstGeom prst="rect">
            <a:avLst/>
          </a:prstGeom>
          <a:noFill/>
          <a:ln>
            <a:noFill/>
          </a:ln>
        </p:spPr>
      </p:pic>
      <p:pic>
        <p:nvPicPr>
          <p:cNvPr id="153" name="Google Shape;153;p25"/>
          <p:cNvPicPr preferRelativeResize="0"/>
          <p:nvPr/>
        </p:nvPicPr>
        <p:blipFill>
          <a:blip r:embed="rId4">
            <a:alphaModFix/>
          </a:blip>
          <a:stretch>
            <a:fillRect/>
          </a:stretch>
        </p:blipFill>
        <p:spPr>
          <a:xfrm>
            <a:off x="6795175" y="2427625"/>
            <a:ext cx="466050" cy="459664"/>
          </a:xfrm>
          <a:prstGeom prst="rect">
            <a:avLst/>
          </a:prstGeom>
          <a:noFill/>
          <a:ln>
            <a:noFill/>
          </a:ln>
        </p:spPr>
      </p:pic>
      <p:pic>
        <p:nvPicPr>
          <p:cNvPr id="154" name="Google Shape;154;p25"/>
          <p:cNvPicPr preferRelativeResize="0"/>
          <p:nvPr/>
        </p:nvPicPr>
        <p:blipFill>
          <a:blip r:embed="rId5">
            <a:alphaModFix/>
          </a:blip>
          <a:stretch>
            <a:fillRect/>
          </a:stretch>
        </p:blipFill>
        <p:spPr>
          <a:xfrm>
            <a:off x="3366275" y="1802287"/>
            <a:ext cx="466050" cy="459664"/>
          </a:xfrm>
          <a:prstGeom prst="rect">
            <a:avLst/>
          </a:prstGeom>
          <a:noFill/>
          <a:ln>
            <a:noFill/>
          </a:ln>
        </p:spPr>
      </p:pic>
      <p:pic>
        <p:nvPicPr>
          <p:cNvPr id="155" name="Google Shape;155;p25"/>
          <p:cNvPicPr preferRelativeResize="0"/>
          <p:nvPr/>
        </p:nvPicPr>
        <p:blipFill>
          <a:blip r:embed="rId6">
            <a:alphaModFix/>
          </a:blip>
          <a:stretch>
            <a:fillRect/>
          </a:stretch>
        </p:blipFill>
        <p:spPr>
          <a:xfrm>
            <a:off x="4257750" y="4132337"/>
            <a:ext cx="512100" cy="505075"/>
          </a:xfrm>
          <a:prstGeom prst="rect">
            <a:avLst/>
          </a:prstGeom>
          <a:noFill/>
          <a:ln>
            <a:noFill/>
          </a:ln>
        </p:spPr>
      </p:pic>
      <p:pic>
        <p:nvPicPr>
          <p:cNvPr id="156" name="Google Shape;156;p25"/>
          <p:cNvPicPr preferRelativeResize="0"/>
          <p:nvPr/>
        </p:nvPicPr>
        <p:blipFill>
          <a:blip r:embed="rId7">
            <a:alphaModFix/>
          </a:blip>
          <a:stretch>
            <a:fillRect/>
          </a:stretch>
        </p:blipFill>
        <p:spPr>
          <a:xfrm>
            <a:off x="341175" y="1342611"/>
            <a:ext cx="466050" cy="459664"/>
          </a:xfrm>
          <a:prstGeom prst="rect">
            <a:avLst/>
          </a:prstGeom>
          <a:noFill/>
          <a:ln>
            <a:noFill/>
          </a:ln>
        </p:spPr>
      </p:pic>
      <p:pic>
        <p:nvPicPr>
          <p:cNvPr id="157" name="Google Shape;157;p25"/>
          <p:cNvPicPr preferRelativeResize="0"/>
          <p:nvPr/>
        </p:nvPicPr>
        <p:blipFill>
          <a:blip r:embed="rId8">
            <a:alphaModFix/>
          </a:blip>
          <a:stretch>
            <a:fillRect/>
          </a:stretch>
        </p:blipFill>
        <p:spPr>
          <a:xfrm>
            <a:off x="5757500" y="1101375"/>
            <a:ext cx="512100" cy="505083"/>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4185</Words>
  <Application>Microsoft Macintosh PowerPoint</Application>
  <PresentationFormat>On-screen Show (16:9)</PresentationFormat>
  <Paragraphs>383</Paragraphs>
  <Slides>45</Slides>
  <Notes>45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45</vt:i4>
      </vt:variant>
    </vt:vector>
  </HeadingPairs>
  <TitlesOfParts>
    <vt:vector size="49" baseType="lpstr">
      <vt:lpstr>Raleway</vt:lpstr>
      <vt:lpstr>Cabin</vt:lpstr>
      <vt:lpstr>Lato</vt:lpstr>
      <vt:lpstr>Simple Light</vt:lpstr>
      <vt:lpstr>Better Virtual Workshops</vt:lpstr>
      <vt:lpstr>Getting into it together</vt:lpstr>
      <vt:lpstr>Calm Tea/ Chatterfall</vt:lpstr>
      <vt:lpstr>Calm Tea/Chatterfall Prompts </vt:lpstr>
      <vt:lpstr>Calm Tea/Chatterfall Debrief</vt:lpstr>
      <vt:lpstr>PowerPoint Presentation</vt:lpstr>
      <vt:lpstr>Workshop Purpose</vt:lpstr>
      <vt:lpstr>Our (Visual) Agenda - Virtual Workshops #1</vt:lpstr>
      <vt:lpstr>Agenda - Virtual Workshops #2</vt:lpstr>
      <vt:lpstr>Workshop Purpose - Nine Whys A workshop is NOT a laundry list...</vt:lpstr>
      <vt:lpstr>Workshop Purpose - Nine Whys A workshop is NOT a laundry list...</vt:lpstr>
      <vt:lpstr>Workshop Purpose - Nine Whys A workshop is NOT a laundry list...</vt:lpstr>
      <vt:lpstr>Workshop Purpose - Nine Whys A workshop is NOT a laundry list...</vt:lpstr>
      <vt:lpstr>Workshop Purpose Statement Template</vt:lpstr>
      <vt:lpstr>Workshop Purpose Statement Example 1</vt:lpstr>
      <vt:lpstr>Workshop Purpose Statement Example 2</vt:lpstr>
      <vt:lpstr>Workshop Purpose Statement Example 3</vt:lpstr>
      <vt:lpstr>Workshop Purpose Statement 4 -  Independent Group</vt:lpstr>
      <vt:lpstr>9 Whys/Purpose Statement Debrief</vt:lpstr>
      <vt:lpstr>PowerPoint Presentation</vt:lpstr>
      <vt:lpstr>Troika Consulting Getting actionable help from peers</vt:lpstr>
      <vt:lpstr>Troika Steps</vt:lpstr>
      <vt:lpstr>Clarifying Questions are simple questions of fact. </vt:lpstr>
      <vt:lpstr>Suggestions</vt:lpstr>
      <vt:lpstr>What are Liberating Structures?</vt:lpstr>
      <vt:lpstr>PowerPoint Presentation</vt:lpstr>
      <vt:lpstr>Made available through a Creative Commons Non-Commercial, Attribution, Share-and-Share Alike License</vt:lpstr>
      <vt:lpstr>Homework: Purpose to Practice </vt:lpstr>
      <vt:lpstr>PowerPoint Presentation</vt:lpstr>
      <vt:lpstr>PowerPoint Presentation</vt:lpstr>
      <vt:lpstr>Next Meeting &amp; Your Homework  </vt:lpstr>
      <vt:lpstr>Worksheet  Instructions</vt:lpstr>
      <vt:lpstr>Planning: Once you have Purpose (Homework from here forward…)</vt:lpstr>
      <vt:lpstr>Planning: Once you have Principles...</vt:lpstr>
      <vt:lpstr>Planning: Once you have people...</vt:lpstr>
      <vt:lpstr>Planning: Once you have Activities...</vt:lpstr>
      <vt:lpstr>Planning: Once you have processes...</vt:lpstr>
      <vt:lpstr>How do we know we are achieving our purpose?</vt:lpstr>
      <vt:lpstr>Closing Reflections - “Just Three Words”  </vt:lpstr>
      <vt:lpstr>Resources....</vt:lpstr>
      <vt:lpstr>BLANK</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Better Virtual Workshops</dc:title>
  <cp:lastModifiedBy>Patrick Lambe</cp:lastModifiedBy>
  <cp:revision>1</cp:revision>
  <dcterms:modified xsi:type="dcterms:W3CDTF">2020-07-14T07:14:51Z</dcterms:modified>
</cp:coreProperties>
</file>